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7"/>
  </p:notesMasterIdLst>
  <p:handoutMasterIdLst>
    <p:handoutMasterId r:id="rId18"/>
  </p:handoutMasterIdLst>
  <p:sldIdLst>
    <p:sldId id="256" r:id="rId6"/>
    <p:sldId id="356" r:id="rId7"/>
    <p:sldId id="357" r:id="rId8"/>
    <p:sldId id="5032" r:id="rId9"/>
    <p:sldId id="5031" r:id="rId10"/>
    <p:sldId id="359" r:id="rId11"/>
    <p:sldId id="360" r:id="rId12"/>
    <p:sldId id="361" r:id="rId13"/>
    <p:sldId id="363" r:id="rId14"/>
    <p:sldId id="362" r:id="rId15"/>
    <p:sldId id="316"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461" userDrawn="1">
          <p15:clr>
            <a:srgbClr val="A4A3A4"/>
          </p15:clr>
        </p15:guide>
        <p15:guide id="3" pos="7242" userDrawn="1">
          <p15:clr>
            <a:srgbClr val="A4A3A4"/>
          </p15:clr>
        </p15:guide>
        <p15:guide id="4" orient="horz" pos="1457" userDrawn="1">
          <p15:clr>
            <a:srgbClr val="A4A3A4"/>
          </p15:clr>
        </p15:guide>
        <p15:guide id="5" pos="5496" userDrawn="1">
          <p15:clr>
            <a:srgbClr val="A4A3A4"/>
          </p15:clr>
        </p15:guide>
        <p15:guide id="6" orient="horz" pos="1230" userDrawn="1">
          <p15:clr>
            <a:srgbClr val="A4A3A4"/>
          </p15:clr>
        </p15:guide>
        <p15:guide id="7" orient="horz" pos="3181" userDrawn="1">
          <p15:clr>
            <a:srgbClr val="A4A3A4"/>
          </p15:clr>
        </p15:guide>
        <p15:guide id="8" orient="horz" pos="1344" userDrawn="1">
          <p15:clr>
            <a:srgbClr val="A4A3A4"/>
          </p15:clr>
        </p15:guide>
        <p15:guide id="9" pos="432" userDrawn="1">
          <p15:clr>
            <a:srgbClr val="A4A3A4"/>
          </p15:clr>
        </p15:guide>
        <p15:guide id="10" orient="horz" pos="2976" userDrawn="1">
          <p15:clr>
            <a:srgbClr val="A4A3A4"/>
          </p15:clr>
        </p15:guide>
        <p15:guide id="11" orient="horz" pos="3521" userDrawn="1">
          <p15:clr>
            <a:srgbClr val="A4A3A4"/>
          </p15:clr>
        </p15:guide>
        <p15:guide id="12" pos="2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5D8"/>
    <a:srgbClr val="EC6607"/>
    <a:srgbClr val="006374"/>
    <a:srgbClr val="7B7B7B"/>
    <a:srgbClr val="FBB900"/>
    <a:srgbClr val="66FF33"/>
    <a:srgbClr val="EBBD46"/>
    <a:srgbClr val="FF0000"/>
    <a:srgbClr val="00B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733341-F6D6-443E-93EA-96FC0F0823CC}" v="1" dt="2026-09-18T05:50:25.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459"/>
        <p:guide pos="461"/>
        <p:guide pos="7242"/>
        <p:guide orient="horz" pos="1457"/>
        <p:guide pos="5496"/>
        <p:guide orient="horz" pos="1230"/>
        <p:guide orient="horz" pos="3181"/>
        <p:guide orient="horz" pos="1344"/>
        <p:guide pos="432"/>
        <p:guide orient="horz" pos="2976"/>
        <p:guide orient="horz" pos="3521"/>
        <p:guide pos="24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Tabelle1!$B$1</c:f>
              <c:strCache>
                <c:ptCount val="1"/>
                <c:pt idx="0">
                  <c:v>Datenreihe 1</c:v>
                </c:pt>
              </c:strCache>
            </c:strRef>
          </c:tx>
          <c:spPr>
            <a:solidFill>
              <a:srgbClr val="006373"/>
            </a:solidFill>
            <a:ln>
              <a:noFill/>
            </a:ln>
            <a:effectLst/>
          </c:spPr>
          <c:invertIfNegative val="0"/>
          <c:dPt>
            <c:idx val="0"/>
            <c:invertIfNegative val="0"/>
            <c:bubble3D val="0"/>
            <c:spPr>
              <a:solidFill>
                <a:srgbClr val="FBB900"/>
              </a:solidFill>
              <a:ln>
                <a:noFill/>
              </a:ln>
              <a:effectLst/>
            </c:spPr>
            <c:extLst>
              <c:ext xmlns:c16="http://schemas.microsoft.com/office/drawing/2014/chart" uri="{C3380CC4-5D6E-409C-BE32-E72D297353CC}">
                <c16:uniqueId val="{00000001-4579-4476-83D4-1BF307D6EA95}"/>
              </c:ext>
            </c:extLst>
          </c:dPt>
          <c:cat>
            <c:strRef>
              <c:f>Tabelle1!$A$2:$A$6</c:f>
              <c:strCache>
                <c:ptCount val="1"/>
                <c:pt idx="0">
                  <c:v>Erzeugter PV-Strom</c:v>
                </c:pt>
              </c:strCache>
            </c:strRef>
          </c:cat>
          <c:val>
            <c:numRef>
              <c:f>Tabelle1!$B$2:$B$6</c:f>
              <c:numCache>
                <c:formatCode>General</c:formatCode>
                <c:ptCount val="5"/>
                <c:pt idx="0">
                  <c:v>100</c:v>
                </c:pt>
                <c:pt idx="1">
                  <c:v>20</c:v>
                </c:pt>
                <c:pt idx="2">
                  <c:v>20</c:v>
                </c:pt>
                <c:pt idx="3">
                  <c:v>20</c:v>
                </c:pt>
                <c:pt idx="4">
                  <c:v>20</c:v>
                </c:pt>
              </c:numCache>
            </c:numRef>
          </c:val>
          <c:extLst>
            <c:ext xmlns:c16="http://schemas.microsoft.com/office/drawing/2014/chart" uri="{C3380CC4-5D6E-409C-BE32-E72D297353CC}">
              <c16:uniqueId val="{00000002-4579-4476-83D4-1BF307D6EA95}"/>
            </c:ext>
          </c:extLst>
        </c:ser>
        <c:ser>
          <c:idx val="1"/>
          <c:order val="1"/>
          <c:tx>
            <c:strRef>
              <c:f>Tabelle1!$C$1</c:f>
              <c:strCache>
                <c:ptCount val="1"/>
                <c:pt idx="0">
                  <c:v>Datenreihe 2</c:v>
                </c:pt>
              </c:strCache>
            </c:strRef>
          </c:tx>
          <c:spPr>
            <a:solidFill>
              <a:srgbClr val="7B7B7B"/>
            </a:solidFill>
            <a:ln>
              <a:noFill/>
            </a:ln>
            <a:effectLst/>
          </c:spPr>
          <c:invertIfNegative val="0"/>
          <c:dPt>
            <c:idx val="1"/>
            <c:invertIfNegative val="0"/>
            <c:bubble3D val="0"/>
            <c:spPr>
              <a:solidFill>
                <a:srgbClr val="B8B8B8"/>
              </a:solidFill>
              <a:ln>
                <a:noFill/>
              </a:ln>
              <a:effectLst/>
            </c:spPr>
            <c:extLst>
              <c:ext xmlns:c16="http://schemas.microsoft.com/office/drawing/2014/chart" uri="{C3380CC4-5D6E-409C-BE32-E72D297353CC}">
                <c16:uniqueId val="{00000004-4579-4476-83D4-1BF307D6EA95}"/>
              </c:ext>
            </c:extLst>
          </c:dPt>
          <c:dPt>
            <c:idx val="2"/>
            <c:invertIfNegative val="0"/>
            <c:bubble3D val="0"/>
            <c:spPr>
              <a:solidFill>
                <a:srgbClr val="00879E"/>
              </a:solidFill>
              <a:ln>
                <a:noFill/>
              </a:ln>
              <a:effectLst/>
            </c:spPr>
            <c:extLst>
              <c:ext xmlns:c16="http://schemas.microsoft.com/office/drawing/2014/chart" uri="{C3380CC4-5D6E-409C-BE32-E72D297353CC}">
                <c16:uniqueId val="{00000006-4579-4476-83D4-1BF307D6EA95}"/>
              </c:ext>
            </c:extLst>
          </c:dPt>
          <c:dPt>
            <c:idx val="3"/>
            <c:invertIfNegative val="0"/>
            <c:bubble3D val="0"/>
            <c:spPr>
              <a:solidFill>
                <a:srgbClr val="00879E"/>
              </a:solidFill>
              <a:ln>
                <a:noFill/>
              </a:ln>
              <a:effectLst/>
            </c:spPr>
            <c:extLst>
              <c:ext xmlns:c16="http://schemas.microsoft.com/office/drawing/2014/chart" uri="{C3380CC4-5D6E-409C-BE32-E72D297353CC}">
                <c16:uniqueId val="{00000008-4579-4476-83D4-1BF307D6EA95}"/>
              </c:ext>
            </c:extLst>
          </c:dPt>
          <c:dPt>
            <c:idx val="4"/>
            <c:invertIfNegative val="0"/>
            <c:bubble3D val="0"/>
            <c:spPr>
              <a:solidFill>
                <a:srgbClr val="00879E"/>
              </a:solidFill>
              <a:ln>
                <a:noFill/>
              </a:ln>
              <a:effectLst/>
            </c:spPr>
            <c:extLst>
              <c:ext xmlns:c16="http://schemas.microsoft.com/office/drawing/2014/chart" uri="{C3380CC4-5D6E-409C-BE32-E72D297353CC}">
                <c16:uniqueId val="{0000000A-4579-4476-83D4-1BF307D6EA95}"/>
              </c:ext>
            </c:extLst>
          </c:dPt>
          <c:cat>
            <c:strRef>
              <c:f>Tabelle1!$A$2:$A$6</c:f>
              <c:strCache>
                <c:ptCount val="1"/>
                <c:pt idx="0">
                  <c:v>Erzeugter PV-Strom</c:v>
                </c:pt>
              </c:strCache>
            </c:strRef>
          </c:cat>
          <c:val>
            <c:numRef>
              <c:f>Tabelle1!$C$2:$C$6</c:f>
              <c:numCache>
                <c:formatCode>General</c:formatCode>
                <c:ptCount val="5"/>
                <c:pt idx="0">
                  <c:v>0</c:v>
                </c:pt>
                <c:pt idx="1">
                  <c:v>80</c:v>
                </c:pt>
                <c:pt idx="2">
                  <c:v>15</c:v>
                </c:pt>
                <c:pt idx="3">
                  <c:v>15</c:v>
                </c:pt>
                <c:pt idx="4">
                  <c:v>15</c:v>
                </c:pt>
              </c:numCache>
            </c:numRef>
          </c:val>
          <c:extLst>
            <c:ext xmlns:c16="http://schemas.microsoft.com/office/drawing/2014/chart" uri="{C3380CC4-5D6E-409C-BE32-E72D297353CC}">
              <c16:uniqueId val="{0000000B-4579-4476-83D4-1BF307D6EA95}"/>
            </c:ext>
          </c:extLst>
        </c:ser>
        <c:ser>
          <c:idx val="2"/>
          <c:order val="2"/>
          <c:tx>
            <c:strRef>
              <c:f>Tabelle1!$D$1</c:f>
              <c:strCache>
                <c:ptCount val="1"/>
                <c:pt idx="0">
                  <c:v>Datenreihe 3</c:v>
                </c:pt>
              </c:strCache>
            </c:strRef>
          </c:tx>
          <c:spPr>
            <a:solidFill>
              <a:srgbClr val="00C2E2"/>
            </a:solidFill>
            <a:ln>
              <a:noFill/>
            </a:ln>
            <a:effectLst/>
          </c:spPr>
          <c:invertIfNegative val="0"/>
          <c:cat>
            <c:strRef>
              <c:f>Tabelle1!$A$2:$A$6</c:f>
              <c:strCache>
                <c:ptCount val="1"/>
                <c:pt idx="0">
                  <c:v>Erzeugter PV-Strom</c:v>
                </c:pt>
              </c:strCache>
            </c:strRef>
          </c:cat>
          <c:val>
            <c:numRef>
              <c:f>Tabelle1!$D$2:$D$6</c:f>
              <c:numCache>
                <c:formatCode>General</c:formatCode>
                <c:ptCount val="5"/>
                <c:pt idx="0">
                  <c:v>0</c:v>
                </c:pt>
                <c:pt idx="1">
                  <c:v>0</c:v>
                </c:pt>
                <c:pt idx="2">
                  <c:v>0</c:v>
                </c:pt>
                <c:pt idx="3">
                  <c:v>30</c:v>
                </c:pt>
                <c:pt idx="4">
                  <c:v>30</c:v>
                </c:pt>
              </c:numCache>
            </c:numRef>
          </c:val>
          <c:extLst>
            <c:ext xmlns:c16="http://schemas.microsoft.com/office/drawing/2014/chart" uri="{C3380CC4-5D6E-409C-BE32-E72D297353CC}">
              <c16:uniqueId val="{0000000C-4579-4476-83D4-1BF307D6EA95}"/>
            </c:ext>
          </c:extLst>
        </c:ser>
        <c:ser>
          <c:idx val="3"/>
          <c:order val="3"/>
          <c:tx>
            <c:strRef>
              <c:f>Tabelle1!$E$1</c:f>
              <c:strCache>
                <c:ptCount val="1"/>
                <c:pt idx="0">
                  <c:v>Datenreihe 4</c:v>
                </c:pt>
              </c:strCache>
            </c:strRef>
          </c:tx>
          <c:spPr>
            <a:solidFill>
              <a:srgbClr val="95C5D9"/>
            </a:solidFill>
            <a:ln>
              <a:noFill/>
            </a:ln>
            <a:effectLst/>
          </c:spPr>
          <c:invertIfNegative val="0"/>
          <c:cat>
            <c:strRef>
              <c:f>Tabelle1!$A$2:$A$6</c:f>
              <c:strCache>
                <c:ptCount val="1"/>
                <c:pt idx="0">
                  <c:v>Erzeugter PV-Strom</c:v>
                </c:pt>
              </c:strCache>
            </c:strRef>
          </c:cat>
          <c:val>
            <c:numRef>
              <c:f>Tabelle1!$E$2:$E$6</c:f>
              <c:numCache>
                <c:formatCode>General</c:formatCode>
                <c:ptCount val="5"/>
                <c:pt idx="0">
                  <c:v>0</c:v>
                </c:pt>
                <c:pt idx="1">
                  <c:v>0</c:v>
                </c:pt>
                <c:pt idx="2">
                  <c:v>0</c:v>
                </c:pt>
                <c:pt idx="3">
                  <c:v>0</c:v>
                </c:pt>
                <c:pt idx="4">
                  <c:v>10</c:v>
                </c:pt>
              </c:numCache>
            </c:numRef>
          </c:val>
          <c:extLst>
            <c:ext xmlns:c16="http://schemas.microsoft.com/office/drawing/2014/chart" uri="{C3380CC4-5D6E-409C-BE32-E72D297353CC}">
              <c16:uniqueId val="{0000000D-4579-4476-83D4-1BF307D6EA95}"/>
            </c:ext>
          </c:extLst>
        </c:ser>
        <c:ser>
          <c:idx val="4"/>
          <c:order val="4"/>
          <c:tx>
            <c:strRef>
              <c:f>Tabelle1!$F$1</c:f>
              <c:strCache>
                <c:ptCount val="1"/>
              </c:strCache>
            </c:strRef>
          </c:tx>
          <c:spPr>
            <a:solidFill>
              <a:srgbClr val="B8B8B8"/>
            </a:solidFill>
            <a:ln>
              <a:noFill/>
            </a:ln>
            <a:effectLst/>
          </c:spPr>
          <c:invertIfNegative val="0"/>
          <c:cat>
            <c:strRef>
              <c:f>Tabelle1!$A$2:$A$6</c:f>
              <c:strCache>
                <c:ptCount val="1"/>
                <c:pt idx="0">
                  <c:v>Erzeugter PV-Strom</c:v>
                </c:pt>
              </c:strCache>
            </c:strRef>
          </c:cat>
          <c:val>
            <c:numRef>
              <c:f>Tabelle1!$F$2:$F$6</c:f>
              <c:numCache>
                <c:formatCode>General</c:formatCode>
                <c:ptCount val="5"/>
                <c:pt idx="0">
                  <c:v>0</c:v>
                </c:pt>
                <c:pt idx="1">
                  <c:v>0</c:v>
                </c:pt>
                <c:pt idx="2">
                  <c:v>65</c:v>
                </c:pt>
                <c:pt idx="3">
                  <c:v>35</c:v>
                </c:pt>
                <c:pt idx="4">
                  <c:v>25</c:v>
                </c:pt>
              </c:numCache>
            </c:numRef>
          </c:val>
          <c:extLst>
            <c:ext xmlns:c16="http://schemas.microsoft.com/office/drawing/2014/chart" uri="{C3380CC4-5D6E-409C-BE32-E72D297353CC}">
              <c16:uniqueId val="{0000000E-4579-4476-83D4-1BF307D6EA95}"/>
            </c:ext>
          </c:extLst>
        </c:ser>
        <c:dLbls>
          <c:showLegendKey val="0"/>
          <c:showVal val="0"/>
          <c:showCatName val="0"/>
          <c:showSerName val="0"/>
          <c:showPercent val="0"/>
          <c:showBubbleSize val="0"/>
        </c:dLbls>
        <c:gapWidth val="150"/>
        <c:overlap val="100"/>
        <c:axId val="2031323792"/>
        <c:axId val="2031321872"/>
      </c:barChart>
      <c:catAx>
        <c:axId val="2031323792"/>
        <c:scaling>
          <c:orientation val="minMax"/>
        </c:scaling>
        <c:delete val="1"/>
        <c:axPos val="b"/>
        <c:numFmt formatCode="General" sourceLinked="1"/>
        <c:majorTickMark val="none"/>
        <c:minorTickMark val="none"/>
        <c:tickLblPos val="nextTo"/>
        <c:crossAx val="2031321872"/>
        <c:crosses val="autoZero"/>
        <c:auto val="1"/>
        <c:lblAlgn val="ctr"/>
        <c:lblOffset val="100"/>
        <c:noMultiLvlLbl val="0"/>
      </c:catAx>
      <c:valAx>
        <c:axId val="2031321872"/>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31323792"/>
        <c:crosses val="autoZero"/>
        <c:crossBetween val="between"/>
        <c:majorUnit val="0.2"/>
        <c:min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0731735077139"/>
          <c:y val="9.9911893293606543E-2"/>
          <c:w val="0.8506318871770463"/>
          <c:h val="0.69667918319246447"/>
        </c:manualLayout>
      </c:layout>
      <c:barChart>
        <c:barDir val="col"/>
        <c:grouping val="clustered"/>
        <c:varyColors val="0"/>
        <c:ser>
          <c:idx val="0"/>
          <c:order val="0"/>
          <c:tx>
            <c:strRef>
              <c:f>Tabelle1!$B$1</c:f>
              <c:strCache>
                <c:ptCount val="1"/>
                <c:pt idx="0">
                  <c:v>Stromerzeugung</c:v>
                </c:pt>
              </c:strCache>
            </c:strRef>
          </c:tx>
          <c:spPr>
            <a:solidFill>
              <a:srgbClr val="FBB900"/>
            </a:solidFill>
            <a:ln>
              <a:noFill/>
            </a:ln>
            <a:effectLst/>
          </c:spPr>
          <c:invertIfNegative val="0"/>
          <c:cat>
            <c:strRef>
              <c:f>Tabelle1!$A$2:$A$13</c:f>
              <c:strCache>
                <c:ptCount val="12"/>
                <c:pt idx="0">
                  <c:v>J</c:v>
                </c:pt>
                <c:pt idx="1">
                  <c:v>F</c:v>
                </c:pt>
                <c:pt idx="2">
                  <c:v>M</c:v>
                </c:pt>
                <c:pt idx="3">
                  <c:v>A</c:v>
                </c:pt>
                <c:pt idx="4">
                  <c:v>M</c:v>
                </c:pt>
                <c:pt idx="5">
                  <c:v>J</c:v>
                </c:pt>
                <c:pt idx="6">
                  <c:v>J</c:v>
                </c:pt>
                <c:pt idx="7">
                  <c:v>A</c:v>
                </c:pt>
                <c:pt idx="8">
                  <c:v>S</c:v>
                </c:pt>
                <c:pt idx="9">
                  <c:v>O</c:v>
                </c:pt>
                <c:pt idx="10">
                  <c:v>N</c:v>
                </c:pt>
                <c:pt idx="11">
                  <c:v>D</c:v>
                </c:pt>
              </c:strCache>
            </c:strRef>
          </c:cat>
          <c:val>
            <c:numRef>
              <c:f>Tabelle1!$B$2:$B$13</c:f>
              <c:numCache>
                <c:formatCode>General</c:formatCode>
                <c:ptCount val="12"/>
                <c:pt idx="0">
                  <c:v>550</c:v>
                </c:pt>
                <c:pt idx="1">
                  <c:v>550</c:v>
                </c:pt>
                <c:pt idx="2">
                  <c:v>850</c:v>
                </c:pt>
                <c:pt idx="3">
                  <c:v>1100</c:v>
                </c:pt>
                <c:pt idx="4">
                  <c:v>1150</c:v>
                </c:pt>
                <c:pt idx="5">
                  <c:v>1150</c:v>
                </c:pt>
                <c:pt idx="6">
                  <c:v>1250</c:v>
                </c:pt>
                <c:pt idx="7">
                  <c:v>1350</c:v>
                </c:pt>
                <c:pt idx="8">
                  <c:v>900</c:v>
                </c:pt>
                <c:pt idx="9">
                  <c:v>600</c:v>
                </c:pt>
                <c:pt idx="10">
                  <c:v>450</c:v>
                </c:pt>
                <c:pt idx="11">
                  <c:v>350</c:v>
                </c:pt>
              </c:numCache>
            </c:numRef>
          </c:val>
          <c:extLst>
            <c:ext xmlns:c16="http://schemas.microsoft.com/office/drawing/2014/chart" uri="{C3380CC4-5D6E-409C-BE32-E72D297353CC}">
              <c16:uniqueId val="{00000000-0B37-4394-9BC2-59A7E21EDF98}"/>
            </c:ext>
          </c:extLst>
        </c:ser>
        <c:ser>
          <c:idx val="1"/>
          <c:order val="1"/>
          <c:tx>
            <c:strRef>
              <c:f>Tabelle1!$C$1</c:f>
              <c:strCache>
                <c:ptCount val="1"/>
                <c:pt idx="0">
                  <c:v>Stromverbrauch</c:v>
                </c:pt>
              </c:strCache>
            </c:strRef>
          </c:tx>
          <c:spPr>
            <a:solidFill>
              <a:srgbClr val="EC6607"/>
            </a:solidFill>
            <a:ln>
              <a:noFill/>
            </a:ln>
            <a:effectLst/>
          </c:spPr>
          <c:invertIfNegative val="0"/>
          <c:cat>
            <c:strRef>
              <c:f>Tabelle1!$A$2:$A$13</c:f>
              <c:strCache>
                <c:ptCount val="12"/>
                <c:pt idx="0">
                  <c:v>J</c:v>
                </c:pt>
                <c:pt idx="1">
                  <c:v>F</c:v>
                </c:pt>
                <c:pt idx="2">
                  <c:v>M</c:v>
                </c:pt>
                <c:pt idx="3">
                  <c:v>A</c:v>
                </c:pt>
                <c:pt idx="4">
                  <c:v>M</c:v>
                </c:pt>
                <c:pt idx="5">
                  <c:v>J</c:v>
                </c:pt>
                <c:pt idx="6">
                  <c:v>J</c:v>
                </c:pt>
                <c:pt idx="7">
                  <c:v>A</c:v>
                </c:pt>
                <c:pt idx="8">
                  <c:v>S</c:v>
                </c:pt>
                <c:pt idx="9">
                  <c:v>O</c:v>
                </c:pt>
                <c:pt idx="10">
                  <c:v>N</c:v>
                </c:pt>
                <c:pt idx="11">
                  <c:v>D</c:v>
                </c:pt>
              </c:strCache>
            </c:strRef>
          </c:cat>
          <c:val>
            <c:numRef>
              <c:f>Tabelle1!$C$2:$C$13</c:f>
              <c:numCache>
                <c:formatCode>General</c:formatCode>
                <c:ptCount val="12"/>
                <c:pt idx="0">
                  <c:v>1800</c:v>
                </c:pt>
                <c:pt idx="1">
                  <c:v>1430</c:v>
                </c:pt>
                <c:pt idx="2">
                  <c:v>1450</c:v>
                </c:pt>
                <c:pt idx="3">
                  <c:v>1200</c:v>
                </c:pt>
                <c:pt idx="4">
                  <c:v>1100</c:v>
                </c:pt>
                <c:pt idx="5">
                  <c:v>1000</c:v>
                </c:pt>
                <c:pt idx="6">
                  <c:v>1100</c:v>
                </c:pt>
                <c:pt idx="7">
                  <c:v>1000</c:v>
                </c:pt>
                <c:pt idx="8">
                  <c:v>1000</c:v>
                </c:pt>
                <c:pt idx="9">
                  <c:v>1150</c:v>
                </c:pt>
                <c:pt idx="10">
                  <c:v>1550</c:v>
                </c:pt>
                <c:pt idx="11">
                  <c:v>1800</c:v>
                </c:pt>
              </c:numCache>
            </c:numRef>
          </c:val>
          <c:extLst>
            <c:ext xmlns:c16="http://schemas.microsoft.com/office/drawing/2014/chart" uri="{C3380CC4-5D6E-409C-BE32-E72D297353CC}">
              <c16:uniqueId val="{00000001-0B37-4394-9BC2-59A7E21EDF98}"/>
            </c:ext>
          </c:extLst>
        </c:ser>
        <c:dLbls>
          <c:showLegendKey val="0"/>
          <c:showVal val="0"/>
          <c:showCatName val="0"/>
          <c:showSerName val="0"/>
          <c:showPercent val="0"/>
          <c:showBubbleSize val="0"/>
        </c:dLbls>
        <c:gapWidth val="219"/>
        <c:overlap val="-27"/>
        <c:axId val="1086711712"/>
        <c:axId val="1086734752"/>
      </c:barChart>
      <c:catAx>
        <c:axId val="108671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086734752"/>
        <c:crosses val="autoZero"/>
        <c:auto val="1"/>
        <c:lblAlgn val="ctr"/>
        <c:lblOffset val="100"/>
        <c:noMultiLvlLbl val="0"/>
      </c:catAx>
      <c:valAx>
        <c:axId val="108673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086711712"/>
        <c:crosses val="autoZero"/>
        <c:crossBetween val="between"/>
        <c:majorUnit val="500"/>
      </c:valAx>
      <c:spPr>
        <a:noFill/>
        <a:ln>
          <a:noFill/>
        </a:ln>
        <a:effectLst/>
      </c:spPr>
    </c:plotArea>
    <c:legend>
      <c:legendPos val="b"/>
      <c:layout>
        <c:manualLayout>
          <c:xMode val="edge"/>
          <c:yMode val="edge"/>
          <c:x val="0.21484676547784468"/>
          <c:y val="0.91557015044845469"/>
          <c:w val="0.63893392002470284"/>
          <c:h val="8.090002251307008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82257E3-C1EF-1DED-4A70-E928D5EA0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6B42AD4-82CF-F32F-ACE2-8864D179D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5FFE6-5F50-154E-A6DA-99C614B8DB5B}" type="datetimeFigureOut">
              <a:rPr lang="de-DE" smtClean="0"/>
              <a:t>18.09.2026</a:t>
            </a:fld>
            <a:endParaRPr lang="de-DE"/>
          </a:p>
        </p:txBody>
      </p:sp>
      <p:sp>
        <p:nvSpPr>
          <p:cNvPr id="4" name="Fußzeilenplatzhalter 3">
            <a:extLst>
              <a:ext uri="{FF2B5EF4-FFF2-40B4-BE49-F238E27FC236}">
                <a16:creationId xmlns:a16="http://schemas.microsoft.com/office/drawing/2014/main" id="{70D4496F-33D6-4EEE-A1BD-42B18D3E07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5" name="Foliennummernplatzhalter 4">
            <a:extLst>
              <a:ext uri="{FF2B5EF4-FFF2-40B4-BE49-F238E27FC236}">
                <a16:creationId xmlns:a16="http://schemas.microsoft.com/office/drawing/2014/main" id="{57E2CD23-BD57-920F-B9AE-07D6E279C7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6EE372-27EA-E449-A4F0-C4F28234EC3E}" type="slidenum">
              <a:rPr lang="de-DE" smtClean="0"/>
              <a:t>‹Nr.›</a:t>
            </a:fld>
            <a:endParaRPr lang="de-DE"/>
          </a:p>
        </p:txBody>
      </p:sp>
    </p:spTree>
    <p:extLst>
      <p:ext uri="{BB962C8B-B14F-4D97-AF65-F5344CB8AC3E}">
        <p14:creationId xmlns:p14="http://schemas.microsoft.com/office/powerpoint/2010/main" val="938887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27FAD-E0C7-154A-8829-7F2299139E4D}" type="datetimeFigureOut">
              <a:rPr lang="de-DE" smtClean="0"/>
              <a:t>18.09.2026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2C7C4-4C95-7842-A90B-51410D7DA187}" type="slidenum">
              <a:rPr lang="de-DE" smtClean="0"/>
              <a:t>‹Nr.›</a:t>
            </a:fld>
            <a:endParaRPr lang="de-DE"/>
          </a:p>
        </p:txBody>
      </p:sp>
    </p:spTree>
    <p:extLst>
      <p:ext uri="{BB962C8B-B14F-4D97-AF65-F5344CB8AC3E}">
        <p14:creationId xmlns:p14="http://schemas.microsoft.com/office/powerpoint/2010/main" val="6314487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BF70F-891D-79DA-6FF1-BE69F9EF6C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154CEA0-5053-510C-21A4-6CAC8FF9E4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776B29-E126-9C41-F502-AB9534CF090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F97E818-BF80-A57A-9411-E70551A537C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58E0F3D-DCDC-DCF8-FCF9-4207332DD5AF}"/>
              </a:ext>
            </a:extLst>
          </p:cNvPr>
          <p:cNvSpPr>
            <a:spLocks noGrp="1"/>
          </p:cNvSpPr>
          <p:nvPr>
            <p:ph type="sldNum" sz="quarter" idx="5"/>
          </p:nvPr>
        </p:nvSpPr>
        <p:spPr/>
        <p:txBody>
          <a:bodyPr/>
          <a:lstStyle/>
          <a:p>
            <a:fld id="{D682C7C4-4C95-7842-A90B-51410D7DA187}" type="slidenum">
              <a:rPr lang="de-DE" smtClean="0"/>
              <a:t>2</a:t>
            </a:fld>
            <a:endParaRPr lang="de-DE"/>
          </a:p>
        </p:txBody>
      </p:sp>
    </p:spTree>
    <p:extLst>
      <p:ext uri="{BB962C8B-B14F-4D97-AF65-F5344CB8AC3E}">
        <p14:creationId xmlns:p14="http://schemas.microsoft.com/office/powerpoint/2010/main" val="1818534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C343-2793-4317-B5F5-AD8832622E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69601A-28DB-6DD8-C5A6-BC16A7D578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E1F328-DF4D-476F-4E9C-8A5419523F6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E939350-FA2E-EF02-655C-A883653EB22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A653275-F956-7294-EF0B-FC03511C9858}"/>
              </a:ext>
            </a:extLst>
          </p:cNvPr>
          <p:cNvSpPr>
            <a:spLocks noGrp="1"/>
          </p:cNvSpPr>
          <p:nvPr>
            <p:ph type="sldNum" sz="quarter" idx="5"/>
          </p:nvPr>
        </p:nvSpPr>
        <p:spPr/>
        <p:txBody>
          <a:bodyPr/>
          <a:lstStyle/>
          <a:p>
            <a:fld id="{D682C7C4-4C95-7842-A90B-51410D7DA187}" type="slidenum">
              <a:rPr lang="de-DE" smtClean="0"/>
              <a:t>3</a:t>
            </a:fld>
            <a:endParaRPr lang="de-DE"/>
          </a:p>
        </p:txBody>
      </p:sp>
    </p:spTree>
    <p:extLst>
      <p:ext uri="{BB962C8B-B14F-4D97-AF65-F5344CB8AC3E}">
        <p14:creationId xmlns:p14="http://schemas.microsoft.com/office/powerpoint/2010/main" val="194452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DD3FF-9179-A7DE-2351-7F1D53F99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41FE1E-CEE0-EE40-9F84-263C566C9B5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D49B6F9-4B5B-A77C-8455-7462B07E989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0F22CEB-94E1-58B3-9D6C-55337ED76C0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3A49034-0022-3C3F-C86A-F87F30DDE2BF}"/>
              </a:ext>
            </a:extLst>
          </p:cNvPr>
          <p:cNvSpPr>
            <a:spLocks noGrp="1"/>
          </p:cNvSpPr>
          <p:nvPr>
            <p:ph type="sldNum" sz="quarter" idx="5"/>
          </p:nvPr>
        </p:nvSpPr>
        <p:spPr/>
        <p:txBody>
          <a:bodyPr/>
          <a:lstStyle/>
          <a:p>
            <a:fld id="{D682C7C4-4C95-7842-A90B-51410D7DA187}" type="slidenum">
              <a:rPr lang="de-DE" smtClean="0"/>
              <a:t>4</a:t>
            </a:fld>
            <a:endParaRPr lang="de-DE"/>
          </a:p>
        </p:txBody>
      </p:sp>
    </p:spTree>
    <p:extLst>
      <p:ext uri="{BB962C8B-B14F-4D97-AF65-F5344CB8AC3E}">
        <p14:creationId xmlns:p14="http://schemas.microsoft.com/office/powerpoint/2010/main" val="2891059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86556-B221-0AF3-3EBB-C269C3DE8AD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D64E88-E64B-70BD-1D7B-DBAF4D2472C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6B8F20-596B-4725-1A53-7EEB03788B9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B27D65C-4E9E-9730-5454-80B0FB20A52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A9B6403-9233-5D63-697D-C4FDAC0A8570}"/>
              </a:ext>
            </a:extLst>
          </p:cNvPr>
          <p:cNvSpPr>
            <a:spLocks noGrp="1"/>
          </p:cNvSpPr>
          <p:nvPr>
            <p:ph type="sldNum" sz="quarter" idx="5"/>
          </p:nvPr>
        </p:nvSpPr>
        <p:spPr/>
        <p:txBody>
          <a:bodyPr/>
          <a:lstStyle/>
          <a:p>
            <a:fld id="{D682C7C4-4C95-7842-A90B-51410D7DA187}" type="slidenum">
              <a:rPr lang="de-DE" smtClean="0"/>
              <a:t>5</a:t>
            </a:fld>
            <a:endParaRPr lang="de-DE"/>
          </a:p>
        </p:txBody>
      </p:sp>
    </p:spTree>
    <p:extLst>
      <p:ext uri="{BB962C8B-B14F-4D97-AF65-F5344CB8AC3E}">
        <p14:creationId xmlns:p14="http://schemas.microsoft.com/office/powerpoint/2010/main" val="3482469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8A66F-A953-FFEA-7325-AD82F856AD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F5A4D8-B1EE-A3BB-1620-ECE5D418FEF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CDD59EC-EDB8-D45E-091C-3CE6BBA9638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D06C98B-BA2D-ADDE-0833-918BBCDEA6E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36AA139-D533-DC6E-C26F-D99A2AE29787}"/>
              </a:ext>
            </a:extLst>
          </p:cNvPr>
          <p:cNvSpPr>
            <a:spLocks noGrp="1"/>
          </p:cNvSpPr>
          <p:nvPr>
            <p:ph type="sldNum" sz="quarter" idx="5"/>
          </p:nvPr>
        </p:nvSpPr>
        <p:spPr/>
        <p:txBody>
          <a:bodyPr/>
          <a:lstStyle/>
          <a:p>
            <a:fld id="{D682C7C4-4C95-7842-A90B-51410D7DA187}" type="slidenum">
              <a:rPr lang="de-DE" smtClean="0"/>
              <a:t>6</a:t>
            </a:fld>
            <a:endParaRPr lang="de-DE"/>
          </a:p>
        </p:txBody>
      </p:sp>
    </p:spTree>
    <p:extLst>
      <p:ext uri="{BB962C8B-B14F-4D97-AF65-F5344CB8AC3E}">
        <p14:creationId xmlns:p14="http://schemas.microsoft.com/office/powerpoint/2010/main" val="88133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1CE4-E8D6-8482-8414-772F8CCC18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F19280-2A75-BB8E-F884-03E996077CD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5604424-5003-44C2-21B7-07EB99B43A0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98F7B69-49A4-F715-CDF8-4A736209D9B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6DDA2868-7004-C627-5269-EEBF3C9B1E71}"/>
              </a:ext>
            </a:extLst>
          </p:cNvPr>
          <p:cNvSpPr>
            <a:spLocks noGrp="1"/>
          </p:cNvSpPr>
          <p:nvPr>
            <p:ph type="sldNum" sz="quarter" idx="5"/>
          </p:nvPr>
        </p:nvSpPr>
        <p:spPr/>
        <p:txBody>
          <a:bodyPr/>
          <a:lstStyle/>
          <a:p>
            <a:fld id="{D682C7C4-4C95-7842-A90B-51410D7DA187}" type="slidenum">
              <a:rPr lang="de-DE" smtClean="0"/>
              <a:t>7</a:t>
            </a:fld>
            <a:endParaRPr lang="de-DE"/>
          </a:p>
        </p:txBody>
      </p:sp>
    </p:spTree>
    <p:extLst>
      <p:ext uri="{BB962C8B-B14F-4D97-AF65-F5344CB8AC3E}">
        <p14:creationId xmlns:p14="http://schemas.microsoft.com/office/powerpoint/2010/main" val="1264314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FF42D-F97C-E28A-DB4B-62E3DEFDCC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EF9FCA-78F6-0FD0-A53B-E1F66FDEAC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998B0D-CEF9-571C-AE8F-A2FEA454274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66939CD-CA33-6A92-6186-340F59EB252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2ED8942-2CCC-2CC7-BAC1-EE67435A5489}"/>
              </a:ext>
            </a:extLst>
          </p:cNvPr>
          <p:cNvSpPr>
            <a:spLocks noGrp="1"/>
          </p:cNvSpPr>
          <p:nvPr>
            <p:ph type="sldNum" sz="quarter" idx="5"/>
          </p:nvPr>
        </p:nvSpPr>
        <p:spPr/>
        <p:txBody>
          <a:bodyPr/>
          <a:lstStyle/>
          <a:p>
            <a:fld id="{D682C7C4-4C95-7842-A90B-51410D7DA187}" type="slidenum">
              <a:rPr lang="de-DE" smtClean="0"/>
              <a:t>8</a:t>
            </a:fld>
            <a:endParaRPr lang="de-DE"/>
          </a:p>
        </p:txBody>
      </p:sp>
    </p:spTree>
    <p:extLst>
      <p:ext uri="{BB962C8B-B14F-4D97-AF65-F5344CB8AC3E}">
        <p14:creationId xmlns:p14="http://schemas.microsoft.com/office/powerpoint/2010/main" val="732835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77CC0-15D9-5B8D-A77E-3393EB76311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B2CF8B-F9F4-B0A5-6425-2CA1E3236D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77ECF5-9CA5-8A3F-FAA1-45134DE8E07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5D67BD1-55F7-820D-34C4-AB1850E1464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B9543B2-0C9D-8BB0-18F1-1D967133D2BD}"/>
              </a:ext>
            </a:extLst>
          </p:cNvPr>
          <p:cNvSpPr>
            <a:spLocks noGrp="1"/>
          </p:cNvSpPr>
          <p:nvPr>
            <p:ph type="sldNum" sz="quarter" idx="5"/>
          </p:nvPr>
        </p:nvSpPr>
        <p:spPr/>
        <p:txBody>
          <a:bodyPr/>
          <a:lstStyle/>
          <a:p>
            <a:fld id="{D682C7C4-4C95-7842-A90B-51410D7DA187}" type="slidenum">
              <a:rPr lang="de-DE" smtClean="0"/>
              <a:t>9</a:t>
            </a:fld>
            <a:endParaRPr lang="de-DE"/>
          </a:p>
        </p:txBody>
      </p:sp>
    </p:spTree>
    <p:extLst>
      <p:ext uri="{BB962C8B-B14F-4D97-AF65-F5344CB8AC3E}">
        <p14:creationId xmlns:p14="http://schemas.microsoft.com/office/powerpoint/2010/main" val="6534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F48EA-E246-3BE1-F441-B1A6A1338CF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1B31DC-0109-2A62-8F4A-61AF9F8433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236CACC-E99F-E6AA-5ED9-B1DB923B6AD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B95D662-35A2-9F01-9C61-A5B52840EDE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FF27566-FD0A-172F-35F1-EDC4A5A656A6}"/>
              </a:ext>
            </a:extLst>
          </p:cNvPr>
          <p:cNvSpPr>
            <a:spLocks noGrp="1"/>
          </p:cNvSpPr>
          <p:nvPr>
            <p:ph type="sldNum" sz="quarter" idx="5"/>
          </p:nvPr>
        </p:nvSpPr>
        <p:spPr/>
        <p:txBody>
          <a:bodyPr/>
          <a:lstStyle/>
          <a:p>
            <a:fld id="{D682C7C4-4C95-7842-A90B-51410D7DA187}" type="slidenum">
              <a:rPr lang="de-DE" smtClean="0"/>
              <a:t>10</a:t>
            </a:fld>
            <a:endParaRPr lang="de-DE"/>
          </a:p>
        </p:txBody>
      </p:sp>
    </p:spTree>
    <p:extLst>
      <p:ext uri="{BB962C8B-B14F-4D97-AF65-F5344CB8AC3E}">
        <p14:creationId xmlns:p14="http://schemas.microsoft.com/office/powerpoint/2010/main" val="323477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18F3-C46A-ABAB-05BB-F1C0FE8FECA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DB28717-522B-FA1A-E5EC-788EEB3C9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C3CD71F-E85D-5EDD-65DC-8BF72860C869}"/>
              </a:ext>
            </a:extLst>
          </p:cNvPr>
          <p:cNvSpPr>
            <a:spLocks noGrp="1"/>
          </p:cNvSpPr>
          <p:nvPr>
            <p:ph type="dt" sz="half" idx="10"/>
          </p:nvPr>
        </p:nvSpPr>
        <p:spPr/>
        <p:txBody>
          <a:bodyPr/>
          <a:lstStyle/>
          <a:p>
            <a:fld id="{A6A811D3-CFD7-5040-912C-FB196BC7E726}" type="datetime1">
              <a:rPr lang="de-DE" smtClean="0"/>
              <a:t>18.09.2026</a:t>
            </a:fld>
            <a:endParaRPr lang="de-DE"/>
          </a:p>
        </p:txBody>
      </p:sp>
      <p:sp>
        <p:nvSpPr>
          <p:cNvPr id="5" name="Fußzeilenplatzhalter 4">
            <a:extLst>
              <a:ext uri="{FF2B5EF4-FFF2-40B4-BE49-F238E27FC236}">
                <a16:creationId xmlns:a16="http://schemas.microsoft.com/office/drawing/2014/main" id="{C1222C73-8755-5B55-AB82-D792B9256406}"/>
              </a:ext>
            </a:extLst>
          </p:cNvPr>
          <p:cNvSpPr>
            <a:spLocks noGrp="1"/>
          </p:cNvSpPr>
          <p:nvPr>
            <p:ph type="ftr" sz="quarter" idx="11"/>
          </p:nvPr>
        </p:nvSpPr>
        <p:spPr/>
        <p:txBody>
          <a:bodyPr/>
          <a:lstStyle/>
          <a:p>
            <a:r>
              <a:rPr lang="de-DE"/>
              <a:t>Zukunft Altbau | Präsentation xxx</a:t>
            </a:r>
          </a:p>
        </p:txBody>
      </p:sp>
      <p:sp>
        <p:nvSpPr>
          <p:cNvPr id="6" name="Foliennummernplatzhalter 5">
            <a:extLst>
              <a:ext uri="{FF2B5EF4-FFF2-40B4-BE49-F238E27FC236}">
                <a16:creationId xmlns:a16="http://schemas.microsoft.com/office/drawing/2014/main" id="{81CEFEF0-9154-605A-9CC6-C570DD9AA713}"/>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05535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C05CE-91F6-3567-7839-32E34CD43219}"/>
              </a:ext>
            </a:extLst>
          </p:cNvPr>
          <p:cNvSpPr>
            <a:spLocks noGrp="1"/>
          </p:cNvSpPr>
          <p:nvPr>
            <p:ph type="title"/>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51761B1B-B36D-9C2A-4C13-6813056174B2}"/>
              </a:ext>
            </a:extLst>
          </p:cNvPr>
          <p:cNvSpPr>
            <a:spLocks noGrp="1"/>
          </p:cNvSpPr>
          <p:nvPr>
            <p:ph idx="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CED96C07-9B09-C12D-EF44-012A4B611EFE}"/>
              </a:ext>
            </a:extLst>
          </p:cNvPr>
          <p:cNvSpPr>
            <a:spLocks noGrp="1"/>
          </p:cNvSpPr>
          <p:nvPr>
            <p:ph type="dt" sz="half"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C074486E-404F-FA4F-A853-977719F54358}" type="datetime1">
              <a:rPr lang="de-DE" smtClean="0"/>
              <a:pPr/>
              <a:t>18.09.2026</a:t>
            </a:fld>
            <a:endParaRPr lang="de-DE"/>
          </a:p>
        </p:txBody>
      </p:sp>
      <p:sp>
        <p:nvSpPr>
          <p:cNvPr id="5" name="Fußzeilenplatzhalter 4">
            <a:extLst>
              <a:ext uri="{FF2B5EF4-FFF2-40B4-BE49-F238E27FC236}">
                <a16:creationId xmlns:a16="http://schemas.microsoft.com/office/drawing/2014/main" id="{80C68FEA-6C85-0C16-F57F-23FBB759E141}"/>
              </a:ext>
            </a:extLst>
          </p:cNvPr>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F7E2E0C5-3190-D828-F724-5A6F2A276066}"/>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218214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9505CD-9690-EEF0-3B77-62E6289A3418}"/>
              </a:ext>
            </a:extLst>
          </p:cNvPr>
          <p:cNvSpPr>
            <a:spLocks noGrp="1"/>
          </p:cNvSpPr>
          <p:nvPr>
            <p:ph type="dt" sz="half" idx="10"/>
          </p:nvPr>
        </p:nvSpPr>
        <p:spPr/>
        <p:txBody>
          <a:bodyPr/>
          <a:lstStyle/>
          <a:p>
            <a:fld id="{D6F9B8AE-AC3B-1E4B-A384-9CA48528E94F}" type="datetime1">
              <a:rPr lang="de-DE" smtClean="0"/>
              <a:t>18.09.2026</a:t>
            </a:fld>
            <a:endParaRPr lang="de-DE"/>
          </a:p>
        </p:txBody>
      </p:sp>
      <p:sp>
        <p:nvSpPr>
          <p:cNvPr id="3" name="Fußzeilenplatzhalter 2">
            <a:extLst>
              <a:ext uri="{FF2B5EF4-FFF2-40B4-BE49-F238E27FC236}">
                <a16:creationId xmlns:a16="http://schemas.microsoft.com/office/drawing/2014/main" id="{C6545A32-979A-7D35-9FAE-96E7E6CDED81}"/>
              </a:ext>
            </a:extLst>
          </p:cNvPr>
          <p:cNvSpPr>
            <a:spLocks noGrp="1"/>
          </p:cNvSpPr>
          <p:nvPr>
            <p:ph type="ftr" sz="quarter" idx="11"/>
          </p:nvPr>
        </p:nvSpPr>
        <p:spPr/>
        <p:txBody>
          <a:bodyPr/>
          <a:lstStyle/>
          <a:p>
            <a:r>
              <a:rPr lang="de-DE"/>
              <a:t>Zukunft Altbau | Präsentation xxx</a:t>
            </a:r>
          </a:p>
        </p:txBody>
      </p:sp>
      <p:sp>
        <p:nvSpPr>
          <p:cNvPr id="4" name="Foliennummernplatzhalter 3">
            <a:extLst>
              <a:ext uri="{FF2B5EF4-FFF2-40B4-BE49-F238E27FC236}">
                <a16:creationId xmlns:a16="http://schemas.microsoft.com/office/drawing/2014/main" id="{6317F21F-8D4B-EF7B-6391-644E0C95FEEB}"/>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629298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D51B70D-CFB6-05CF-C6D6-163A3F4D7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3BE826-F801-60EC-C74B-2561ECF9E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71C101F1-6AD3-B453-87AE-90267153B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7A7D02BC-33FE-594B-968D-8A51911C61A5}" type="datetime1">
              <a:rPr lang="de-DE" smtClean="0"/>
              <a:pPr/>
              <a:t>18.09.2026</a:t>
            </a:fld>
            <a:endParaRPr lang="de-DE"/>
          </a:p>
        </p:txBody>
      </p:sp>
      <p:sp>
        <p:nvSpPr>
          <p:cNvPr id="5" name="Fußzeilenplatzhalter 4">
            <a:extLst>
              <a:ext uri="{FF2B5EF4-FFF2-40B4-BE49-F238E27FC236}">
                <a16:creationId xmlns:a16="http://schemas.microsoft.com/office/drawing/2014/main" id="{221A52E8-174E-3E37-14F3-79FC104EB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C049C455-8280-ABD7-579D-B3366A8B9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172402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685800" rtl="0" eaLnBrk="1" latinLnBrk="0" hangingPunct="1">
        <a:lnSpc>
          <a:spcPct val="100000"/>
        </a:lnSpc>
        <a:spcBef>
          <a:spcPts val="600"/>
        </a:spcBef>
        <a:spcAft>
          <a:spcPts val="1200"/>
        </a:spcAft>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1pPr>
      <a:lvl2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b="0" kern="1200" dirty="0" smtClean="0">
          <a:solidFill>
            <a:schemeClr val="tx1"/>
          </a:solidFill>
          <a:latin typeface="Calibri" panose="020F0502020204030204" pitchFamily="34" charset="0"/>
          <a:ea typeface="Roboto Medium" pitchFamily="2" charset="0"/>
          <a:cs typeface="Calibri" panose="020F0502020204030204" pitchFamily="34" charset="0"/>
        </a:defRPr>
      </a:lvl2pPr>
      <a:lvl3pPr marL="53340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kern="1200" dirty="0">
          <a:solidFill>
            <a:schemeClr val="tx1"/>
          </a:solidFill>
          <a:latin typeface="Calibri" panose="020F0502020204030204" pitchFamily="34" charset="0"/>
          <a:ea typeface="Roboto Light" pitchFamily="2" charset="0"/>
          <a:cs typeface="Calibri" panose="020F0502020204030204" pitchFamily="34" charset="0"/>
        </a:defRPr>
      </a:lvl3pPr>
      <a:lvl4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4pPr>
      <a:lvl5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a:solidFill>
            <a:schemeClr val="tx1"/>
          </a:solidFill>
          <a:latin typeface="Calibri" panose="020F0502020204030204" pitchFamily="34" charset="0"/>
          <a:ea typeface="Roboto Medium" pitchFamily="2" charset="0"/>
          <a:cs typeface="Calibri" panose="020F0502020204030204" pitchFamily="34" charset="0"/>
        </a:defRPr>
      </a:lvl5pPr>
      <a:lvl6pPr marL="2286000" indent="0" algn="l" defTabSz="685800" rtl="0" eaLnBrk="1" latinLnBrk="0" hangingPunct="1">
        <a:lnSpc>
          <a:spcPct val="100000"/>
        </a:lnSpc>
        <a:spcBef>
          <a:spcPts val="600"/>
        </a:spcBef>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92FBA1-3FEE-B9BD-61E2-88EF1927EA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0">
            <a:extLst>
              <a:ext uri="{FF2B5EF4-FFF2-40B4-BE49-F238E27FC236}">
                <a16:creationId xmlns:a16="http://schemas.microsoft.com/office/drawing/2014/main" id="{6F5D9924-664B-164C-D5F5-BEB77F53759C}"/>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Photovoltaik</a:t>
            </a:r>
          </a:p>
        </p:txBody>
      </p:sp>
      <p:sp>
        <p:nvSpPr>
          <p:cNvPr id="6" name="Textfeld 5">
            <a:extLst>
              <a:ext uri="{FF2B5EF4-FFF2-40B4-BE49-F238E27FC236}">
                <a16:creationId xmlns:a16="http://schemas.microsoft.com/office/drawing/2014/main" id="{AEE2AF94-F9EF-84AE-6846-6A847775486F}"/>
              </a:ext>
            </a:extLst>
          </p:cNvPr>
          <p:cNvSpPr txBox="1"/>
          <p:nvPr/>
        </p:nvSpPr>
        <p:spPr>
          <a:xfrm>
            <a:off x="6374680" y="847776"/>
            <a:ext cx="4366345" cy="3754874"/>
          </a:xfrm>
          <a:prstGeom prst="rect">
            <a:avLst/>
          </a:prstGeom>
          <a:solidFill>
            <a:srgbClr val="FFFF00"/>
          </a:solidFill>
          <a:ln w="38100">
            <a:noFill/>
          </a:ln>
        </p:spPr>
        <p:txBody>
          <a:bodyPr wrap="square" rtlCol="0">
            <a:spAutoFit/>
          </a:bodyPr>
          <a:lstStyle/>
          <a:p>
            <a:pPr>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Nutzungshinweise</a:t>
            </a:r>
            <a:r>
              <a:rPr lang="de-DE" sz="1600">
                <a:latin typeface="Calibri" panose="020F0502020204030204" pitchFamily="34" charset="0"/>
                <a:ea typeface="Calibri" panose="020F0502020204030204" pitchFamily="34" charset="0"/>
                <a:cs typeface="Calibri" panose="020F0502020204030204" pitchFamily="34" charset="0"/>
              </a:rPr>
              <a:t>: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Die Folien sollen Ihnen als </a:t>
            </a:r>
            <a:r>
              <a:rPr lang="de-DE" sz="1600" b="1">
                <a:latin typeface="Calibri" panose="020F0502020204030204" pitchFamily="34" charset="0"/>
                <a:ea typeface="Calibri" panose="020F0502020204030204" pitchFamily="34" charset="0"/>
                <a:cs typeface="Calibri" panose="020F0502020204030204" pitchFamily="34" charset="0"/>
              </a:rPr>
              <a:t>Arbeitserleichterung</a:t>
            </a:r>
            <a:r>
              <a:rPr lang="de-DE" sz="1600">
                <a:latin typeface="Calibri" panose="020F0502020204030204" pitchFamily="34" charset="0"/>
                <a:ea typeface="Calibri" panose="020F0502020204030204" pitchFamily="34" charset="0"/>
                <a:cs typeface="Calibri" panose="020F0502020204030204" pitchFamily="34" charset="0"/>
              </a:rPr>
              <a:t> dienen.</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Sie können die </a:t>
            </a:r>
            <a:r>
              <a:rPr lang="de-DE" sz="1600" b="1">
                <a:latin typeface="Calibri" panose="020F0502020204030204" pitchFamily="34" charset="0"/>
                <a:ea typeface="Calibri" panose="020F0502020204030204" pitchFamily="34" charset="0"/>
                <a:cs typeface="Calibri" panose="020F0502020204030204" pitchFamily="34" charset="0"/>
              </a:rPr>
              <a:t>Präsentation</a:t>
            </a:r>
            <a:r>
              <a:rPr lang="de-DE" sz="1600">
                <a:latin typeface="Calibri" panose="020F0502020204030204" pitchFamily="34" charset="0"/>
                <a:ea typeface="Calibri" panose="020F0502020204030204" pitchFamily="34" charset="0"/>
                <a:cs typeface="Calibri" panose="020F0502020204030204" pitchFamily="34" charset="0"/>
              </a:rPr>
              <a:t> als Ganzes verwenden, aber auch gerne nur </a:t>
            </a:r>
            <a:r>
              <a:rPr lang="de-DE" sz="1600" b="1">
                <a:latin typeface="Calibri" panose="020F0502020204030204" pitchFamily="34" charset="0"/>
                <a:ea typeface="Calibri" panose="020F0502020204030204" pitchFamily="34" charset="0"/>
                <a:cs typeface="Calibri" panose="020F0502020204030204" pitchFamily="34" charset="0"/>
              </a:rPr>
              <a:t>einzelne Folien oder Inhalte </a:t>
            </a:r>
            <a:r>
              <a:rPr lang="de-DE" sz="1600">
                <a:latin typeface="Calibri" panose="020F0502020204030204" pitchFamily="34" charset="0"/>
                <a:ea typeface="Calibri" panose="020F0502020204030204" pitchFamily="34" charset="0"/>
                <a:cs typeface="Calibri" panose="020F0502020204030204" pitchFamily="34" charset="0"/>
              </a:rPr>
              <a:t>herausgreifen.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Machen Sie die Vorlage zu</a:t>
            </a:r>
            <a:r>
              <a:rPr lang="de-DE" sz="1600" b="1">
                <a:latin typeface="Calibri" panose="020F0502020204030204" pitchFamily="34" charset="0"/>
                <a:ea typeface="Calibri" panose="020F0502020204030204" pitchFamily="34" charset="0"/>
                <a:cs typeface="Calibri" panose="020F0502020204030204" pitchFamily="34" charset="0"/>
              </a:rPr>
              <a:t> Ihrem eigenen Vortrag, </a:t>
            </a:r>
            <a:r>
              <a:rPr lang="de-DE" sz="1600">
                <a:latin typeface="Calibri" panose="020F0502020204030204" pitchFamily="34" charset="0"/>
                <a:ea typeface="Calibri" panose="020F0502020204030204" pitchFamily="34" charset="0"/>
                <a:cs typeface="Calibri" panose="020F0502020204030204" pitchFamily="34" charset="0"/>
              </a:rPr>
              <a:t>indem Sie beispielsweise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Animationen einfügen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und – regionale – Beispiele ergänzen.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Bitte beachten Sie die wenigen </a:t>
            </a:r>
            <a:r>
              <a:rPr lang="de-DE" sz="1600" b="1">
                <a:latin typeface="Calibri" panose="020F0502020204030204" pitchFamily="34" charset="0"/>
                <a:ea typeface="Calibri" panose="020F0502020204030204" pitchFamily="34" charset="0"/>
                <a:cs typeface="Calibri" panose="020F0502020204030204" pitchFamily="34" charset="0"/>
              </a:rPr>
              <a:t>Notizen</a:t>
            </a:r>
            <a:r>
              <a:rPr lang="de-DE" sz="1600">
                <a:latin typeface="Calibri" panose="020F0502020204030204" pitchFamily="34" charset="0"/>
                <a:ea typeface="Calibri" panose="020F0502020204030204" pitchFamily="34" charset="0"/>
                <a:cs typeface="Calibri" panose="020F0502020204030204" pitchFamily="34" charset="0"/>
              </a:rPr>
              <a:t> unterhalb der Folien. Sie geben an entscheidenden Stellen wichtige Hinweise.</a:t>
            </a:r>
            <a:endParaRPr lang="de-DE" sz="1600">
              <a:highlight>
                <a:srgbClr val="FF00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4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AD680-C94D-F4C7-5774-49CB13956CE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7829411-1708-12F6-FD05-355F94E9824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2CEF0461-38ED-3504-F088-7E332B471C9C}"/>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Komponenten einer Photovoltaik-Anlage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9" name="Grafik 8" descr="Die Grafik zeigt ein Gebäudeschnitt mit den allgemeinen Komponenten einer Photovoltaikanlage (Solargenerator, Wechselrichter, Batteriespeicher, Stromzähler, Netzanschluss).">
            <a:extLst>
              <a:ext uri="{FF2B5EF4-FFF2-40B4-BE49-F238E27FC236}">
                <a16:creationId xmlns:a16="http://schemas.microsoft.com/office/drawing/2014/main" id="{11CE616B-8DFF-4957-F95B-993D8E719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0" y="1530096"/>
            <a:ext cx="5838672" cy="4500000"/>
          </a:xfrm>
          <a:prstGeom prst="rect">
            <a:avLst/>
          </a:prstGeom>
        </p:spPr>
      </p:pic>
      <p:sp>
        <p:nvSpPr>
          <p:cNvPr id="11"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130069D5-1B6F-E222-F217-DC3F71AF78C1}"/>
              </a:ext>
            </a:extLst>
          </p:cNvPr>
          <p:cNvSpPr txBox="1">
            <a:spLocks/>
          </p:cNvSpPr>
          <p:nvPr/>
        </p:nvSpPr>
        <p:spPr>
          <a:xfrm>
            <a:off x="6781799" y="2290853"/>
            <a:ext cx="4752975"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Typisches Photovoltaik-Modul:</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Maße: 		ca. 1,70 m x 1,00 m</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Leistung:	ca. 380 – 400 </a:t>
            </a:r>
            <a:r>
              <a:rPr lang="de-DE" sz="1800" err="1">
                <a:latin typeface="Calibri" panose="020F0502020204030204" pitchFamily="34" charset="0"/>
                <a:cs typeface="Calibri" panose="020F0502020204030204" pitchFamily="34" charset="0"/>
              </a:rPr>
              <a:t>Wp</a:t>
            </a:r>
            <a:r>
              <a:rPr lang="de-DE" sz="1800">
                <a:latin typeface="Calibri" panose="020F0502020204030204" pitchFamily="34" charset="0"/>
                <a:cs typeface="Calibri" panose="020F0502020204030204" pitchFamily="34" charset="0"/>
              </a:rPr>
              <a:t>*</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		≙ 220 – 240 </a:t>
            </a:r>
            <a:r>
              <a:rPr lang="de-DE" sz="1800" err="1">
                <a:latin typeface="Calibri" panose="020F0502020204030204" pitchFamily="34" charset="0"/>
                <a:cs typeface="Calibri" panose="020F0502020204030204" pitchFamily="34" charset="0"/>
              </a:rPr>
              <a:t>Wp</a:t>
            </a:r>
            <a:r>
              <a:rPr lang="de-DE" sz="1800">
                <a:latin typeface="Calibri" panose="020F0502020204030204" pitchFamily="34" charset="0"/>
                <a:cs typeface="Calibri" panose="020F0502020204030204" pitchFamily="34" charset="0"/>
              </a:rPr>
              <a:t>/m²</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jährlicher Ertrag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pro kWp:	 ca. 1.000 kWh**</a:t>
            </a:r>
          </a:p>
        </p:txBody>
      </p:sp>
      <p:cxnSp>
        <p:nvCxnSpPr>
          <p:cNvPr id="13" name="Gerader Verbinder 6">
            <a:extLst>
              <a:ext uri="{FF2B5EF4-FFF2-40B4-BE49-F238E27FC236}">
                <a16:creationId xmlns:a16="http://schemas.microsoft.com/office/drawing/2014/main" id="{E3EF33C7-3976-E8BD-1C73-D84F514AD0D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57147DD-BFDB-69E4-4FF5-1466B5E6DC2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C097A8D-AD38-94B8-166F-B48A9EA0739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D03AE33-AD08-DB3E-A44C-8A073F32871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928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CB1C-B1B2-1806-8119-665EEFC3670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9D3E301-3652-2DF2-3444-816F2723BA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160EBF7-86BF-9F6C-00BD-0327FD5FC4B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Nutzungsmöglichkeiten für den PV-Strom</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ie Grafik zeigt ein Gebäudeschnitt mit den allgemeinen Komponenten einer Photovoltaikanlage (Solargenerator, Wechselrichter, Batteriespeicher, Stromzähler, Netzanschluss) und weiteren Nutzungsmöglichkeiten für den selbsterzeugten PV-Strom. Dazu gehören die Ladestation für ein E-Auto, die Wärmepumpe mit Speicher und sonstige Verbraucher wie z.B. Beleuchtung oder eine Waschmaschine.">
            <a:extLst>
              <a:ext uri="{FF2B5EF4-FFF2-40B4-BE49-F238E27FC236}">
                <a16:creationId xmlns:a16="http://schemas.microsoft.com/office/drawing/2014/main" id="{F7E8EE46-5B2D-2DFF-847D-4DDD5FEBC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6" y="1530000"/>
            <a:ext cx="5838669" cy="4500000"/>
          </a:xfrm>
          <a:prstGeom prst="rect">
            <a:avLst/>
          </a:prstGeom>
        </p:spPr>
      </p:pic>
      <p:sp>
        <p:nvSpPr>
          <p:cNvPr id="6" name="Rechteck 5">
            <a:extLst>
              <a:ext uri="{FF2B5EF4-FFF2-40B4-BE49-F238E27FC236}">
                <a16:creationId xmlns:a16="http://schemas.microsoft.com/office/drawing/2014/main" id="{78E6CD2A-BC5B-40C0-0B8A-9ED4B8DF4395}"/>
              </a:ext>
            </a:extLst>
          </p:cNvPr>
          <p:cNvSpPr/>
          <p:nvPr/>
        </p:nvSpPr>
        <p:spPr>
          <a:xfrm rot="21360000">
            <a:off x="892692" y="1850831"/>
            <a:ext cx="2180890" cy="556119"/>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400">
                <a:solidFill>
                  <a:schemeClr val="tx1"/>
                </a:solidFill>
                <a:latin typeface="Calibri" panose="020F0502020204030204" pitchFamily="34" charset="0"/>
              </a:rPr>
              <a:t>Den Strom selbst zu nutzen, ist besonders sinnvoll.</a:t>
            </a:r>
          </a:p>
        </p:txBody>
      </p:sp>
      <p:sp>
        <p:nvSpPr>
          <p:cNvPr id="15"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476CBF14-7217-CAF8-D846-FB9ECA97196A}"/>
              </a:ext>
            </a:extLst>
          </p:cNvPr>
          <p:cNvSpPr txBox="1">
            <a:spLocks/>
          </p:cNvSpPr>
          <p:nvPr/>
        </p:nvSpPr>
        <p:spPr>
          <a:xfrm>
            <a:off x="6781799" y="2290853"/>
            <a:ext cx="4752975"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Nutzerverhalten anpassen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(v.a. ohne Stromspeicher)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„Strom verbrauchen, wenn die Sonne scheint“</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Betrieb einer Wärmepumpe, Ladestation für E-Auto (Wallbox) usw.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sym typeface="Wingdings" panose="05000000000000000000" pitchFamily="2" charset="2"/>
              </a:rPr>
              <a:t></a:t>
            </a:r>
            <a:r>
              <a:rPr lang="de-DE" sz="1800">
                <a:latin typeface="Calibri" panose="020F0502020204030204" pitchFamily="34" charset="0"/>
                <a:cs typeface="Calibri" panose="020F0502020204030204" pitchFamily="34" charset="0"/>
              </a:rPr>
              <a:t> Steigerung der Eigenverbrauchsquote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und Autarkie*</a:t>
            </a:r>
          </a:p>
        </p:txBody>
      </p:sp>
      <p:sp>
        <p:nvSpPr>
          <p:cNvPr id="3" name="Fußzeilenplatzhalter 4">
            <a:extLst>
              <a:ext uri="{FF2B5EF4-FFF2-40B4-BE49-F238E27FC236}">
                <a16:creationId xmlns:a16="http://schemas.microsoft.com/office/drawing/2014/main" id="{3042AFDD-8488-1E33-951E-699CEBE54A0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4BA5FAD-A0FE-A076-A540-7BF120A7D21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74009DD-7011-0CDC-B716-89F0B82ED0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078EB4C-A6F9-98D2-7EC3-E3B19912602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34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4AA4E-449D-4DA0-39CC-F431FF5155C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8AB51F7-D42A-EED3-6841-D317E3C5621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221C7B60-28D5-0629-BE79-59ACC6B8228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Wirtschaftlichkeit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Aktuelle Vergütungsformen bis Ende 2026</a:t>
            </a:r>
            <a:br>
              <a:rPr kumimoji="0" lang="de-DE"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rPr>
            </a:br>
            <a:endParaRPr kumimoji="0" lang="id-ID"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E1C47131-ECFC-81F2-E70C-3F5A01A23C7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630A79E-E8EB-88A1-8BC0-8D34EBFA9ADC}"/>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E90A449-32E5-04E5-6230-F4067463D99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DF74B96-67F6-5651-2C3A-1BB6AB4F569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31438A5A-8B56-8F6E-87F8-D9659849C667}"/>
              </a:ext>
            </a:extLst>
          </p:cNvPr>
          <p:cNvSpPr txBox="1">
            <a:spLocks/>
          </p:cNvSpPr>
          <p:nvPr/>
        </p:nvSpPr>
        <p:spPr>
          <a:xfrm>
            <a:off x="720000" y="2632303"/>
            <a:ext cx="3231781" cy="630643"/>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Volleinspeisung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vollständige Einspeisung ins Netz</a:t>
            </a:r>
          </a:p>
        </p:txBody>
      </p:sp>
      <p:sp>
        <p:nvSpPr>
          <p:cNvPr id="11" name="Textfeld 10">
            <a:extLst>
              <a:ext uri="{FF2B5EF4-FFF2-40B4-BE49-F238E27FC236}">
                <a16:creationId xmlns:a16="http://schemas.microsoft.com/office/drawing/2014/main" id="{B263A53B-7E72-FCEC-D881-B2D83BD87A4E}"/>
              </a:ext>
            </a:extLst>
          </p:cNvPr>
          <p:cNvSpPr txBox="1">
            <a:spLocks/>
          </p:cNvSpPr>
          <p:nvPr/>
        </p:nvSpPr>
        <p:spPr>
          <a:xfrm>
            <a:off x="720000" y="3348838"/>
            <a:ext cx="3231781"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12,22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10,24 Ct / kWh</a:t>
            </a:r>
          </a:p>
        </p:txBody>
      </p:sp>
      <p:sp>
        <p:nvSpPr>
          <p:cNvPr id="17" name="Textfeld 16">
            <a:extLst>
              <a:ext uri="{FF2B5EF4-FFF2-40B4-BE49-F238E27FC236}">
                <a16:creationId xmlns:a16="http://schemas.microsoft.com/office/drawing/2014/main" id="{2922CDA0-E897-518A-6A66-DCD9A65A39D5}"/>
              </a:ext>
            </a:extLst>
          </p:cNvPr>
          <p:cNvSpPr txBox="1">
            <a:spLocks/>
          </p:cNvSpPr>
          <p:nvPr/>
        </p:nvSpPr>
        <p:spPr>
          <a:xfrm>
            <a:off x="4027877" y="2632303"/>
            <a:ext cx="3231781" cy="630475"/>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Überschusseinspeisung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Eigenverbrauch + Teileinspeisung</a:t>
            </a:r>
          </a:p>
        </p:txBody>
      </p:sp>
      <p:sp>
        <p:nvSpPr>
          <p:cNvPr id="21" name="Textfeld 20">
            <a:extLst>
              <a:ext uri="{FF2B5EF4-FFF2-40B4-BE49-F238E27FC236}">
                <a16:creationId xmlns:a16="http://schemas.microsoft.com/office/drawing/2014/main" id="{1658B9EC-4DD2-CAB8-19F3-FEDD6B19E4F4}"/>
              </a:ext>
            </a:extLst>
          </p:cNvPr>
          <p:cNvSpPr txBox="1">
            <a:spLocks/>
          </p:cNvSpPr>
          <p:nvPr/>
        </p:nvSpPr>
        <p:spPr>
          <a:xfrm>
            <a:off x="4027877" y="3348838"/>
            <a:ext cx="3231781"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7,70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6,66 Ct / kWh</a:t>
            </a:r>
          </a:p>
        </p:txBody>
      </p:sp>
      <p:sp>
        <p:nvSpPr>
          <p:cNvPr id="27" name="Inhaltsplatzhalter 2">
            <a:extLst>
              <a:ext uri="{FF2B5EF4-FFF2-40B4-BE49-F238E27FC236}">
                <a16:creationId xmlns:a16="http://schemas.microsoft.com/office/drawing/2014/main" id="{E619C3C8-F23D-0060-A42F-0FD03C2F7F02}"/>
              </a:ext>
              <a:ext uri="{C183D7F6-B498-43B3-948B-1728B52AA6E4}">
                <adec:decorative xmlns:adec="http://schemas.microsoft.com/office/drawing/2017/decorative" val="1"/>
              </a:ext>
            </a:extLst>
          </p:cNvPr>
          <p:cNvSpPr txBox="1">
            <a:spLocks/>
          </p:cNvSpPr>
          <p:nvPr/>
        </p:nvSpPr>
        <p:spPr>
          <a:xfrm>
            <a:off x="608873" y="6200018"/>
            <a:ext cx="10886010" cy="216745"/>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aktuell verpflichtend für PV-Anlagen </a:t>
            </a:r>
            <a:r>
              <a:rPr lang="de-DE" sz="1100">
                <a:latin typeface="Calibri" pitchFamily="34" charset="0"/>
              </a:rPr>
              <a:t>≥ 100 kWp. ** </a:t>
            </a:r>
            <a:r>
              <a:rPr lang="de-DE" sz="1100">
                <a:latin typeface="Calibri" panose="020F0502020204030204" pitchFamily="34" charset="0"/>
                <a:ea typeface="Roboto Light" pitchFamily="2" charset="0"/>
                <a:cs typeface="Calibri" panose="020F0502020204030204" pitchFamily="34" charset="0"/>
              </a:rPr>
              <a:t>Stand August 2026; garantiert vom Stromnetzbetreiber für 20 Jahre ab Inbetriebnahme; Vergütungshöhe abhängig von PV-Leistung und Zeitpunkt der Inbetriebnahme (Vergütungen sinken halbjährig um 1 % zum 01. Februar / August. *** Marktprämie wird bei geförderter Direktvermarktung von Netzbetreiber ausbezahlt; entspricht Differenz zur EEG-Einspeisevergütung; entfällt bei </a:t>
            </a:r>
            <a:r>
              <a:rPr lang="de-DE" sz="1100" err="1">
                <a:latin typeface="Calibri" panose="020F0502020204030204" pitchFamily="34" charset="0"/>
                <a:ea typeface="Roboto Light" pitchFamily="2" charset="0"/>
                <a:cs typeface="Calibri" panose="020F0502020204030204" pitchFamily="34" charset="0"/>
              </a:rPr>
              <a:t>ungeförderter</a:t>
            </a:r>
            <a:r>
              <a:rPr lang="de-DE" sz="1100">
                <a:latin typeface="Calibri" panose="020F0502020204030204" pitchFamily="34" charset="0"/>
                <a:ea typeface="Roboto Light" pitchFamily="2" charset="0"/>
                <a:cs typeface="Calibri" panose="020F0502020204030204" pitchFamily="34" charset="0"/>
              </a:rPr>
              <a:t> Direktvermarktung.</a:t>
            </a:r>
          </a:p>
        </p:txBody>
      </p:sp>
      <p:sp>
        <p:nvSpPr>
          <p:cNvPr id="4" name="Textfeld 3">
            <a:extLst>
              <a:ext uri="{FF2B5EF4-FFF2-40B4-BE49-F238E27FC236}">
                <a16:creationId xmlns:a16="http://schemas.microsoft.com/office/drawing/2014/main" id="{924257D0-AB4B-257A-A2A0-EBB22569EBCA}"/>
              </a:ext>
            </a:extLst>
          </p:cNvPr>
          <p:cNvSpPr txBox="1">
            <a:spLocks/>
          </p:cNvSpPr>
          <p:nvPr/>
        </p:nvSpPr>
        <p:spPr>
          <a:xfrm>
            <a:off x="720000" y="2149980"/>
            <a:ext cx="9988199" cy="396000"/>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Aktuelle Vergütungsformen</a:t>
            </a:r>
          </a:p>
        </p:txBody>
      </p:sp>
      <p:sp>
        <p:nvSpPr>
          <p:cNvPr id="28" name="Textfeld 27">
            <a:extLst>
              <a:ext uri="{FF2B5EF4-FFF2-40B4-BE49-F238E27FC236}">
                <a16:creationId xmlns:a16="http://schemas.microsoft.com/office/drawing/2014/main" id="{2B8A1A5C-E4DD-814C-F414-00DF372FD922}"/>
              </a:ext>
            </a:extLst>
          </p:cNvPr>
          <p:cNvSpPr txBox="1">
            <a:spLocks/>
          </p:cNvSpPr>
          <p:nvPr/>
        </p:nvSpPr>
        <p:spPr>
          <a:xfrm>
            <a:off x="7337462" y="2632303"/>
            <a:ext cx="3406738" cy="630475"/>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Direktvermarktung*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Verkauf an Strombörse</a:t>
            </a:r>
          </a:p>
        </p:txBody>
      </p:sp>
      <p:sp>
        <p:nvSpPr>
          <p:cNvPr id="31" name="Textfeld 30">
            <a:extLst>
              <a:ext uri="{FF2B5EF4-FFF2-40B4-BE49-F238E27FC236}">
                <a16:creationId xmlns:a16="http://schemas.microsoft.com/office/drawing/2014/main" id="{C5563FFF-B6A1-DC80-4B9C-60A94205A140}"/>
              </a:ext>
            </a:extLst>
          </p:cNvPr>
          <p:cNvSpPr txBox="1">
            <a:spLocks/>
          </p:cNvSpPr>
          <p:nvPr/>
        </p:nvSpPr>
        <p:spPr>
          <a:xfrm>
            <a:off x="7337461" y="3348838"/>
            <a:ext cx="3406739"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Börsenstrompreis + Marktprämie***</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abzüglich Direktvermarktungsgebühr</a:t>
            </a:r>
          </a:p>
        </p:txBody>
      </p:sp>
    </p:spTree>
    <p:extLst>
      <p:ext uri="{BB962C8B-B14F-4D97-AF65-F5344CB8AC3E}">
        <p14:creationId xmlns:p14="http://schemas.microsoft.com/office/powerpoint/2010/main" val="3442558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7DC6-13F0-8815-F237-639ADA1F45B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0731A83-8969-3D83-CC8A-D7008ECD2F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96D801B-EDB2-5EF7-59E1-CD1C56A3563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Wirtschaftlichkeit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Vergütungsformen ab 2027</a:t>
            </a:r>
            <a:br>
              <a:rPr kumimoji="0" lang="de-DE"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rPr>
            </a:br>
            <a:endParaRPr kumimoji="0" lang="id-ID"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67BA6FB7-7074-9610-E567-05860D8B7EB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8D0D6300-63D0-E3B3-5347-98972A85B2A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0C4EB874-4F64-CD36-A4BE-B0F99DD2E25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424D0B4-BE5C-E16A-6C26-BE2E01CFB00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Inhaltsplatzhalter 2">
            <a:extLst>
              <a:ext uri="{FF2B5EF4-FFF2-40B4-BE49-F238E27FC236}">
                <a16:creationId xmlns:a16="http://schemas.microsoft.com/office/drawing/2014/main" id="{840595AC-4931-4C4A-BA18-F1EFFB46E732}"/>
              </a:ext>
              <a:ext uri="{C183D7F6-B498-43B3-948B-1728B52AA6E4}">
                <adec:decorative xmlns:adec="http://schemas.microsoft.com/office/drawing/2017/decorative" val="1"/>
              </a:ext>
            </a:extLst>
          </p:cNvPr>
          <p:cNvSpPr txBox="1">
            <a:spLocks/>
          </p:cNvSpPr>
          <p:nvPr/>
        </p:nvSpPr>
        <p:spPr>
          <a:xfrm>
            <a:off x="608873" y="6200018"/>
            <a:ext cx="10886010" cy="216745"/>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gilt zunächst für PV-Anlagen &lt; 50 kWp; ab 2028 für PV-Anlagen &lt; 25 kWp und von 2029 bis 2030 für PV-Anlagen &lt; 7 kWp. PV-Anlagen</a:t>
            </a:r>
            <a:r>
              <a:rPr lang="de-DE" sz="1100">
                <a:latin typeface="Calibri" pitchFamily="34" charset="0"/>
              </a:rPr>
              <a:t> ≥ 50 kWp unterliegen ab 2027 der geförderten Direktvermarktung. ** Übergangszahlung reduziert sich analog zum aktuellen Degressionsverfahren halbjährig um 1 Prozent.</a:t>
            </a:r>
            <a:r>
              <a:rPr lang="de-DE" sz="1100">
                <a:latin typeface="Calibri" panose="020F0502020204030204" pitchFamily="34" charset="0"/>
                <a:ea typeface="Roboto Light" pitchFamily="2" charset="0"/>
                <a:cs typeface="Calibri" panose="020F0502020204030204" pitchFamily="34" charset="0"/>
              </a:rPr>
              <a:t> </a:t>
            </a:r>
            <a:r>
              <a:rPr lang="de-DE" sz="1100">
                <a:latin typeface="Calibri" pitchFamily="34" charset="0"/>
              </a:rPr>
              <a:t>*** Direktvermarktungsbonus gilt nur für PV-Anlagen &lt; 25 kWp. **** unterliegt im Tagesverlauf starken Schwankungen.</a:t>
            </a:r>
            <a:endParaRPr lang="de-DE" sz="1100">
              <a:latin typeface="Calibri" panose="020F0502020204030204" pitchFamily="34" charset="0"/>
              <a:ea typeface="Roboto Light" pitchFamily="2" charset="0"/>
              <a:cs typeface="Calibri" panose="020F0502020204030204" pitchFamily="34" charset="0"/>
            </a:endParaRPr>
          </a:p>
        </p:txBody>
      </p:sp>
      <p:cxnSp>
        <p:nvCxnSpPr>
          <p:cNvPr id="6" name="Gerader Verbinder 5">
            <a:extLst>
              <a:ext uri="{FF2B5EF4-FFF2-40B4-BE49-F238E27FC236}">
                <a16:creationId xmlns:a16="http://schemas.microsoft.com/office/drawing/2014/main" id="{39164099-E812-684F-AB74-758C555CA470}"/>
              </a:ext>
              <a:ext uri="{C183D7F6-B498-43B3-948B-1728B52AA6E4}">
                <adec:decorative xmlns:adec="http://schemas.microsoft.com/office/drawing/2017/decorative" val="1"/>
              </a:ext>
            </a:extLst>
          </p:cNvPr>
          <p:cNvCxnSpPr>
            <a:cxnSpLocks/>
          </p:cNvCxnSpPr>
          <p:nvPr/>
        </p:nvCxnSpPr>
        <p:spPr>
          <a:xfrm flipV="1">
            <a:off x="1771652" y="4338589"/>
            <a:ext cx="8991592" cy="16933"/>
          </a:xfrm>
          <a:prstGeom prst="line">
            <a:avLst/>
          </a:prstGeom>
          <a:ln w="38100">
            <a:solidFill>
              <a:srgbClr val="EC6607"/>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4E1FBE39-355B-1697-F0EF-CFD98A2DAE43}"/>
              </a:ext>
            </a:extLst>
          </p:cNvPr>
          <p:cNvSpPr txBox="1"/>
          <p:nvPr/>
        </p:nvSpPr>
        <p:spPr>
          <a:xfrm>
            <a:off x="782345" y="4636016"/>
            <a:ext cx="3178628" cy="1077218"/>
          </a:xfrm>
          <a:prstGeom prst="rect">
            <a:avLst/>
          </a:prstGeom>
          <a:noFill/>
        </p:spPr>
        <p:txBody>
          <a:bodyPr wrap="square" rtlCol="0">
            <a:spAutoFit/>
          </a:bodyPr>
          <a:lstStyle/>
          <a:p>
            <a:r>
              <a:rPr lang="de-DE" sz="1600" b="1">
                <a:latin typeface="Calibri" pitchFamily="34" charset="0"/>
              </a:rPr>
              <a:t>Monate 1 – 36 (3 Jahre)</a:t>
            </a:r>
          </a:p>
          <a:p>
            <a:r>
              <a:rPr lang="de-DE" sz="1600">
                <a:latin typeface="Calibri" pitchFamily="34" charset="0"/>
              </a:rPr>
              <a:t>Übergangszahlung: 5,2 ct/kWh</a:t>
            </a:r>
            <a:br>
              <a:rPr lang="de-DE" sz="1600">
                <a:latin typeface="Calibri" pitchFamily="34" charset="0"/>
              </a:rPr>
            </a:br>
            <a:r>
              <a:rPr lang="de-DE" sz="1600">
                <a:latin typeface="Calibri" pitchFamily="34" charset="0"/>
              </a:rPr>
              <a:t>(reduziert sich ab August 2027 halbjährig aufgrund Degression**)</a:t>
            </a:r>
          </a:p>
        </p:txBody>
      </p:sp>
      <p:sp>
        <p:nvSpPr>
          <p:cNvPr id="15" name="Textfeld 14">
            <a:extLst>
              <a:ext uri="{FF2B5EF4-FFF2-40B4-BE49-F238E27FC236}">
                <a16:creationId xmlns:a16="http://schemas.microsoft.com/office/drawing/2014/main" id="{D5035377-15F9-2783-6B96-B74824BF2C4E}"/>
              </a:ext>
            </a:extLst>
          </p:cNvPr>
          <p:cNvSpPr txBox="1"/>
          <p:nvPr/>
        </p:nvSpPr>
        <p:spPr>
          <a:xfrm>
            <a:off x="4260726" y="4636016"/>
            <a:ext cx="3448165" cy="1077218"/>
          </a:xfrm>
          <a:prstGeom prst="rect">
            <a:avLst/>
          </a:prstGeom>
          <a:noFill/>
        </p:spPr>
        <p:txBody>
          <a:bodyPr wrap="square" rtlCol="0">
            <a:spAutoFit/>
          </a:bodyPr>
          <a:lstStyle/>
          <a:p>
            <a:r>
              <a:rPr lang="de-DE" sz="1600" b="1">
                <a:latin typeface="Calibri" pitchFamily="34" charset="0"/>
              </a:rPr>
              <a:t>Monate 37 – 84 (4 Jahre)***</a:t>
            </a:r>
          </a:p>
          <a:p>
            <a:r>
              <a:rPr lang="de-DE" sz="1600">
                <a:latin typeface="Calibri" pitchFamily="34" charset="0"/>
              </a:rPr>
              <a:t>Wechsel in Direktvermarktung:</a:t>
            </a:r>
            <a:br>
              <a:rPr lang="de-DE" sz="1600">
                <a:latin typeface="Calibri" pitchFamily="34" charset="0"/>
              </a:rPr>
            </a:br>
            <a:r>
              <a:rPr lang="de-DE" sz="1600">
                <a:latin typeface="Calibri" pitchFamily="34" charset="0"/>
              </a:rPr>
              <a:t>Markterlöse plus </a:t>
            </a:r>
            <a:r>
              <a:rPr lang="de-DE" sz="1600" b="1">
                <a:latin typeface="Calibri" pitchFamily="34" charset="0"/>
              </a:rPr>
              <a:t>1,5 ct/kWh</a:t>
            </a:r>
            <a:br>
              <a:rPr lang="de-DE" sz="1600" b="1">
                <a:latin typeface="Calibri" pitchFamily="34" charset="0"/>
              </a:rPr>
            </a:br>
            <a:r>
              <a:rPr lang="de-DE" sz="1600" b="1">
                <a:latin typeface="Calibri" pitchFamily="34" charset="0"/>
              </a:rPr>
              <a:t>Direktvermarktungsbonus</a:t>
            </a:r>
          </a:p>
        </p:txBody>
      </p:sp>
      <p:sp>
        <p:nvSpPr>
          <p:cNvPr id="16" name="Textfeld 15">
            <a:extLst>
              <a:ext uri="{FF2B5EF4-FFF2-40B4-BE49-F238E27FC236}">
                <a16:creationId xmlns:a16="http://schemas.microsoft.com/office/drawing/2014/main" id="{A98A01E6-4F48-5A08-ECCC-C61D77144DF2}"/>
              </a:ext>
            </a:extLst>
          </p:cNvPr>
          <p:cNvSpPr txBox="1"/>
          <p:nvPr/>
        </p:nvSpPr>
        <p:spPr>
          <a:xfrm>
            <a:off x="7913794" y="4636016"/>
            <a:ext cx="3212471" cy="1077218"/>
          </a:xfrm>
          <a:prstGeom prst="rect">
            <a:avLst/>
          </a:prstGeom>
          <a:noFill/>
        </p:spPr>
        <p:txBody>
          <a:bodyPr wrap="square" rtlCol="0">
            <a:spAutoFit/>
          </a:bodyPr>
          <a:lstStyle/>
          <a:p>
            <a:r>
              <a:rPr lang="de-DE" sz="1600" b="1">
                <a:latin typeface="Calibri" pitchFamily="34" charset="0"/>
              </a:rPr>
              <a:t>Ab 8. Jahr (unbefristet)</a:t>
            </a:r>
          </a:p>
          <a:p>
            <a:r>
              <a:rPr lang="de-DE" sz="1600" err="1">
                <a:latin typeface="Calibri" pitchFamily="34" charset="0"/>
              </a:rPr>
              <a:t>Ungeförderte</a:t>
            </a:r>
            <a:r>
              <a:rPr lang="de-DE" sz="1600">
                <a:latin typeface="Calibri" pitchFamily="34" charset="0"/>
              </a:rPr>
              <a:t> Direktvermarktung</a:t>
            </a:r>
          </a:p>
          <a:p>
            <a:r>
              <a:rPr lang="de-DE" sz="1600">
                <a:latin typeface="Calibri" pitchFamily="34" charset="0"/>
              </a:rPr>
              <a:t>= Markterlöse aus Direktvermarktung****</a:t>
            </a:r>
          </a:p>
        </p:txBody>
      </p:sp>
      <p:cxnSp>
        <p:nvCxnSpPr>
          <p:cNvPr id="18" name="Gerader Verbinder 17">
            <a:extLst>
              <a:ext uri="{FF2B5EF4-FFF2-40B4-BE49-F238E27FC236}">
                <a16:creationId xmlns:a16="http://schemas.microsoft.com/office/drawing/2014/main" id="{F3F3219C-14F1-FA4E-8494-AE76D4897B0D}"/>
              </a:ext>
              <a:ext uri="{C183D7F6-B498-43B3-948B-1728B52AA6E4}">
                <adec:decorative xmlns:adec="http://schemas.microsoft.com/office/drawing/2017/decorative" val="1"/>
              </a:ext>
            </a:extLst>
          </p:cNvPr>
          <p:cNvCxnSpPr/>
          <p:nvPr/>
        </p:nvCxnSpPr>
        <p:spPr>
          <a:xfrm flipV="1">
            <a:off x="1792191" y="4338589"/>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EE684840-2D76-097D-D80E-07EC9478CBD9}"/>
              </a:ext>
              <a:ext uri="{C183D7F6-B498-43B3-948B-1728B52AA6E4}">
                <adec:decorative xmlns:adec="http://schemas.microsoft.com/office/drawing/2017/decorative" val="1"/>
              </a:ext>
            </a:extLst>
          </p:cNvPr>
          <p:cNvCxnSpPr/>
          <p:nvPr/>
        </p:nvCxnSpPr>
        <p:spPr>
          <a:xfrm flipV="1">
            <a:off x="5301133" y="4338589"/>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10997EE-DE0F-61FF-EC77-7F3982D28E29}"/>
              </a:ext>
              <a:ext uri="{C183D7F6-B498-43B3-948B-1728B52AA6E4}">
                <adec:decorative xmlns:adec="http://schemas.microsoft.com/office/drawing/2017/decorative" val="1"/>
              </a:ext>
            </a:extLst>
          </p:cNvPr>
          <p:cNvCxnSpPr/>
          <p:nvPr/>
        </p:nvCxnSpPr>
        <p:spPr>
          <a:xfrm flipV="1">
            <a:off x="8438856" y="4355522"/>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15B696A0-3D6D-2882-9AD9-E4A84C97BD85}"/>
              </a:ext>
            </a:extLst>
          </p:cNvPr>
          <p:cNvSpPr txBox="1">
            <a:spLocks/>
          </p:cNvSpPr>
          <p:nvPr/>
        </p:nvSpPr>
        <p:spPr>
          <a:xfrm>
            <a:off x="720000" y="3651995"/>
            <a:ext cx="10007245" cy="419100"/>
          </a:xfrm>
          <a:prstGeom prst="rect">
            <a:avLst/>
          </a:prstGeom>
          <a:noFill/>
          <a:ln w="38100">
            <a:solidFill>
              <a:schemeClr val="accent1"/>
            </a:solidFill>
          </a:ln>
        </p:spPr>
        <p:txBody>
          <a:bodyPr wrap="square" lIns="180000"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Geplante Übergangsregeln für Inbetriebnahmen ab 01.01.2027*</a:t>
            </a:r>
          </a:p>
        </p:txBody>
      </p:sp>
      <p:sp>
        <p:nvSpPr>
          <p:cNvPr id="17" name="Textfeld 16">
            <a:extLst>
              <a:ext uri="{FF2B5EF4-FFF2-40B4-BE49-F238E27FC236}">
                <a16:creationId xmlns:a16="http://schemas.microsoft.com/office/drawing/2014/main" id="{1A98BCCE-E4F2-F5AD-C296-30C669F1E89D}"/>
              </a:ext>
            </a:extLst>
          </p:cNvPr>
          <p:cNvSpPr txBox="1">
            <a:spLocks/>
          </p:cNvSpPr>
          <p:nvPr/>
        </p:nvSpPr>
        <p:spPr>
          <a:xfrm>
            <a:off x="720000" y="2632302"/>
            <a:ext cx="3231781"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Volleinspeisung: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12,22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10,24 Ct / kWh</a:t>
            </a:r>
          </a:p>
        </p:txBody>
      </p:sp>
      <p:sp>
        <p:nvSpPr>
          <p:cNvPr id="23" name="Textfeld 22">
            <a:extLst>
              <a:ext uri="{FF2B5EF4-FFF2-40B4-BE49-F238E27FC236}">
                <a16:creationId xmlns:a16="http://schemas.microsoft.com/office/drawing/2014/main" id="{44A78636-1181-5609-BBC3-0F4520E99A17}"/>
              </a:ext>
            </a:extLst>
          </p:cNvPr>
          <p:cNvSpPr txBox="1">
            <a:spLocks/>
          </p:cNvSpPr>
          <p:nvPr/>
        </p:nvSpPr>
        <p:spPr>
          <a:xfrm>
            <a:off x="4027877" y="2632303"/>
            <a:ext cx="3231781"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Überschusseinspeisung: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7,70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6,66 Ct / kWh</a:t>
            </a:r>
          </a:p>
        </p:txBody>
      </p:sp>
      <p:sp>
        <p:nvSpPr>
          <p:cNvPr id="25" name="Textfeld 24">
            <a:extLst>
              <a:ext uri="{FF2B5EF4-FFF2-40B4-BE49-F238E27FC236}">
                <a16:creationId xmlns:a16="http://schemas.microsoft.com/office/drawing/2014/main" id="{16B2E226-02AB-E90A-191D-CD96588E39E7}"/>
              </a:ext>
            </a:extLst>
          </p:cNvPr>
          <p:cNvSpPr txBox="1">
            <a:spLocks/>
          </p:cNvSpPr>
          <p:nvPr/>
        </p:nvSpPr>
        <p:spPr>
          <a:xfrm>
            <a:off x="720000" y="2149980"/>
            <a:ext cx="9988199" cy="396000"/>
          </a:xfrm>
          <a:prstGeom prst="rect">
            <a:avLst/>
          </a:prstGeom>
          <a:noFill/>
          <a:ln w="38100">
            <a:solidFill>
              <a:srgbClr val="95C5D8"/>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Aktuelle Vergütungsformen</a:t>
            </a:r>
          </a:p>
        </p:txBody>
      </p:sp>
      <p:sp>
        <p:nvSpPr>
          <p:cNvPr id="28" name="Textfeld 27">
            <a:extLst>
              <a:ext uri="{FF2B5EF4-FFF2-40B4-BE49-F238E27FC236}">
                <a16:creationId xmlns:a16="http://schemas.microsoft.com/office/drawing/2014/main" id="{F9E7DC20-9B6D-6728-FDB5-61C57891BE65}"/>
              </a:ext>
            </a:extLst>
          </p:cNvPr>
          <p:cNvSpPr txBox="1">
            <a:spLocks/>
          </p:cNvSpPr>
          <p:nvPr/>
        </p:nvSpPr>
        <p:spPr>
          <a:xfrm>
            <a:off x="7337462" y="2632303"/>
            <a:ext cx="3406738"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Direktvermarktung*: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Börsenstrompreis + Marktprämie</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abzüglich Direktvermarktungsgebühr</a:t>
            </a:r>
          </a:p>
        </p:txBody>
      </p:sp>
    </p:spTree>
    <p:extLst>
      <p:ext uri="{BB962C8B-B14F-4D97-AF65-F5344CB8AC3E}">
        <p14:creationId xmlns:p14="http://schemas.microsoft.com/office/powerpoint/2010/main" val="3358554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1BFE7-F641-088F-D6E8-352FDB73E77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E3108C7-BC5D-168F-5B15-A6F94210C0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EF917876-191D-2D27-95C8-8873B48222A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Beispielhafte Eigenverbrauchsquote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Einspeisen vs. selbst nutzen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7"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D9B09AEE-D267-4078-D080-FA02F1BAA952}"/>
              </a:ext>
            </a:extLst>
          </p:cNvPr>
          <p:cNvSpPr txBox="1">
            <a:spLocks/>
          </p:cNvSpPr>
          <p:nvPr/>
        </p:nvSpPr>
        <p:spPr>
          <a:xfrm>
            <a:off x="612001" y="1800000"/>
            <a:ext cx="9008249" cy="705074"/>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a:latin typeface="Calibri" panose="020F0502020204030204" pitchFamily="34" charset="0"/>
                <a:cs typeface="Calibri" panose="020F0502020204030204" pitchFamily="34" charset="0"/>
              </a:rPr>
              <a:t>Einfamilienhaus mit einer Photovoltaikanlage mit z.B. 8 kWp Leistung und 5 kWh Speicher</a:t>
            </a:r>
          </a:p>
        </p:txBody>
      </p:sp>
      <p:grpSp>
        <p:nvGrpSpPr>
          <p:cNvPr id="18" name="Gruppieren 17" descr="Die Grafik zeigt exemplarisch die Eigeneverbrauchsquoten und daraus resultierenden Netzeinspeisungen des selbsterzeugten PV-Stroms für verschiedene Fälle. Durch Deckung des Haushaltsstroms ist eine Eigenverbrauchsquote von 20 % erreichbar, was zu einer Netzeinspeisung von 80 % führt. Die Einbindung eines Stromspeichers erhöht die Eigenverbrauchsquote um 15 % auf insgesamt 35 % bei einer Netzeinspeisung von 65 %. Durch den Wechsel auf eine Wärmepumpe kann die Eigenverbrauchsquote um weitere 30 % auf insgesamt 65 % erhöht werden, wodurch die Netzeinspeisung auf 35 % sinkt. Die Einbindung eines Elektro-Autos erhöht die Eigenverbrauchsquote um weitere 10 % auf insgesamt 75 % bei einer Netzeinspeisung von 25 %.">
            <a:extLst>
              <a:ext uri="{FF2B5EF4-FFF2-40B4-BE49-F238E27FC236}">
                <a16:creationId xmlns:a16="http://schemas.microsoft.com/office/drawing/2014/main" id="{0448835E-EC92-BA36-7AB7-FD40DD54AECC}"/>
              </a:ext>
            </a:extLst>
          </p:cNvPr>
          <p:cNvGrpSpPr/>
          <p:nvPr/>
        </p:nvGrpSpPr>
        <p:grpSpPr>
          <a:xfrm>
            <a:off x="869796" y="2551859"/>
            <a:ext cx="9585676" cy="3398686"/>
            <a:chOff x="83832" y="1627053"/>
            <a:chExt cx="9585676" cy="3047141"/>
          </a:xfrm>
        </p:grpSpPr>
        <p:graphicFrame>
          <p:nvGraphicFramePr>
            <p:cNvPr id="19" name="Diagramm 18">
              <a:extLst>
                <a:ext uri="{FF2B5EF4-FFF2-40B4-BE49-F238E27FC236}">
                  <a16:creationId xmlns:a16="http://schemas.microsoft.com/office/drawing/2014/main" id="{4A65F905-48D7-84F4-804D-9D5C9900F93F}"/>
                </a:ext>
              </a:extLst>
            </p:cNvPr>
            <p:cNvGraphicFramePr/>
            <p:nvPr>
              <p:extLst>
                <p:ext uri="{D42A27DB-BD31-4B8C-83A1-F6EECF244321}">
                  <p14:modId xmlns:p14="http://schemas.microsoft.com/office/powerpoint/2010/main" val="204131021"/>
                </p:ext>
              </p:extLst>
            </p:nvPr>
          </p:nvGraphicFramePr>
          <p:xfrm>
            <a:off x="83832" y="1816748"/>
            <a:ext cx="7236170" cy="1750691"/>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feld 19">
              <a:extLst>
                <a:ext uri="{FF2B5EF4-FFF2-40B4-BE49-F238E27FC236}">
                  <a16:creationId xmlns:a16="http://schemas.microsoft.com/office/drawing/2014/main" id="{0CD99894-5DFF-E492-C47B-2C3903A28BEA}"/>
                </a:ext>
              </a:extLst>
            </p:cNvPr>
            <p:cNvSpPr txBox="1"/>
            <p:nvPr/>
          </p:nvSpPr>
          <p:spPr>
            <a:xfrm>
              <a:off x="579253" y="1627054"/>
              <a:ext cx="694180" cy="307777"/>
            </a:xfrm>
            <a:prstGeom prst="rect">
              <a:avLst/>
            </a:prstGeom>
            <a:noFill/>
          </p:spPr>
          <p:txBody>
            <a:bodyPr wrap="square">
              <a:spAutoFit/>
            </a:bodyPr>
            <a:lstStyle/>
            <a:p>
              <a:pPr algn="ctr"/>
              <a:r>
                <a:rPr lang="de-DE" sz="1400" b="1">
                  <a:latin typeface="Calibri" pitchFamily="34" charset="0"/>
                  <a:sym typeface="Wingdings" panose="05000000000000000000" pitchFamily="2" charset="2"/>
                </a:rPr>
                <a:t>100 %</a:t>
              </a:r>
              <a:endParaRPr lang="de-DE" sz="1400" b="1"/>
            </a:p>
          </p:txBody>
        </p:sp>
        <p:sp>
          <p:nvSpPr>
            <p:cNvPr id="21" name="Textfeld 20">
              <a:extLst>
                <a:ext uri="{FF2B5EF4-FFF2-40B4-BE49-F238E27FC236}">
                  <a16:creationId xmlns:a16="http://schemas.microsoft.com/office/drawing/2014/main" id="{D6759381-CDFC-76F1-312F-52627D1BE8B8}"/>
                </a:ext>
              </a:extLst>
            </p:cNvPr>
            <p:cNvSpPr txBox="1"/>
            <p:nvPr/>
          </p:nvSpPr>
          <p:spPr>
            <a:xfrm>
              <a:off x="401443" y="3504643"/>
              <a:ext cx="1049801" cy="523220"/>
            </a:xfrm>
            <a:prstGeom prst="rect">
              <a:avLst/>
            </a:prstGeom>
            <a:noFill/>
          </p:spPr>
          <p:txBody>
            <a:bodyPr wrap="square">
              <a:spAutoFit/>
            </a:bodyPr>
            <a:lstStyle/>
            <a:p>
              <a:pPr algn="ctr"/>
              <a:r>
                <a:rPr lang="de-DE" sz="1400" b="1">
                  <a:latin typeface="Calibri" pitchFamily="34" charset="0"/>
                </a:rPr>
                <a:t>Erzeugter </a:t>
              </a:r>
              <a:br>
                <a:rPr lang="de-DE" sz="1400" b="1">
                  <a:latin typeface="Calibri" pitchFamily="34" charset="0"/>
                </a:rPr>
              </a:br>
              <a:r>
                <a:rPr lang="de-DE" sz="1400" b="1">
                  <a:latin typeface="Calibri" pitchFamily="34" charset="0"/>
                </a:rPr>
                <a:t>PV-Strom</a:t>
              </a:r>
              <a:endParaRPr lang="de-DE" sz="1400" b="1"/>
            </a:p>
          </p:txBody>
        </p:sp>
        <p:sp>
          <p:nvSpPr>
            <p:cNvPr id="22" name="Textfeld 21">
              <a:extLst>
                <a:ext uri="{FF2B5EF4-FFF2-40B4-BE49-F238E27FC236}">
                  <a16:creationId xmlns:a16="http://schemas.microsoft.com/office/drawing/2014/main" id="{7943723D-C2DD-3204-200F-5397576C8AE1}"/>
                </a:ext>
              </a:extLst>
            </p:cNvPr>
            <p:cNvSpPr txBox="1"/>
            <p:nvPr/>
          </p:nvSpPr>
          <p:spPr>
            <a:xfrm>
              <a:off x="1953167" y="1627054"/>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80 %</a:t>
              </a:r>
              <a:endParaRPr lang="de-DE" sz="1400" b="1"/>
            </a:p>
          </p:txBody>
        </p:sp>
        <p:sp>
          <p:nvSpPr>
            <p:cNvPr id="23" name="Textfeld 22">
              <a:extLst>
                <a:ext uri="{FF2B5EF4-FFF2-40B4-BE49-F238E27FC236}">
                  <a16:creationId xmlns:a16="http://schemas.microsoft.com/office/drawing/2014/main" id="{7E9CCB11-67A6-9085-C8B2-6CE9AC8B4809}"/>
                </a:ext>
              </a:extLst>
            </p:cNvPr>
            <p:cNvSpPr txBox="1"/>
            <p:nvPr/>
          </p:nvSpPr>
          <p:spPr>
            <a:xfrm>
              <a:off x="1953167" y="2867376"/>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20 %</a:t>
              </a:r>
              <a:endParaRPr lang="de-DE" sz="1400" b="1"/>
            </a:p>
          </p:txBody>
        </p:sp>
        <p:sp>
          <p:nvSpPr>
            <p:cNvPr id="24" name="Textfeld 23">
              <a:extLst>
                <a:ext uri="{FF2B5EF4-FFF2-40B4-BE49-F238E27FC236}">
                  <a16:creationId xmlns:a16="http://schemas.microsoft.com/office/drawing/2014/main" id="{0DBF0321-7435-FA75-C3C2-67B8BFC29A67}"/>
                </a:ext>
              </a:extLst>
            </p:cNvPr>
            <p:cNvSpPr txBox="1"/>
            <p:nvPr/>
          </p:nvSpPr>
          <p:spPr>
            <a:xfrm>
              <a:off x="1673034" y="3504643"/>
              <a:ext cx="1254447" cy="307777"/>
            </a:xfrm>
            <a:prstGeom prst="rect">
              <a:avLst/>
            </a:prstGeom>
            <a:noFill/>
          </p:spPr>
          <p:txBody>
            <a:bodyPr wrap="square">
              <a:spAutoFit/>
            </a:bodyPr>
            <a:lstStyle/>
            <a:p>
              <a:pPr algn="ctr"/>
              <a:r>
                <a:rPr lang="de-DE" sz="1400" b="1">
                  <a:latin typeface="Calibri" pitchFamily="34" charset="0"/>
                  <a:sym typeface="Wingdings" panose="05000000000000000000" pitchFamily="2" charset="2"/>
                </a:rPr>
                <a:t>20 % Haushalt</a:t>
              </a:r>
              <a:endParaRPr lang="de-DE" sz="1400" b="1"/>
            </a:p>
          </p:txBody>
        </p:sp>
        <p:sp>
          <p:nvSpPr>
            <p:cNvPr id="25" name="Textfeld 24">
              <a:extLst>
                <a:ext uri="{FF2B5EF4-FFF2-40B4-BE49-F238E27FC236}">
                  <a16:creationId xmlns:a16="http://schemas.microsoft.com/office/drawing/2014/main" id="{7E0955A3-A893-6C66-3889-8A7E2B0CF570}"/>
                </a:ext>
              </a:extLst>
            </p:cNvPr>
            <p:cNvSpPr txBox="1"/>
            <p:nvPr/>
          </p:nvSpPr>
          <p:spPr>
            <a:xfrm>
              <a:off x="3356610" y="1627054"/>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65 %</a:t>
              </a:r>
              <a:endParaRPr lang="de-DE" sz="1400" b="1"/>
            </a:p>
          </p:txBody>
        </p:sp>
        <p:sp>
          <p:nvSpPr>
            <p:cNvPr id="26" name="Textfeld 25">
              <a:extLst>
                <a:ext uri="{FF2B5EF4-FFF2-40B4-BE49-F238E27FC236}">
                  <a16:creationId xmlns:a16="http://schemas.microsoft.com/office/drawing/2014/main" id="{6C9B5C8A-F32C-9DDC-A5B5-833C09F39E84}"/>
                </a:ext>
              </a:extLst>
            </p:cNvPr>
            <p:cNvSpPr txBox="1"/>
            <p:nvPr/>
          </p:nvSpPr>
          <p:spPr>
            <a:xfrm>
              <a:off x="3356610" y="2640656"/>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35 %</a:t>
              </a:r>
              <a:endParaRPr lang="de-DE" sz="1400" b="1"/>
            </a:p>
          </p:txBody>
        </p:sp>
        <p:sp>
          <p:nvSpPr>
            <p:cNvPr id="27" name="Textfeld 26">
              <a:extLst>
                <a:ext uri="{FF2B5EF4-FFF2-40B4-BE49-F238E27FC236}">
                  <a16:creationId xmlns:a16="http://schemas.microsoft.com/office/drawing/2014/main" id="{69B284D1-EDDA-F4C8-C3BD-652C71A36F40}"/>
                </a:ext>
              </a:extLst>
            </p:cNvPr>
            <p:cNvSpPr txBox="1"/>
            <p:nvPr/>
          </p:nvSpPr>
          <p:spPr>
            <a:xfrm>
              <a:off x="3029661" y="3504643"/>
              <a:ext cx="1348078" cy="523220"/>
            </a:xfrm>
            <a:prstGeom prst="rect">
              <a:avLst/>
            </a:prstGeom>
            <a:noFill/>
          </p:spPr>
          <p:txBody>
            <a:bodyPr wrap="square">
              <a:spAutoFit/>
            </a:bodyPr>
            <a:lstStyle/>
            <a:p>
              <a:pPr algn="ctr"/>
              <a:r>
                <a:rPr lang="de-DE" sz="1400">
                  <a:latin typeface="Calibri" pitchFamily="34" charset="0"/>
                  <a:sym typeface="Wingdings" panose="05000000000000000000" pitchFamily="2" charset="2"/>
                </a:rPr>
                <a:t>  20 % Haushalt</a:t>
              </a:r>
              <a:br>
                <a:rPr lang="de-DE" sz="1400">
                  <a:latin typeface="Calibri" pitchFamily="34" charset="0"/>
                  <a:sym typeface="Wingdings" panose="05000000000000000000" pitchFamily="2" charset="2"/>
                </a:rPr>
              </a:br>
              <a:r>
                <a:rPr lang="de-DE" sz="1400" b="1">
                  <a:latin typeface="Calibri" pitchFamily="34" charset="0"/>
                  <a:sym typeface="Wingdings" panose="05000000000000000000" pitchFamily="2" charset="2"/>
                </a:rPr>
                <a:t>+15 % Speicher</a:t>
              </a:r>
              <a:endParaRPr lang="de-DE" sz="1400" b="1">
                <a:latin typeface="Calibri" pitchFamily="34" charset="0"/>
              </a:endParaRPr>
            </a:p>
          </p:txBody>
        </p:sp>
        <p:sp>
          <p:nvSpPr>
            <p:cNvPr id="28" name="Textfeld 27">
              <a:extLst>
                <a:ext uri="{FF2B5EF4-FFF2-40B4-BE49-F238E27FC236}">
                  <a16:creationId xmlns:a16="http://schemas.microsoft.com/office/drawing/2014/main" id="{6E2A1CD5-F14B-0A51-A04B-D6D827E5EC4E}"/>
                </a:ext>
              </a:extLst>
            </p:cNvPr>
            <p:cNvSpPr txBox="1"/>
            <p:nvPr/>
          </p:nvSpPr>
          <p:spPr>
            <a:xfrm>
              <a:off x="4751397" y="1627165"/>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35 %</a:t>
              </a:r>
              <a:endParaRPr lang="de-DE" sz="1400" b="1"/>
            </a:p>
          </p:txBody>
        </p:sp>
        <p:sp>
          <p:nvSpPr>
            <p:cNvPr id="29" name="Textfeld 28">
              <a:extLst>
                <a:ext uri="{FF2B5EF4-FFF2-40B4-BE49-F238E27FC236}">
                  <a16:creationId xmlns:a16="http://schemas.microsoft.com/office/drawing/2014/main" id="{349D99CB-E8DD-4FFA-B799-5C2D26C5C0DD}"/>
                </a:ext>
              </a:extLst>
            </p:cNvPr>
            <p:cNvSpPr txBox="1"/>
            <p:nvPr/>
          </p:nvSpPr>
          <p:spPr>
            <a:xfrm>
              <a:off x="4751397" y="2188420"/>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65 %</a:t>
              </a:r>
              <a:endParaRPr lang="de-DE" sz="1400" b="1"/>
            </a:p>
          </p:txBody>
        </p:sp>
        <p:sp>
          <p:nvSpPr>
            <p:cNvPr id="30" name="Textfeld 29">
              <a:extLst>
                <a:ext uri="{FF2B5EF4-FFF2-40B4-BE49-F238E27FC236}">
                  <a16:creationId xmlns:a16="http://schemas.microsoft.com/office/drawing/2014/main" id="{918E7783-0C33-2A55-ECE2-8F500B0CC9EB}"/>
                </a:ext>
              </a:extLst>
            </p:cNvPr>
            <p:cNvSpPr txBox="1"/>
            <p:nvPr/>
          </p:nvSpPr>
          <p:spPr>
            <a:xfrm>
              <a:off x="4239857" y="3504643"/>
              <a:ext cx="1736310" cy="855419"/>
            </a:xfrm>
            <a:prstGeom prst="rect">
              <a:avLst/>
            </a:prstGeom>
            <a:noFill/>
          </p:spPr>
          <p:txBody>
            <a:bodyPr wrap="square">
              <a:spAutoFit/>
            </a:bodyPr>
            <a:lstStyle/>
            <a:p>
              <a:pPr algn="ctr"/>
              <a:r>
                <a:rPr lang="de-DE" sz="1400">
                  <a:latin typeface="Calibri" pitchFamily="34" charset="0"/>
                  <a:sym typeface="Wingdings" panose="05000000000000000000" pitchFamily="2" charset="2"/>
                </a:rPr>
                <a:t>20 % Haushalt</a:t>
              </a:r>
            </a:p>
            <a:p>
              <a:pPr algn="ctr"/>
              <a:r>
                <a:rPr lang="de-DE" sz="1400">
                  <a:latin typeface="Calibri" pitchFamily="34" charset="0"/>
                  <a:sym typeface="Wingdings" panose="05000000000000000000" pitchFamily="2" charset="2"/>
                </a:rPr>
                <a:t>+15 % Speicher</a:t>
              </a:r>
            </a:p>
            <a:p>
              <a:pPr algn="ctr"/>
              <a:r>
                <a:rPr lang="de-DE" sz="1400" b="1">
                  <a:latin typeface="Calibri" pitchFamily="34" charset="0"/>
                  <a:sym typeface="Wingdings" panose="05000000000000000000" pitchFamily="2" charset="2"/>
                </a:rPr>
                <a:t>+30 % Wärme-pumpe</a:t>
              </a:r>
              <a:endParaRPr lang="de-DE" sz="1400">
                <a:latin typeface="Calibri" pitchFamily="34" charset="0"/>
              </a:endParaRPr>
            </a:p>
          </p:txBody>
        </p:sp>
        <p:sp>
          <p:nvSpPr>
            <p:cNvPr id="31" name="Textfeld 30">
              <a:extLst>
                <a:ext uri="{FF2B5EF4-FFF2-40B4-BE49-F238E27FC236}">
                  <a16:creationId xmlns:a16="http://schemas.microsoft.com/office/drawing/2014/main" id="{07258759-7AB0-B382-A8D3-931AB54EA1F0}"/>
                </a:ext>
              </a:extLst>
            </p:cNvPr>
            <p:cNvSpPr txBox="1"/>
            <p:nvPr/>
          </p:nvSpPr>
          <p:spPr>
            <a:xfrm>
              <a:off x="6152340" y="1627053"/>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25 %</a:t>
              </a:r>
              <a:endParaRPr lang="de-DE" sz="1400" b="1"/>
            </a:p>
          </p:txBody>
        </p:sp>
        <p:sp>
          <p:nvSpPr>
            <p:cNvPr id="32" name="Textfeld 31">
              <a:extLst>
                <a:ext uri="{FF2B5EF4-FFF2-40B4-BE49-F238E27FC236}">
                  <a16:creationId xmlns:a16="http://schemas.microsoft.com/office/drawing/2014/main" id="{A4E56075-EA9C-B7BF-D769-9AD83A8C6323}"/>
                </a:ext>
              </a:extLst>
            </p:cNvPr>
            <p:cNvSpPr txBox="1"/>
            <p:nvPr/>
          </p:nvSpPr>
          <p:spPr>
            <a:xfrm>
              <a:off x="6152340" y="2021635"/>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75 %</a:t>
              </a:r>
              <a:endParaRPr lang="de-DE" sz="1400" b="1"/>
            </a:p>
          </p:txBody>
        </p:sp>
        <p:sp>
          <p:nvSpPr>
            <p:cNvPr id="33" name="Textfeld 32">
              <a:extLst>
                <a:ext uri="{FF2B5EF4-FFF2-40B4-BE49-F238E27FC236}">
                  <a16:creationId xmlns:a16="http://schemas.microsoft.com/office/drawing/2014/main" id="{B6019E9A-64A2-BC91-4142-7EA506268854}"/>
                </a:ext>
              </a:extLst>
            </p:cNvPr>
            <p:cNvSpPr txBox="1"/>
            <p:nvPr/>
          </p:nvSpPr>
          <p:spPr>
            <a:xfrm>
              <a:off x="5564750" y="3504643"/>
              <a:ext cx="1888411" cy="1169551"/>
            </a:xfrm>
            <a:prstGeom prst="rect">
              <a:avLst/>
            </a:prstGeom>
            <a:noFill/>
          </p:spPr>
          <p:txBody>
            <a:bodyPr wrap="square">
              <a:spAutoFit/>
            </a:bodyPr>
            <a:lstStyle/>
            <a:p>
              <a:pPr algn="ctr"/>
              <a:r>
                <a:rPr lang="de-DE" sz="1400">
                  <a:latin typeface="Calibri" pitchFamily="34" charset="0"/>
                  <a:sym typeface="Wingdings" panose="05000000000000000000" pitchFamily="2" charset="2"/>
                </a:rPr>
                <a:t>  20 % Haushalt</a:t>
              </a:r>
            </a:p>
            <a:p>
              <a:pPr algn="ctr"/>
              <a:r>
                <a:rPr lang="de-DE" sz="1400">
                  <a:latin typeface="Calibri" pitchFamily="34" charset="0"/>
                  <a:sym typeface="Wingdings" panose="05000000000000000000" pitchFamily="2" charset="2"/>
                </a:rPr>
                <a:t>+15 % Speicher</a:t>
              </a:r>
            </a:p>
            <a:p>
              <a:pPr algn="ctr"/>
              <a:r>
                <a:rPr lang="de-DE" sz="1400">
                  <a:latin typeface="Calibri" pitchFamily="34" charset="0"/>
                  <a:sym typeface="Wingdings" panose="05000000000000000000" pitchFamily="2" charset="2"/>
                </a:rPr>
                <a:t>+30 % Wärme-</a:t>
              </a:r>
              <a:br>
                <a:rPr lang="de-DE" sz="1400">
                  <a:latin typeface="Calibri" pitchFamily="34" charset="0"/>
                  <a:sym typeface="Wingdings" panose="05000000000000000000" pitchFamily="2" charset="2"/>
                </a:rPr>
              </a:br>
              <a:r>
                <a:rPr lang="de-DE" sz="1400">
                  <a:latin typeface="Calibri" pitchFamily="34" charset="0"/>
                  <a:sym typeface="Wingdings" panose="05000000000000000000" pitchFamily="2" charset="2"/>
                </a:rPr>
                <a:t>pumpe</a:t>
              </a:r>
            </a:p>
            <a:p>
              <a:pPr algn="ctr"/>
              <a:r>
                <a:rPr lang="de-DE" sz="1400" b="1">
                  <a:latin typeface="Calibri" pitchFamily="34" charset="0"/>
                  <a:sym typeface="Wingdings" panose="05000000000000000000" pitchFamily="2" charset="2"/>
                </a:rPr>
                <a:t>+10 % E-Auto</a:t>
              </a:r>
              <a:endParaRPr lang="de-DE" sz="1400" b="1"/>
            </a:p>
          </p:txBody>
        </p:sp>
        <p:sp>
          <p:nvSpPr>
            <p:cNvPr id="34" name="Textfeld 33">
              <a:extLst>
                <a:ext uri="{FF2B5EF4-FFF2-40B4-BE49-F238E27FC236}">
                  <a16:creationId xmlns:a16="http://schemas.microsoft.com/office/drawing/2014/main" id="{DE09F1DC-0C6D-B158-8F06-9382CAAF36C7}"/>
                </a:ext>
              </a:extLst>
            </p:cNvPr>
            <p:cNvSpPr txBox="1"/>
            <p:nvPr/>
          </p:nvSpPr>
          <p:spPr>
            <a:xfrm>
              <a:off x="7496445" y="1627053"/>
              <a:ext cx="1495255" cy="307777"/>
            </a:xfrm>
            <a:prstGeom prst="rect">
              <a:avLst/>
            </a:prstGeom>
            <a:noFill/>
          </p:spPr>
          <p:txBody>
            <a:bodyPr wrap="square">
              <a:spAutoFit/>
            </a:bodyPr>
            <a:lstStyle/>
            <a:p>
              <a:r>
                <a:rPr lang="de-DE" sz="1400" b="1">
                  <a:latin typeface="Calibri" pitchFamily="34" charset="0"/>
                </a:rPr>
                <a:t>Netzeinspeisung</a:t>
              </a:r>
              <a:endParaRPr lang="de-DE" sz="1400" b="1"/>
            </a:p>
          </p:txBody>
        </p:sp>
        <p:sp>
          <p:nvSpPr>
            <p:cNvPr id="35" name="Textfeld 34">
              <a:extLst>
                <a:ext uri="{FF2B5EF4-FFF2-40B4-BE49-F238E27FC236}">
                  <a16:creationId xmlns:a16="http://schemas.microsoft.com/office/drawing/2014/main" id="{85A2F74D-9D6D-BDC0-57FC-41E32BE82E0D}"/>
                </a:ext>
              </a:extLst>
            </p:cNvPr>
            <p:cNvSpPr txBox="1"/>
            <p:nvPr/>
          </p:nvSpPr>
          <p:spPr>
            <a:xfrm>
              <a:off x="7496445" y="2617123"/>
              <a:ext cx="2173063" cy="523220"/>
            </a:xfrm>
            <a:prstGeom prst="rect">
              <a:avLst/>
            </a:prstGeom>
            <a:noFill/>
          </p:spPr>
          <p:txBody>
            <a:bodyPr wrap="square">
              <a:spAutoFit/>
            </a:bodyPr>
            <a:lstStyle/>
            <a:p>
              <a:r>
                <a:rPr lang="de-DE" sz="1400" b="1">
                  <a:latin typeface="Calibri" pitchFamily="34" charset="0"/>
                </a:rPr>
                <a:t>Selbstgenutzter </a:t>
              </a:r>
              <a:br>
                <a:rPr lang="de-DE" sz="1400" b="1">
                  <a:latin typeface="Calibri" pitchFamily="34" charset="0"/>
                </a:rPr>
              </a:br>
              <a:r>
                <a:rPr lang="de-DE" sz="1400" b="1">
                  <a:latin typeface="Calibri" pitchFamily="34" charset="0"/>
                </a:rPr>
                <a:t>Strom</a:t>
              </a:r>
              <a:endParaRPr lang="de-DE" sz="1400" b="1"/>
            </a:p>
          </p:txBody>
        </p:sp>
        <p:sp>
          <p:nvSpPr>
            <p:cNvPr id="36" name="Geschweifte Klammer rechts 35">
              <a:extLst>
                <a:ext uri="{FF2B5EF4-FFF2-40B4-BE49-F238E27FC236}">
                  <a16:creationId xmlns:a16="http://schemas.microsoft.com/office/drawing/2014/main" id="{AFFDC9D8-5462-057F-2BC2-7E101B661D82}"/>
                </a:ext>
                <a:ext uri="{C183D7F6-B498-43B3-948B-1728B52AA6E4}">
                  <adec:decorative xmlns:adec="http://schemas.microsoft.com/office/drawing/2017/decorative" val="1"/>
                </a:ext>
              </a:extLst>
            </p:cNvPr>
            <p:cNvSpPr/>
            <p:nvPr/>
          </p:nvSpPr>
          <p:spPr>
            <a:xfrm>
              <a:off x="7210361" y="2317901"/>
              <a:ext cx="279061" cy="1106327"/>
            </a:xfrm>
            <a:prstGeom prst="rightBrace">
              <a:avLst>
                <a:gd name="adj1" fmla="val 35639"/>
                <a:gd name="adj2" fmla="val 50000"/>
              </a:avLst>
            </a:prstGeom>
            <a:ln w="38100">
              <a:solidFill>
                <a:srgbClr val="0063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41" name="Inhaltsplatzhalter 2">
            <a:extLst>
              <a:ext uri="{FF2B5EF4-FFF2-40B4-BE49-F238E27FC236}">
                <a16:creationId xmlns:a16="http://schemas.microsoft.com/office/drawing/2014/main" id="{2313A5B1-B9AD-EDB5-D388-442C21B766A3}"/>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Alle Werte sind exemplarisch aber als realistische Größenordnung zu verstehen und können im Einzelfall – u.a. je nach Verbrauch und Nutzerverhalten – erheblich abweichen.</a:t>
            </a:r>
          </a:p>
        </p:txBody>
      </p:sp>
      <p:cxnSp>
        <p:nvCxnSpPr>
          <p:cNvPr id="14" name="Gerader Verbinder 13">
            <a:extLst>
              <a:ext uri="{FF2B5EF4-FFF2-40B4-BE49-F238E27FC236}">
                <a16:creationId xmlns:a16="http://schemas.microsoft.com/office/drawing/2014/main" id="{04D7C0F2-ABCA-BAFF-F0AE-916A695F1D07}"/>
              </a:ext>
              <a:ext uri="{C183D7F6-B498-43B3-948B-1728B52AA6E4}">
                <adec:decorative xmlns:adec="http://schemas.microsoft.com/office/drawing/2017/decorative" val="1"/>
              </a:ext>
            </a:extLst>
          </p:cNvPr>
          <p:cNvCxnSpPr>
            <a:cxnSpLocks/>
          </p:cNvCxnSpPr>
          <p:nvPr/>
        </p:nvCxnSpPr>
        <p:spPr>
          <a:xfrm flipV="1">
            <a:off x="685800" y="6333615"/>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Gerader Verbinder 6">
            <a:extLst>
              <a:ext uri="{FF2B5EF4-FFF2-40B4-BE49-F238E27FC236}">
                <a16:creationId xmlns:a16="http://schemas.microsoft.com/office/drawing/2014/main" id="{42BB911D-D313-2B4A-F910-FE5422DF745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A64F48FA-5FA9-E2DC-7732-03C8B5D99CD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63DE16E-0AB7-8F58-8D97-68C656DAD3A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6</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0270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5B676-1503-AB2E-7799-DBD76C7CB73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7000911-CA99-30A2-5538-5B5AEB2CF2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752C81AD-66DD-581A-F248-A3FD9B28327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Ertrag bei unterschiedlicher Ausrichtung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ie Grafik zeigt ein schematisches Gebäude, das den möglichen Ertrag von Photovoltaik-Anlagen in Abhängigkeit von Dachausrichtung und Dachneigung verdeutlicht. Der höchste Stromertrag kann auf schrägen Dachflächen erzeugt werden, die nach Süden ausgerichtet sind (100 %). Abweichungen nach Osten und Westen gehen mit Ertragseinbußen von ca. 5 bis 20 % einher. Auch Flachdächer erreichen einen hohen Ertrag von ca. 90 %. Senkrechte Module an der Fassade führen ebenso zu Ertragseinbußen, wobei Module an der Südfassade trotzdem noch Stromerträge von ca. 70 % verglichen zu einem Süddach liefern. ">
            <a:extLst>
              <a:ext uri="{FF2B5EF4-FFF2-40B4-BE49-F238E27FC236}">
                <a16:creationId xmlns:a16="http://schemas.microsoft.com/office/drawing/2014/main" id="{F3C3630A-6D55-E68F-2E0F-B5D34B65D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015999"/>
            <a:ext cx="4509225" cy="4216697"/>
          </a:xfrm>
          <a:prstGeom prst="rect">
            <a:avLst/>
          </a:prstGeom>
        </p:spPr>
      </p:pic>
      <p:sp>
        <p:nvSpPr>
          <p:cNvPr id="6"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70E649FC-F2F0-AF4D-D664-22D58D9CC09A}"/>
              </a:ext>
            </a:extLst>
          </p:cNvPr>
          <p:cNvSpPr txBox="1">
            <a:spLocks/>
          </p:cNvSpPr>
          <p:nvPr/>
        </p:nvSpPr>
        <p:spPr>
          <a:xfrm>
            <a:off x="5419725" y="2133600"/>
            <a:ext cx="5706540"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Ausrichtung der Photovoltaikanlage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Süd: höchster Stromertrag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Ost-West: Stromerzeugung, wenn Bedarf am höchsten </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Neigungswinkel</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optimal: 30 – 35 °(höchster Ertrag)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minimal: 10 – 15 °(Selbstreinigungseffekt)</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Verschattung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in Vorplanung berücksichtigen</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ggf. Zusatzkomponenten einplanen* </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Verschmutzung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regelmäßige Reinigung der Module sinnvoll</a:t>
            </a:r>
          </a:p>
        </p:txBody>
      </p:sp>
      <p:cxnSp>
        <p:nvCxnSpPr>
          <p:cNvPr id="13" name="Gerader Verbinder 6">
            <a:extLst>
              <a:ext uri="{FF2B5EF4-FFF2-40B4-BE49-F238E27FC236}">
                <a16:creationId xmlns:a16="http://schemas.microsoft.com/office/drawing/2014/main" id="{C3878887-BDB7-ADBE-58CD-0E2DCD3293E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5D72AE2E-C235-3152-71AF-980BEA73D11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0356A50-CC63-1CB8-3C42-EF48D786F35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B44E706-E74F-6F92-4064-F83BBCFF461A}"/>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831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623BD-5D7C-4522-1C9B-7B701D8E3FE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82F21D0-B305-25A9-6D12-FE0FAE4EE8A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43244442-75A4-E7E1-9461-20626C8469F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Photovoltaik-Anlage mit Wärmepumpe</a:t>
            </a:r>
          </a:p>
        </p:txBody>
      </p:sp>
      <p:sp>
        <p:nvSpPr>
          <p:cNvPr id="5"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7672552A-A8CA-BF33-9926-A3CB1DA183C7}"/>
              </a:ext>
            </a:extLst>
          </p:cNvPr>
          <p:cNvSpPr txBox="1">
            <a:spLocks/>
          </p:cNvSpPr>
          <p:nvPr/>
        </p:nvSpPr>
        <p:spPr>
          <a:xfrm>
            <a:off x="612001" y="1800000"/>
            <a:ext cx="4297531" cy="2503482"/>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Beispiel aus der Praxis:</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Mehrfamilienhaus mit 4 Wohneinheiten (saniert zum Effizienzhaus 55)</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PV-Anlage mit 10 kWp Leistung</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20 kW Leistung</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Eigenverbrauchsquote steigt durch die Wärmepumpe wird mehr produzierter PV-Strom selbst genutzt</a:t>
            </a:r>
          </a:p>
        </p:txBody>
      </p:sp>
      <p:graphicFrame>
        <p:nvGraphicFramePr>
          <p:cNvPr id="10" name="Diagramm 9" descr="Die Säulengrafik zeigt für ein Beispielhaus den erzeugten Strom je Monat im Jahresverlauf. Diesen Werten sind die Stromverbräuche der einzelnen Monate gegenübergestellt. Im Winter ist die Erzeugung deutlich geringer als der Verbrauch. Im Sommer sind beide Werte in etwa gleich auf. ">
            <a:extLst>
              <a:ext uri="{FF2B5EF4-FFF2-40B4-BE49-F238E27FC236}">
                <a16:creationId xmlns:a16="http://schemas.microsoft.com/office/drawing/2014/main" id="{41CF3FCA-4502-B0D3-490A-7F34291989EB}"/>
              </a:ext>
            </a:extLst>
          </p:cNvPr>
          <p:cNvGraphicFramePr/>
          <p:nvPr>
            <p:extLst>
              <p:ext uri="{D42A27DB-BD31-4B8C-83A1-F6EECF244321}">
                <p14:modId xmlns:p14="http://schemas.microsoft.com/office/powerpoint/2010/main" val="2870787538"/>
              </p:ext>
            </p:extLst>
          </p:nvPr>
        </p:nvGraphicFramePr>
        <p:xfrm>
          <a:off x="5086350" y="2037096"/>
          <a:ext cx="5915025" cy="372381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feld 14">
            <a:extLst>
              <a:ext uri="{FF2B5EF4-FFF2-40B4-BE49-F238E27FC236}">
                <a16:creationId xmlns:a16="http://schemas.microsoft.com/office/drawing/2014/main" id="{00E2B4A7-24AE-30D2-BA1E-5C7060946C9C}"/>
              </a:ext>
              <a:ext uri="{C183D7F6-B498-43B3-948B-1728B52AA6E4}">
                <adec:decorative xmlns:adec="http://schemas.microsoft.com/office/drawing/2017/decorative" val="1"/>
              </a:ext>
            </a:extLst>
          </p:cNvPr>
          <p:cNvSpPr txBox="1"/>
          <p:nvPr/>
        </p:nvSpPr>
        <p:spPr>
          <a:xfrm>
            <a:off x="5236180" y="1933773"/>
            <a:ext cx="739140" cy="307777"/>
          </a:xfrm>
          <a:prstGeom prst="rect">
            <a:avLst/>
          </a:prstGeom>
          <a:noFill/>
        </p:spPr>
        <p:txBody>
          <a:bodyPr wrap="square" rtlCol="0">
            <a:spAutoFit/>
          </a:bodyPr>
          <a:lstStyle/>
          <a:p>
            <a:r>
              <a:rPr lang="de-DE" sz="1400">
                <a:latin typeface="Calibri" pitchFamily="34" charset="0"/>
              </a:rPr>
              <a:t>kWh</a:t>
            </a:r>
          </a:p>
        </p:txBody>
      </p:sp>
      <p:sp>
        <p:nvSpPr>
          <p:cNvPr id="17" name="Textfeld 16">
            <a:extLst>
              <a:ext uri="{FF2B5EF4-FFF2-40B4-BE49-F238E27FC236}">
                <a16:creationId xmlns:a16="http://schemas.microsoft.com/office/drawing/2014/main" id="{37A9CA58-0AEA-63AC-A7AB-062530BECDD0}"/>
              </a:ext>
            </a:extLst>
          </p:cNvPr>
          <p:cNvSpPr txBox="1"/>
          <p:nvPr/>
        </p:nvSpPr>
        <p:spPr>
          <a:xfrm rot="21396375">
            <a:off x="7281244" y="1881346"/>
            <a:ext cx="2763774" cy="523220"/>
          </a:xfrm>
          <a:prstGeom prst="rect">
            <a:avLst/>
          </a:prstGeom>
          <a:solidFill>
            <a:schemeClr val="bg1"/>
          </a:solidFill>
          <a:ln w="38100">
            <a:solidFill>
              <a:srgbClr val="EC6607"/>
            </a:solidFill>
          </a:ln>
        </p:spPr>
        <p:txBody>
          <a:bodyPr wrap="square" rtlCol="0">
            <a:spAutoFit/>
          </a:bodyPr>
          <a:lstStyle/>
          <a:p>
            <a:r>
              <a:rPr lang="de-DE" sz="1400">
                <a:latin typeface="Calibri" panose="020F0502020204030204" pitchFamily="34" charset="0"/>
                <a:cs typeface="Calibri" panose="020F0502020204030204" pitchFamily="34" charset="0"/>
              </a:rPr>
              <a:t>Photovoltaik-Ertrag reicht nicht für Wärmepumpenbetrieb im Winter</a:t>
            </a:r>
          </a:p>
        </p:txBody>
      </p:sp>
      <p:cxnSp>
        <p:nvCxnSpPr>
          <p:cNvPr id="13" name="Gerader Verbinder 6">
            <a:extLst>
              <a:ext uri="{FF2B5EF4-FFF2-40B4-BE49-F238E27FC236}">
                <a16:creationId xmlns:a16="http://schemas.microsoft.com/office/drawing/2014/main" id="{2955C22E-F0A3-383A-4777-77AF7CF64C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4E3BCE4-5FE0-F1DD-8464-E81EA12B5A1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33B0A35-7328-CCD1-1530-A694E4D0A3C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2AA9F7A-B416-FF83-A69A-3DA5B80AB8E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2075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F16B-ACCA-992E-DC9B-5BC4532F4E1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57F2775-CC43-BC13-AB29-5B83426D5F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AF869EFE-4E5E-0C82-141D-AE385168BB2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Ersteinschätzung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Energieatlas BW – Solarkataster</a:t>
            </a:r>
          </a:p>
        </p:txBody>
      </p:sp>
      <p:pic>
        <p:nvPicPr>
          <p:cNvPr id="4" name="Grafik 3" descr="Die Grafik zeigt einen Bildausschnitt vom Energieatlas BW, einem digitalen Tool zur überschlägigen Analyse von Dachflächen hinsichtlich der Nutzung von Photovoltaik-Anlagen. Die verschiedenen Farben der Dächer geben einen Anhaltspunkt über die Höhe der solaren Einstrahlung, die ein wichtiger Faktor für die Eignung einer PV-Anlage darstellt. Rote Dachflächen sind optimal für die solare Stromerzeugung geeignet. Orangene und gelbe Dachflächen weisen eine etwas geringere Einstrahlung auf. Blaue Dachflächen weisen eine niedrige solare Einstrahlung auf und eignen sich nicht so gut zur solaren Stromerzeugung.">
            <a:extLst>
              <a:ext uri="{FF2B5EF4-FFF2-40B4-BE49-F238E27FC236}">
                <a16:creationId xmlns:a16="http://schemas.microsoft.com/office/drawing/2014/main" id="{C9018B39-0949-1C2A-8FB3-3D4A306DF2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38" y="1669596"/>
            <a:ext cx="8059733" cy="4214631"/>
          </a:xfrm>
          <a:prstGeom prst="rect">
            <a:avLst/>
          </a:prstGeom>
        </p:spPr>
      </p:pic>
      <p:sp>
        <p:nvSpPr>
          <p:cNvPr id="6"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0650B1F7-ADAD-63A5-FE96-C8A46AB289CA}"/>
              </a:ext>
            </a:extLst>
          </p:cNvPr>
          <p:cNvSpPr txBox="1">
            <a:spLocks/>
          </p:cNvSpPr>
          <p:nvPr/>
        </p:nvSpPr>
        <p:spPr>
          <a:xfrm>
            <a:off x="5094885" y="4423272"/>
            <a:ext cx="5725515" cy="1710828"/>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zeigt Solarpotenzial von Dachflächen</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liefert hilfreiche Zusatzinformationen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z.B. Dachfläche, -ausrichtung, -neigung, etc.</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ermöglicht überschlägige Wirtschaftlichkeitsberechnung mit umfangreichen Eingabemöglichkeiten </a:t>
            </a:r>
          </a:p>
        </p:txBody>
      </p:sp>
      <p:sp>
        <p:nvSpPr>
          <p:cNvPr id="10" name="Inhaltsplatzhalter 2">
            <a:extLst>
              <a:ext uri="{FF2B5EF4-FFF2-40B4-BE49-F238E27FC236}">
                <a16:creationId xmlns:a16="http://schemas.microsoft.com/office/drawing/2014/main" id="{A8AD48EF-3A94-27BF-ACA3-3466FD907F23}"/>
              </a:ext>
              <a:ext uri="{C183D7F6-B498-43B3-948B-1728B52AA6E4}">
                <adec:decorative xmlns:adec="http://schemas.microsoft.com/office/drawing/2017/decorative" val="1"/>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www.energieatlas-bw.de</a:t>
            </a:r>
          </a:p>
        </p:txBody>
      </p:sp>
      <p:cxnSp>
        <p:nvCxnSpPr>
          <p:cNvPr id="13" name="Gerader Verbinder 6">
            <a:extLst>
              <a:ext uri="{FF2B5EF4-FFF2-40B4-BE49-F238E27FC236}">
                <a16:creationId xmlns:a16="http://schemas.microsoft.com/office/drawing/2014/main" id="{BAC12815-7200-4D7F-DBB0-CCFBDFF5596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271D897-A4BC-F611-076C-38A29238C06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42F290FA-72A2-DCAF-C376-4459434600C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05A3A4F-735E-56C2-0D04-78F58C9FCA1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9</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435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1BA8F-21DD-2B76-F90D-A0EF3879117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427349B-FA15-7366-2670-A16C9887DE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EE9755C6-169A-96B9-D06F-3B917D680D1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Informationen für Mehrfamilienhäuser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Kostenfreier Leitfaden</a:t>
            </a:r>
          </a:p>
        </p:txBody>
      </p:sp>
      <p:pic>
        <p:nvPicPr>
          <p:cNvPr id="4" name="Grafik 3">
            <a:extLst>
              <a:ext uri="{FF2B5EF4-FFF2-40B4-BE49-F238E27FC236}">
                <a16:creationId xmlns:a16="http://schemas.microsoft.com/office/drawing/2014/main" id="{ADC46E78-CF22-10BC-2331-36653CA8388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8" y="1962103"/>
            <a:ext cx="6162677" cy="4005988"/>
          </a:xfrm>
          <a:prstGeom prst="rect">
            <a:avLst/>
          </a:prstGeom>
          <a:ln>
            <a:solidFill>
              <a:schemeClr val="bg1">
                <a:lumMod val="75000"/>
              </a:schemeClr>
            </a:solidFill>
          </a:ln>
        </p:spPr>
      </p:pic>
      <p:sp>
        <p:nvSpPr>
          <p:cNvPr id="17"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C3A5795B-F864-AB03-2023-3B55022B71DB}"/>
              </a:ext>
              <a:ext uri="{C183D7F6-B498-43B3-948B-1728B52AA6E4}">
                <adec:decorative xmlns:adec="http://schemas.microsoft.com/office/drawing/2017/decorative" val="0"/>
              </a:ext>
            </a:extLst>
          </p:cNvPr>
          <p:cNvSpPr txBox="1">
            <a:spLocks/>
          </p:cNvSpPr>
          <p:nvPr/>
        </p:nvSpPr>
        <p:spPr>
          <a:xfrm>
            <a:off x="7000876" y="2133600"/>
            <a:ext cx="5011214"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Beinhaltet:</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Vorstellung aller Betriebskonzepte</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Schritt-für-Schritt-Anleitung zur</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Projektumsetzung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Glossar mit Begriffserklärungen,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Musterdokumenten und weiteren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Informationen</a:t>
            </a:r>
          </a:p>
          <a:p>
            <a:pPr marL="0" indent="0">
              <a:lnSpc>
                <a:spcPct val="100000"/>
              </a:lnSpc>
              <a:spcBef>
                <a:spcPts val="0"/>
              </a:spcBef>
              <a:spcAft>
                <a:spcPts val="600"/>
              </a:spcAft>
              <a:buClr>
                <a:schemeClr val="tx1"/>
              </a:buClr>
              <a:buNone/>
            </a:pPr>
            <a:endParaRPr lang="de-DE" sz="1800">
              <a:latin typeface="Calibri" panose="020F0502020204030204" pitchFamily="34" charset="0"/>
              <a:cs typeface="Calibri" panose="020F0502020204030204" pitchFamily="34" charset="0"/>
            </a:endParaRPr>
          </a:p>
        </p:txBody>
      </p:sp>
      <p:sp>
        <p:nvSpPr>
          <p:cNvPr id="10" name="Inhaltsplatzhalter 2">
            <a:extLst>
              <a:ext uri="{FF2B5EF4-FFF2-40B4-BE49-F238E27FC236}">
                <a16:creationId xmlns:a16="http://schemas.microsoft.com/office/drawing/2014/main" id="{7505282D-C2B1-BB32-DA95-3923C25D8A67}"/>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energieagentur-regio-freiburg.eu/pv-mehrparteienhaus </a:t>
            </a:r>
          </a:p>
        </p:txBody>
      </p:sp>
      <p:cxnSp>
        <p:nvCxnSpPr>
          <p:cNvPr id="14" name="Gerader Verbinder 13">
            <a:extLst>
              <a:ext uri="{FF2B5EF4-FFF2-40B4-BE49-F238E27FC236}">
                <a16:creationId xmlns:a16="http://schemas.microsoft.com/office/drawing/2014/main" id="{A9C2FA23-032D-52DB-F551-3C8D8F33BC4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Gerader Verbinder 6">
            <a:extLst>
              <a:ext uri="{FF2B5EF4-FFF2-40B4-BE49-F238E27FC236}">
                <a16:creationId xmlns:a16="http://schemas.microsoft.com/office/drawing/2014/main" id="{29385784-F3DD-F333-E9D3-D64E440F041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9DE04D04-2B6D-F3A2-C249-E26A584BE4F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9D73939-2ED9-0485-63AD-FB2D49B18D99}"/>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030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F912-F51A-FB06-0894-FDC93BC6978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D713AB4F-FAFC-51DC-732D-D7247CE601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91239BA2-C161-B2CF-7C43-7048C5FC2995}"/>
              </a:ext>
            </a:extLst>
          </p:cNvPr>
          <p:cNvSpPr txBox="1">
            <a:spLocks noGrp="1"/>
          </p:cNvSpPr>
          <p:nvPr>
            <p:ph type="title" idx="4294967295"/>
          </p:nvPr>
        </p:nvSpPr>
        <p:spPr>
          <a:xfrm>
            <a:off x="722889" y="216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PACKEN WIR</a:t>
            </a:r>
            <a:r>
              <a:rPr kumimoji="0" lang="de-DE" sz="4000" b="1" i="0" u="none" strike="noStrike" kern="1200" cap="none" spc="0" normalizeH="0" baseline="0" noProof="0">
                <a:ln>
                  <a:noFill/>
                </a:ln>
                <a:solidFill>
                  <a:schemeClr val="tx1"/>
                </a:solidFill>
                <a:effectLst/>
                <a:uLnTx/>
                <a:uFillTx/>
                <a:latin typeface="+mn-lt"/>
                <a:ea typeface="+mn-ea"/>
                <a:cs typeface="+mn-cs"/>
              </a:rPr>
              <a:t>’</a:t>
            </a: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 AN!</a:t>
            </a:r>
          </a:p>
        </p:txBody>
      </p:sp>
    </p:spTree>
    <p:extLst>
      <p:ext uri="{BB962C8B-B14F-4D97-AF65-F5344CB8AC3E}">
        <p14:creationId xmlns:p14="http://schemas.microsoft.com/office/powerpoint/2010/main" val="7752661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smtClean="0">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a3632f-9646-422d-856d-b7f16cf1e6d4" xsi:nil="true"/>
    <lcf76f155ced4ddcb4097134ff3c332f xmlns="b610574e-a045-4976-83f4-9883a0b9c0b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B392EDC27315C4BBDFF2E2C9E439E4D" ma:contentTypeVersion="19" ma:contentTypeDescription="Ein neues Dokument erstellen." ma:contentTypeScope="" ma:versionID="4ff8dfb4b914721dbd50d6cbee16a2f0">
  <xsd:schema xmlns:xsd="http://www.w3.org/2001/XMLSchema" xmlns:xs="http://www.w3.org/2001/XMLSchema" xmlns:p="http://schemas.microsoft.com/office/2006/metadata/properties" xmlns:ns2="b610574e-a045-4976-83f4-9883a0b9c0b6" xmlns:ns3="e2a3632f-9646-422d-856d-b7f16cf1e6d4" targetNamespace="http://schemas.microsoft.com/office/2006/metadata/properties" ma:root="true" ma:fieldsID="a5320f59600f0df59f13f565a00216be" ns2:_="" ns3:_="">
    <xsd:import namespace="b610574e-a045-4976-83f4-9883a0b9c0b6"/>
    <xsd:import namespace="e2a3632f-9646-422d-856d-b7f16cf1e6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0574e-a045-4976-83f4-9883a0b9c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c3142e4c-91d2-4bb3-8dc6-91a7882f17a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632f-9646-422d-856d-b7f16cf1e6d4"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54e198f0-a6d4-4aed-87ed-63fd02197ecd}" ma:internalName="TaxCatchAll" ma:showField="CatchAllData" ma:web="e2a3632f-9646-422d-856d-b7f16cf1e6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configuration xmlns:c="https://ns.axes4.com/axesSlide/configuration">
  <c:group id="Styles"/>
  <c:group id="Content"/>
  <c:group id="METADATA">
    <c:group id="Ids">
      <c:property id="DocumentID" type="string">2f62b9c5-456c-4817-a804-0cedf4a44190</c:property>
    </c:group>
  </c:group>
</c:configuration>
</file>

<file path=customXml/itemProps1.xml><?xml version="1.0" encoding="utf-8"?>
<ds:datastoreItem xmlns:ds="http://schemas.openxmlformats.org/officeDocument/2006/customXml" ds:itemID="{F0AF306F-7A3A-4BB4-B9F7-935F8F63CE33}">
  <ds:schemaRefs>
    <ds:schemaRef ds:uri="http://purl.org/dc/dcmitype/"/>
    <ds:schemaRef ds:uri="http://www.w3.org/XML/1998/namespace"/>
    <ds:schemaRef ds:uri="e2a3632f-9646-422d-856d-b7f16cf1e6d4"/>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b610574e-a045-4976-83f4-9883a0b9c0b6"/>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C6D87077-5014-451A-A4F8-657AC4C19217}">
  <ds:schemaRefs>
    <ds:schemaRef ds:uri="b610574e-a045-4976-83f4-9883a0b9c0b6"/>
    <ds:schemaRef ds:uri="e2a3632f-9646-422d-856d-b7f16cf1e6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F55C472-A56A-47E2-A77A-E17ADA39BE4B}">
  <ds:schemaRefs>
    <ds:schemaRef ds:uri="http://schemas.microsoft.com/sharepoint/v3/contenttype/forms"/>
  </ds:schemaRefs>
</ds:datastoreItem>
</file>

<file path=customXml/itemProps4.xml><?xml version="1.0" encoding="utf-8"?>
<ds:datastoreItem xmlns:ds="http://schemas.openxmlformats.org/officeDocument/2006/customXml" ds:itemID="{3186EE58-D102-4A49-A3C2-6741BAF058E1}">
  <ds:schemaRefs>
    <ds:schemaRef ds:uri="https://ns.axes4.com/axesSlide/configuration"/>
  </ds:schemaRefs>
</ds:datastoreItem>
</file>

<file path=docProps/app.xml><?xml version="1.0" encoding="utf-8"?>
<Properties xmlns="http://schemas.openxmlformats.org/officeDocument/2006/extended-properties" xmlns:vt="http://schemas.openxmlformats.org/officeDocument/2006/docPropsVTypes">
  <Template>Foliensammlung_Wärmewoche_2026-15-07</Template>
  <TotalTime>0</TotalTime>
  <Words>928</Words>
  <Application>Microsoft Office PowerPoint</Application>
  <PresentationFormat>Breitbild</PresentationFormat>
  <Paragraphs>135</Paragraphs>
  <Slides>11</Slides>
  <Notes>9</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11</vt:i4>
      </vt:variant>
    </vt:vector>
  </HeadingPairs>
  <TitlesOfParts>
    <vt:vector size="16" baseType="lpstr">
      <vt:lpstr>Aptos</vt:lpstr>
      <vt:lpstr>Arial</vt:lpstr>
      <vt:lpstr>Calibri</vt:lpstr>
      <vt:lpstr>Wingdings</vt:lpstr>
      <vt:lpstr>Office</vt:lpstr>
      <vt:lpstr>Photovoltaik</vt:lpstr>
      <vt:lpstr>Komponenten einer Photovoltaik-Anlage</vt:lpstr>
      <vt:lpstr>Nutzungsmöglichkeiten für den PV-Strom</vt:lpstr>
      <vt:lpstr>Wirtschaftlichkeit  Aktuelle Vergütungsformen bis Ende 2026 </vt:lpstr>
      <vt:lpstr>Wirtschaftlichkeit  Vergütungsformen ab 2027 </vt:lpstr>
      <vt:lpstr>Beispielhafte Eigenverbrauchsquote  Einspeisen vs. selbst nutzen</vt:lpstr>
      <vt:lpstr>Ertrag bei unterschiedlicher Ausrichtung</vt:lpstr>
      <vt:lpstr>Photovoltaik-Anlage mit Wärmepumpe</vt:lpstr>
      <vt:lpstr>Ersteinschätzung  Energieatlas BW – Solarkataster</vt:lpstr>
      <vt:lpstr>Informationen für Mehrfamilienhäuser  Kostenfreier Leitfaden</vt:lpstr>
      <vt:lpstr>PACKEN WIR’S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Gross, Felix [Zukunft Altbau]</dc:creator>
  <cp:lastModifiedBy>Weiss, Marietta [Zukunft Altbau]</cp:lastModifiedBy>
  <cp:revision>2</cp:revision>
  <dcterms:created xsi:type="dcterms:W3CDTF">2026-07-16T08:07:17Z</dcterms:created>
  <dcterms:modified xsi:type="dcterms:W3CDTF">2026-09-18T05:51:03Z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9deb43-4acb-4b52-9f60-4fbbc307a3db_Enabled">
    <vt:lpwstr>true</vt:lpwstr>
  </property>
  <property fmtid="{D5CDD505-2E9C-101B-9397-08002B2CF9AE}" pid="3" name="MSIP_Label_b69deb43-4acb-4b52-9f60-4fbbc307a3db_SetDate">
    <vt:lpwstr>2026-05-07T10:09:51Z</vt:lpwstr>
  </property>
  <property fmtid="{D5CDD505-2E9C-101B-9397-08002B2CF9AE}" pid="4" name="MSIP_Label_b69deb43-4acb-4b52-9f60-4fbbc307a3db_Method">
    <vt:lpwstr>Standard</vt:lpwstr>
  </property>
  <property fmtid="{D5CDD505-2E9C-101B-9397-08002B2CF9AE}" pid="5" name="MSIP_Label_b69deb43-4acb-4b52-9f60-4fbbc307a3db_Name">
    <vt:lpwstr>Public</vt:lpwstr>
  </property>
  <property fmtid="{D5CDD505-2E9C-101B-9397-08002B2CF9AE}" pid="6" name="MSIP_Label_b69deb43-4acb-4b52-9f60-4fbbc307a3db_SiteId">
    <vt:lpwstr>faad63e0-cb31-4cc2-815c-64e8226a22a3</vt:lpwstr>
  </property>
  <property fmtid="{D5CDD505-2E9C-101B-9397-08002B2CF9AE}" pid="7" name="MSIP_Label_b69deb43-4acb-4b52-9f60-4fbbc307a3db_ActionId">
    <vt:lpwstr>f1942e19-a410-4cbc-9d83-80cee2e1ece7</vt:lpwstr>
  </property>
  <property fmtid="{D5CDD505-2E9C-101B-9397-08002B2CF9AE}" pid="8" name="MSIP_Label_b69deb43-4acb-4b52-9f60-4fbbc307a3db_ContentBits">
    <vt:lpwstr>0</vt:lpwstr>
  </property>
  <property fmtid="{D5CDD505-2E9C-101B-9397-08002B2CF9AE}" pid="9" name="MSIP_Label_b69deb43-4acb-4b52-9f60-4fbbc307a3db_Tag">
    <vt:lpwstr>10, 3, 0, 1</vt:lpwstr>
  </property>
  <property fmtid="{D5CDD505-2E9C-101B-9397-08002B2CF9AE}" pid="10" name="ContentTypeId">
    <vt:lpwstr>0x0101002B392EDC27315C4BBDFF2E2C9E439E4D</vt:lpwstr>
  </property>
  <property fmtid="{D5CDD505-2E9C-101B-9397-08002B2CF9AE}" pid="11" name="MediaServiceImageTags">
    <vt:lpwstr/>
  </property>
</Properties>
</file>