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46" r:id="rId5"/>
  </p:sldMasterIdLst>
  <p:notesMasterIdLst>
    <p:notesMasterId r:id="rId59"/>
  </p:notesMasterIdLst>
  <p:handoutMasterIdLst>
    <p:handoutMasterId r:id="rId60"/>
  </p:handoutMasterIdLst>
  <p:sldIdLst>
    <p:sldId id="256" r:id="rId6"/>
    <p:sldId id="276" r:id="rId7"/>
    <p:sldId id="286" r:id="rId8"/>
    <p:sldId id="287" r:id="rId9"/>
    <p:sldId id="2062" r:id="rId10"/>
    <p:sldId id="2089" r:id="rId11"/>
    <p:sldId id="2094" r:id="rId12"/>
    <p:sldId id="2091" r:id="rId13"/>
    <p:sldId id="2068" r:id="rId14"/>
    <p:sldId id="1287" r:id="rId15"/>
    <p:sldId id="2082" r:id="rId16"/>
    <p:sldId id="2083" r:id="rId17"/>
    <p:sldId id="2070" r:id="rId18"/>
    <p:sldId id="2059" r:id="rId19"/>
    <p:sldId id="2047" r:id="rId20"/>
    <p:sldId id="2071" r:id="rId21"/>
    <p:sldId id="2072" r:id="rId22"/>
    <p:sldId id="2084" r:id="rId23"/>
    <p:sldId id="289" r:id="rId24"/>
    <p:sldId id="295" r:id="rId25"/>
    <p:sldId id="1302" r:id="rId26"/>
    <p:sldId id="1288" r:id="rId27"/>
    <p:sldId id="2124" r:id="rId28"/>
    <p:sldId id="2069" r:id="rId29"/>
    <p:sldId id="2095" r:id="rId30"/>
    <p:sldId id="2087" r:id="rId31"/>
    <p:sldId id="2096" r:id="rId32"/>
    <p:sldId id="2097" r:id="rId33"/>
    <p:sldId id="2098" r:id="rId34"/>
    <p:sldId id="2099" r:id="rId35"/>
    <p:sldId id="2100" r:id="rId36"/>
    <p:sldId id="2101" r:id="rId37"/>
    <p:sldId id="2102" r:id="rId38"/>
    <p:sldId id="2103" r:id="rId39"/>
    <p:sldId id="2104" r:id="rId40"/>
    <p:sldId id="2063" r:id="rId41"/>
    <p:sldId id="2126" r:id="rId42"/>
    <p:sldId id="2127" r:id="rId43"/>
    <p:sldId id="2128" r:id="rId44"/>
    <p:sldId id="2129" r:id="rId45"/>
    <p:sldId id="2109" r:id="rId46"/>
    <p:sldId id="2110" r:id="rId47"/>
    <p:sldId id="2130" r:id="rId48"/>
    <p:sldId id="2131" r:id="rId49"/>
    <p:sldId id="2119" r:id="rId50"/>
    <p:sldId id="1256" r:id="rId51"/>
    <p:sldId id="1257" r:id="rId52"/>
    <p:sldId id="1258" r:id="rId53"/>
    <p:sldId id="1259" r:id="rId54"/>
    <p:sldId id="1260" r:id="rId55"/>
    <p:sldId id="1329" r:id="rId56"/>
    <p:sldId id="2048" r:id="rId57"/>
    <p:sldId id="2049" r:id="rId58"/>
  </p:sldIdLst>
  <p:sldSz cx="9144000" cy="5143500" type="screen16x9"/>
  <p:notesSz cx="6858000" cy="9144000"/>
  <p:defaultTex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p:defaultTextStyle>
  <p:extLst>
    <p:ext uri="{EFAFB233-063F-42B5-8137-9DF3F51BA10A}">
      <p15:sldGuideLst xmlns:p15="http://schemas.microsoft.com/office/powerpoint/2012/main">
        <p15:guide id="1" orient="horz" pos="781" userDrawn="1">
          <p15:clr>
            <a:srgbClr val="A4A3A4"/>
          </p15:clr>
        </p15:guide>
        <p15:guide id="3" orient="horz" pos="1325" userDrawn="1">
          <p15:clr>
            <a:srgbClr val="A4A3A4"/>
          </p15:clr>
        </p15:guide>
        <p15:guide id="4" pos="612" userDrawn="1">
          <p15:clr>
            <a:srgbClr val="A4A3A4"/>
          </p15:clr>
        </p15:guide>
        <p15:guide id="5" pos="453" userDrawn="1">
          <p15:clr>
            <a:srgbClr val="A4A3A4"/>
          </p15:clr>
        </p15:guide>
        <p15:guide id="6" orient="horz" userDrawn="1">
          <p15:clr>
            <a:srgbClr val="A4A3A4"/>
          </p15:clr>
        </p15:guide>
        <p15:guide id="7" pos="4740" userDrawn="1">
          <p15:clr>
            <a:srgbClr val="A4A3A4"/>
          </p15:clr>
        </p15:guide>
        <p15:guide id="8" pos="2200" userDrawn="1">
          <p15:clr>
            <a:srgbClr val="A4A3A4"/>
          </p15:clr>
        </p15:guide>
        <p15:guide id="9" orient="horz" pos="3208" userDrawn="1">
          <p15:clr>
            <a:srgbClr val="A4A3A4"/>
          </p15:clr>
        </p15:guide>
        <p15:guide id="10" orient="horz" pos="486" userDrawn="1">
          <p15:clr>
            <a:srgbClr val="A4A3A4"/>
          </p15:clr>
        </p15:guide>
        <p15:guide id="11" pos="5035" userDrawn="1">
          <p15:clr>
            <a:srgbClr val="A4A3A4"/>
          </p15:clr>
        </p15:guide>
        <p15:guide id="12" pos="1633" userDrawn="1">
          <p15:clr>
            <a:srgbClr val="A4A3A4"/>
          </p15:clr>
        </p15:guide>
        <p15:guide id="13" pos="226" userDrawn="1">
          <p15:clr>
            <a:srgbClr val="A4A3A4"/>
          </p15:clr>
        </p15:guide>
        <p15:guide id="14" orient="horz" pos="2505" userDrawn="1">
          <p15:clr>
            <a:srgbClr val="A4A3A4"/>
          </p15:clr>
        </p15:guide>
        <p15:guide id="15" pos="392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607"/>
    <a:srgbClr val="FAA46A"/>
    <a:srgbClr val="8B7C09"/>
    <a:srgbClr val="FF00FF"/>
    <a:srgbClr val="006577"/>
    <a:srgbClr val="E0E0E0"/>
    <a:srgbClr val="95C4D4"/>
    <a:srgbClr val="E9692E"/>
    <a:srgbClr val="006373"/>
    <a:srgbClr val="348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06639-DB39-40AF-AA49-D16B86CE3B1F}" v="156" dt="2024-02-27T13:00:44.467"/>
    <p1510:client id="{FE6F4DE9-A3D1-4D0F-B51C-0FDBD83F74A5}" v="466" dt="2024-02-27T15:55:08.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guide orient="horz" pos="781"/>
        <p:guide orient="horz" pos="1325"/>
        <p:guide pos="612"/>
        <p:guide pos="453"/>
        <p:guide orient="horz"/>
        <p:guide pos="4740"/>
        <p:guide pos="2200"/>
        <p:guide orient="horz" pos="3208"/>
        <p:guide orient="horz" pos="486"/>
        <p:guide pos="5035"/>
        <p:guide pos="1633"/>
        <p:guide pos="226"/>
        <p:guide orient="horz" pos="2505"/>
        <p:guide pos="392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cht, Michaela [Zukunft Altbau]" userId="7ab733e3-3282-4c3a-a2e4-c65d1350835e" providerId="ADAL" clId="{FE6F4DE9-A3D1-4D0F-B51C-0FDBD83F74A5}"/>
    <pc:docChg chg="undo redo custSel addSld delSld modSld sldOrd">
      <pc:chgData name="Brecht, Michaela [Zukunft Altbau]" userId="7ab733e3-3282-4c3a-a2e4-c65d1350835e" providerId="ADAL" clId="{FE6F4DE9-A3D1-4D0F-B51C-0FDBD83F74A5}" dt="2024-02-27T15:58:22.778" v="1987" actId="478"/>
      <pc:docMkLst>
        <pc:docMk/>
      </pc:docMkLst>
      <pc:sldChg chg="modSp mod">
        <pc:chgData name="Brecht, Michaela [Zukunft Altbau]" userId="7ab733e3-3282-4c3a-a2e4-c65d1350835e" providerId="ADAL" clId="{FE6F4DE9-A3D1-4D0F-B51C-0FDBD83F74A5}" dt="2024-02-27T11:53:43.238" v="3" actId="20577"/>
        <pc:sldMkLst>
          <pc:docMk/>
          <pc:sldMk cId="0" sldId="256"/>
        </pc:sldMkLst>
        <pc:spChg chg="mod">
          <ac:chgData name="Brecht, Michaela [Zukunft Altbau]" userId="7ab733e3-3282-4c3a-a2e4-c65d1350835e" providerId="ADAL" clId="{FE6F4DE9-A3D1-4D0F-B51C-0FDBD83F74A5}" dt="2024-02-27T11:53:43.238" v="3" actId="20577"/>
          <ac:spMkLst>
            <pc:docMk/>
            <pc:sldMk cId="0" sldId="256"/>
            <ac:spMk id="2" creationId="{00000000-0000-0000-0000-000000000000}"/>
          </ac:spMkLst>
        </pc:spChg>
      </pc:sldChg>
      <pc:sldChg chg="addSp delSp modSp mod">
        <pc:chgData name="Brecht, Michaela [Zukunft Altbau]" userId="7ab733e3-3282-4c3a-a2e4-c65d1350835e" providerId="ADAL" clId="{FE6F4DE9-A3D1-4D0F-B51C-0FDBD83F74A5}" dt="2024-02-27T15:58:22.778" v="1987" actId="478"/>
        <pc:sldMkLst>
          <pc:docMk/>
          <pc:sldMk cId="0" sldId="276"/>
        </pc:sldMkLst>
        <pc:spChg chg="add del mod">
          <ac:chgData name="Brecht, Michaela [Zukunft Altbau]" userId="7ab733e3-3282-4c3a-a2e4-c65d1350835e" providerId="ADAL" clId="{FE6F4DE9-A3D1-4D0F-B51C-0FDBD83F74A5}" dt="2024-02-27T15:58:22.778" v="1987" actId="478"/>
          <ac:spMkLst>
            <pc:docMk/>
            <pc:sldMk cId="0" sldId="276"/>
            <ac:spMk id="2" creationId="{9BAEE9B9-5E03-9113-0524-BE34195C256F}"/>
          </ac:spMkLst>
        </pc:spChg>
        <pc:spChg chg="mod">
          <ac:chgData name="Brecht, Michaela [Zukunft Altbau]" userId="7ab733e3-3282-4c3a-a2e4-c65d1350835e" providerId="ADAL" clId="{FE6F4DE9-A3D1-4D0F-B51C-0FDBD83F74A5}" dt="2024-02-27T15:32:08.001" v="984" actId="20577"/>
          <ac:spMkLst>
            <pc:docMk/>
            <pc:sldMk cId="0" sldId="276"/>
            <ac:spMk id="5" creationId="{00000000-0000-0000-0000-000000000000}"/>
          </ac:spMkLst>
        </pc:spChg>
      </pc:sldChg>
      <pc:sldChg chg="modSp mod">
        <pc:chgData name="Brecht, Michaela [Zukunft Altbau]" userId="7ab733e3-3282-4c3a-a2e4-c65d1350835e" providerId="ADAL" clId="{FE6F4DE9-A3D1-4D0F-B51C-0FDBD83F74A5}" dt="2024-02-27T11:54:05.657" v="4" actId="13926"/>
        <pc:sldMkLst>
          <pc:docMk/>
          <pc:sldMk cId="41698516" sldId="287"/>
        </pc:sldMkLst>
        <pc:spChg chg="mod">
          <ac:chgData name="Brecht, Michaela [Zukunft Altbau]" userId="7ab733e3-3282-4c3a-a2e4-c65d1350835e" providerId="ADAL" clId="{FE6F4DE9-A3D1-4D0F-B51C-0FDBD83F74A5}" dt="2024-02-27T11:54:05.657" v="4" actId="13926"/>
          <ac:spMkLst>
            <pc:docMk/>
            <pc:sldMk cId="41698516" sldId="287"/>
            <ac:spMk id="21" creationId="{29818B3A-32AB-001C-75A6-57F97F9C6F16}"/>
          </ac:spMkLst>
        </pc:spChg>
      </pc:sldChg>
      <pc:sldChg chg="addSp delSp modSp add del mod ord">
        <pc:chgData name="Brecht, Michaela [Zukunft Altbau]" userId="7ab733e3-3282-4c3a-a2e4-c65d1350835e" providerId="ADAL" clId="{FE6F4DE9-A3D1-4D0F-B51C-0FDBD83F74A5}" dt="2024-02-27T14:39:57.390" v="595" actId="47"/>
        <pc:sldMkLst>
          <pc:docMk/>
          <pc:sldMk cId="3183757454" sldId="1254"/>
        </pc:sldMkLst>
        <pc:spChg chg="add del mod">
          <ac:chgData name="Brecht, Michaela [Zukunft Altbau]" userId="7ab733e3-3282-4c3a-a2e4-c65d1350835e" providerId="ADAL" clId="{FE6F4DE9-A3D1-4D0F-B51C-0FDBD83F74A5}" dt="2024-02-27T14:37:07.199" v="537"/>
          <ac:spMkLst>
            <pc:docMk/>
            <pc:sldMk cId="3183757454" sldId="1254"/>
            <ac:spMk id="3" creationId="{64429213-B448-E655-C6FB-A91B3ED14ABB}"/>
          </ac:spMkLst>
        </pc:spChg>
        <pc:spChg chg="add del mod">
          <ac:chgData name="Brecht, Michaela [Zukunft Altbau]" userId="7ab733e3-3282-4c3a-a2e4-c65d1350835e" providerId="ADAL" clId="{FE6F4DE9-A3D1-4D0F-B51C-0FDBD83F74A5}" dt="2024-02-27T14:34:46.016" v="498" actId="478"/>
          <ac:spMkLst>
            <pc:docMk/>
            <pc:sldMk cId="3183757454" sldId="1254"/>
            <ac:spMk id="5" creationId="{2575CEEF-0256-9446-34BD-192C07317447}"/>
          </ac:spMkLst>
        </pc:spChg>
        <pc:spChg chg="add mod">
          <ac:chgData name="Brecht, Michaela [Zukunft Altbau]" userId="7ab733e3-3282-4c3a-a2e4-c65d1350835e" providerId="ADAL" clId="{FE6F4DE9-A3D1-4D0F-B51C-0FDBD83F74A5}" dt="2024-02-27T14:37:06.204" v="535" actId="14100"/>
          <ac:spMkLst>
            <pc:docMk/>
            <pc:sldMk cId="3183757454" sldId="1254"/>
            <ac:spMk id="6" creationId="{216A26F8-D955-4B67-1D36-2C4733AE19D9}"/>
          </ac:spMkLst>
        </pc:spChg>
        <pc:spChg chg="mod">
          <ac:chgData name="Brecht, Michaela [Zukunft Altbau]" userId="7ab733e3-3282-4c3a-a2e4-c65d1350835e" providerId="ADAL" clId="{FE6F4DE9-A3D1-4D0F-B51C-0FDBD83F74A5}" dt="2024-02-27T14:31:43.789" v="482" actId="108"/>
          <ac:spMkLst>
            <pc:docMk/>
            <pc:sldMk cId="3183757454" sldId="1254"/>
            <ac:spMk id="10" creationId="{BE4512AF-B5BB-F077-1183-EF96F17A95E0}"/>
          </ac:spMkLst>
        </pc:spChg>
        <pc:graphicFrameChg chg="modGraphic">
          <ac:chgData name="Brecht, Michaela [Zukunft Altbau]" userId="7ab733e3-3282-4c3a-a2e4-c65d1350835e" providerId="ADAL" clId="{FE6F4DE9-A3D1-4D0F-B51C-0FDBD83F74A5}" dt="2024-02-27T14:33:27.872" v="488" actId="20577"/>
          <ac:graphicFrameMkLst>
            <pc:docMk/>
            <pc:sldMk cId="3183757454" sldId="1254"/>
            <ac:graphicFrameMk id="2" creationId="{24C9844E-890B-A190-CF30-D878FE242E0A}"/>
          </ac:graphicFrameMkLst>
        </pc:graphicFrameChg>
      </pc:sldChg>
      <pc:sldChg chg="addSp delSp modSp mod">
        <pc:chgData name="Brecht, Michaela [Zukunft Altbau]" userId="7ab733e3-3282-4c3a-a2e4-c65d1350835e" providerId="ADAL" clId="{FE6F4DE9-A3D1-4D0F-B51C-0FDBD83F74A5}" dt="2024-02-27T15:55:17.632" v="1941" actId="478"/>
        <pc:sldMkLst>
          <pc:docMk/>
          <pc:sldMk cId="2140864335" sldId="1258"/>
        </pc:sldMkLst>
        <pc:spChg chg="add mod">
          <ac:chgData name="Brecht, Michaela [Zukunft Altbau]" userId="7ab733e3-3282-4c3a-a2e4-c65d1350835e" providerId="ADAL" clId="{FE6F4DE9-A3D1-4D0F-B51C-0FDBD83F74A5}" dt="2024-02-27T14:52:40.732" v="780"/>
          <ac:spMkLst>
            <pc:docMk/>
            <pc:sldMk cId="2140864335" sldId="1258"/>
            <ac:spMk id="2" creationId="{9DB4243D-DDC9-A845-CC73-4CA4CB26F0C4}"/>
          </ac:spMkLst>
        </pc:spChg>
        <pc:spChg chg="add del mod">
          <ac:chgData name="Brecht, Michaela [Zukunft Altbau]" userId="7ab733e3-3282-4c3a-a2e4-c65d1350835e" providerId="ADAL" clId="{FE6F4DE9-A3D1-4D0F-B51C-0FDBD83F74A5}" dt="2024-02-27T15:55:17.632" v="1941" actId="478"/>
          <ac:spMkLst>
            <pc:docMk/>
            <pc:sldMk cId="2140864335" sldId="1258"/>
            <ac:spMk id="4" creationId="{492EDFA2-6E12-7330-F65E-9E816FAAD669}"/>
          </ac:spMkLst>
        </pc:spChg>
        <pc:spChg chg="del">
          <ac:chgData name="Brecht, Michaela [Zukunft Altbau]" userId="7ab733e3-3282-4c3a-a2e4-c65d1350835e" providerId="ADAL" clId="{FE6F4DE9-A3D1-4D0F-B51C-0FDBD83F74A5}" dt="2024-02-27T14:52:39.908" v="779" actId="21"/>
          <ac:spMkLst>
            <pc:docMk/>
            <pc:sldMk cId="2140864335" sldId="1258"/>
            <ac:spMk id="41" creationId="{9DB4243D-DDC9-A845-CC73-4CA4CB26F0C4}"/>
          </ac:spMkLst>
        </pc:spChg>
        <pc:graphicFrameChg chg="mod">
          <ac:chgData name="Brecht, Michaela [Zukunft Altbau]" userId="7ab733e3-3282-4c3a-a2e4-c65d1350835e" providerId="ADAL" clId="{FE6F4DE9-A3D1-4D0F-B51C-0FDBD83F74A5}" dt="2024-02-27T14:49:25.949" v="777"/>
          <ac:graphicFrameMkLst>
            <pc:docMk/>
            <pc:sldMk cId="2140864335" sldId="1258"/>
            <ac:graphicFrameMk id="6" creationId="{B0B7925F-B505-9B45-D050-0EF001A63611}"/>
          </ac:graphicFrameMkLst>
        </pc:graphicFrameChg>
      </pc:sldChg>
      <pc:sldChg chg="modSp mod">
        <pc:chgData name="Brecht, Michaela [Zukunft Altbau]" userId="7ab733e3-3282-4c3a-a2e4-c65d1350835e" providerId="ADAL" clId="{FE6F4DE9-A3D1-4D0F-B51C-0FDBD83F74A5}" dt="2024-02-27T14:53:37.036" v="889" actId="1037"/>
        <pc:sldMkLst>
          <pc:docMk/>
          <pc:sldMk cId="1282547944" sldId="1260"/>
        </pc:sldMkLst>
        <pc:spChg chg="mod">
          <ac:chgData name="Brecht, Michaela [Zukunft Altbau]" userId="7ab733e3-3282-4c3a-a2e4-c65d1350835e" providerId="ADAL" clId="{FE6F4DE9-A3D1-4D0F-B51C-0FDBD83F74A5}" dt="2024-02-27T14:53:37.036" v="889" actId="1037"/>
          <ac:spMkLst>
            <pc:docMk/>
            <pc:sldMk cId="1282547944" sldId="1260"/>
            <ac:spMk id="5" creationId="{04D467D8-62E6-F526-EC75-83435C70EFAC}"/>
          </ac:spMkLst>
        </pc:spChg>
      </pc:sldChg>
      <pc:sldChg chg="addSp delSp modSp mod">
        <pc:chgData name="Brecht, Michaela [Zukunft Altbau]" userId="7ab733e3-3282-4c3a-a2e4-c65d1350835e" providerId="ADAL" clId="{FE6F4DE9-A3D1-4D0F-B51C-0FDBD83F74A5}" dt="2024-02-27T15:50:21.972" v="1678" actId="1038"/>
        <pc:sldMkLst>
          <pc:docMk/>
          <pc:sldMk cId="2768798516" sldId="1302"/>
        </pc:sldMkLst>
        <pc:spChg chg="add mod">
          <ac:chgData name="Brecht, Michaela [Zukunft Altbau]" userId="7ab733e3-3282-4c3a-a2e4-c65d1350835e" providerId="ADAL" clId="{FE6F4DE9-A3D1-4D0F-B51C-0FDBD83F74A5}" dt="2024-02-27T15:49:17.984" v="1643" actId="14100"/>
          <ac:spMkLst>
            <pc:docMk/>
            <pc:sldMk cId="2768798516" sldId="1302"/>
            <ac:spMk id="2" creationId="{DEBF3088-C79B-7903-42F2-F49CC76B8750}"/>
          </ac:spMkLst>
        </pc:spChg>
        <pc:spChg chg="add del mod">
          <ac:chgData name="Brecht, Michaela [Zukunft Altbau]" userId="7ab733e3-3282-4c3a-a2e4-c65d1350835e" providerId="ADAL" clId="{FE6F4DE9-A3D1-4D0F-B51C-0FDBD83F74A5}" dt="2024-02-27T15:48:59.187" v="1630" actId="478"/>
          <ac:spMkLst>
            <pc:docMk/>
            <pc:sldMk cId="2768798516" sldId="1302"/>
            <ac:spMk id="3" creationId="{D65D3507-CF96-F76D-F6E9-29FB480CE2AC}"/>
          </ac:spMkLst>
        </pc:spChg>
        <pc:spChg chg="mod">
          <ac:chgData name="Brecht, Michaela [Zukunft Altbau]" userId="7ab733e3-3282-4c3a-a2e4-c65d1350835e" providerId="ADAL" clId="{FE6F4DE9-A3D1-4D0F-B51C-0FDBD83F74A5}" dt="2024-02-27T15:48:53.239" v="1628" actId="1035"/>
          <ac:spMkLst>
            <pc:docMk/>
            <pc:sldMk cId="2768798516" sldId="1302"/>
            <ac:spMk id="5" creationId="{98CE6298-3D95-3B87-A2D2-991E1412CA1F}"/>
          </ac:spMkLst>
        </pc:spChg>
        <pc:spChg chg="mod">
          <ac:chgData name="Brecht, Michaela [Zukunft Altbau]" userId="7ab733e3-3282-4c3a-a2e4-c65d1350835e" providerId="ADAL" clId="{FE6F4DE9-A3D1-4D0F-B51C-0FDBD83F74A5}" dt="2024-02-27T15:50:16.806" v="1672" actId="1037"/>
          <ac:spMkLst>
            <pc:docMk/>
            <pc:sldMk cId="2768798516" sldId="1302"/>
            <ac:spMk id="6" creationId="{13946C96-47DB-DF88-B435-EE3B14F5017C}"/>
          </ac:spMkLst>
        </pc:spChg>
        <pc:spChg chg="mod">
          <ac:chgData name="Brecht, Michaela [Zukunft Altbau]" userId="7ab733e3-3282-4c3a-a2e4-c65d1350835e" providerId="ADAL" clId="{FE6F4DE9-A3D1-4D0F-B51C-0FDBD83F74A5}" dt="2024-02-27T15:50:16.806" v="1672" actId="1037"/>
          <ac:spMkLst>
            <pc:docMk/>
            <pc:sldMk cId="2768798516" sldId="1302"/>
            <ac:spMk id="7" creationId="{076512AA-A976-AE4B-97B7-273FAF539C69}"/>
          </ac:spMkLst>
        </pc:spChg>
        <pc:spChg chg="del mod">
          <ac:chgData name="Brecht, Michaela [Zukunft Altbau]" userId="7ab733e3-3282-4c3a-a2e4-c65d1350835e" providerId="ADAL" clId="{FE6F4DE9-A3D1-4D0F-B51C-0FDBD83F74A5}" dt="2024-02-27T15:46:22.248" v="1462" actId="21"/>
          <ac:spMkLst>
            <pc:docMk/>
            <pc:sldMk cId="2768798516" sldId="1302"/>
            <ac:spMk id="11" creationId="{DEBF3088-C79B-7903-42F2-F49CC76B8750}"/>
          </ac:spMkLst>
        </pc:spChg>
        <pc:spChg chg="mod">
          <ac:chgData name="Brecht, Michaela [Zukunft Altbau]" userId="7ab733e3-3282-4c3a-a2e4-c65d1350835e" providerId="ADAL" clId="{FE6F4DE9-A3D1-4D0F-B51C-0FDBD83F74A5}" dt="2024-02-27T15:49:47.466" v="1654" actId="20577"/>
          <ac:spMkLst>
            <pc:docMk/>
            <pc:sldMk cId="2768798516" sldId="1302"/>
            <ac:spMk id="14" creationId="{D80A5DAB-44B1-A2AC-ABEB-5D89FC562021}"/>
          </ac:spMkLst>
        </pc:spChg>
        <pc:spChg chg="mod">
          <ac:chgData name="Brecht, Michaela [Zukunft Altbau]" userId="7ab733e3-3282-4c3a-a2e4-c65d1350835e" providerId="ADAL" clId="{FE6F4DE9-A3D1-4D0F-B51C-0FDBD83F74A5}" dt="2024-02-27T15:48:53.239" v="1628" actId="1035"/>
          <ac:spMkLst>
            <pc:docMk/>
            <pc:sldMk cId="2768798516" sldId="1302"/>
            <ac:spMk id="16" creationId="{02AE9896-815B-A748-3999-726A984BFCF4}"/>
          </ac:spMkLst>
        </pc:spChg>
        <pc:spChg chg="mod">
          <ac:chgData name="Brecht, Michaela [Zukunft Altbau]" userId="7ab733e3-3282-4c3a-a2e4-c65d1350835e" providerId="ADAL" clId="{FE6F4DE9-A3D1-4D0F-B51C-0FDBD83F74A5}" dt="2024-02-27T15:50:21.972" v="1678" actId="1038"/>
          <ac:spMkLst>
            <pc:docMk/>
            <pc:sldMk cId="2768798516" sldId="1302"/>
            <ac:spMk id="21" creationId="{4B8DB807-249C-0256-83B6-C6BBFAED06FA}"/>
          </ac:spMkLst>
        </pc:spChg>
        <pc:spChg chg="mod">
          <ac:chgData name="Brecht, Michaela [Zukunft Altbau]" userId="7ab733e3-3282-4c3a-a2e4-c65d1350835e" providerId="ADAL" clId="{FE6F4DE9-A3D1-4D0F-B51C-0FDBD83F74A5}" dt="2024-02-27T15:49:08.944" v="1639" actId="6549"/>
          <ac:spMkLst>
            <pc:docMk/>
            <pc:sldMk cId="2768798516" sldId="1302"/>
            <ac:spMk id="25" creationId="{27085431-5466-5C25-C99A-EF2CC668CC6C}"/>
          </ac:spMkLst>
        </pc:spChg>
        <pc:spChg chg="mod">
          <ac:chgData name="Brecht, Michaela [Zukunft Altbau]" userId="7ab733e3-3282-4c3a-a2e4-c65d1350835e" providerId="ADAL" clId="{FE6F4DE9-A3D1-4D0F-B51C-0FDBD83F74A5}" dt="2024-02-27T15:50:16.806" v="1672" actId="1037"/>
          <ac:spMkLst>
            <pc:docMk/>
            <pc:sldMk cId="2768798516" sldId="1302"/>
            <ac:spMk id="26" creationId="{F18F8587-D5CD-A734-3299-F503271F0068}"/>
          </ac:spMkLst>
        </pc:spChg>
        <pc:picChg chg="mod">
          <ac:chgData name="Brecht, Michaela [Zukunft Altbau]" userId="7ab733e3-3282-4c3a-a2e4-c65d1350835e" providerId="ADAL" clId="{FE6F4DE9-A3D1-4D0F-B51C-0FDBD83F74A5}" dt="2024-02-27T15:50:16.806" v="1672" actId="1037"/>
          <ac:picMkLst>
            <pc:docMk/>
            <pc:sldMk cId="2768798516" sldId="1302"/>
            <ac:picMk id="9" creationId="{C1C0D03F-1E1D-7A51-2022-6DA3E576D103}"/>
          </ac:picMkLst>
        </pc:picChg>
        <pc:picChg chg="mod">
          <ac:chgData name="Brecht, Michaela [Zukunft Altbau]" userId="7ab733e3-3282-4c3a-a2e4-c65d1350835e" providerId="ADAL" clId="{FE6F4DE9-A3D1-4D0F-B51C-0FDBD83F74A5}" dt="2024-02-27T15:50:16.806" v="1672" actId="1037"/>
          <ac:picMkLst>
            <pc:docMk/>
            <pc:sldMk cId="2768798516" sldId="1302"/>
            <ac:picMk id="13" creationId="{71A52AD7-BEC1-697C-8B3F-65E5BD152ACE}"/>
          </ac:picMkLst>
        </pc:picChg>
      </pc:sldChg>
      <pc:sldChg chg="addSp delSp modSp mod">
        <pc:chgData name="Brecht, Michaela [Zukunft Altbau]" userId="7ab733e3-3282-4c3a-a2e4-c65d1350835e" providerId="ADAL" clId="{FE6F4DE9-A3D1-4D0F-B51C-0FDBD83F74A5}" dt="2024-02-27T15:52:14.377" v="1711"/>
        <pc:sldMkLst>
          <pc:docMk/>
          <pc:sldMk cId="2294173183" sldId="1329"/>
        </pc:sldMkLst>
        <pc:spChg chg="mod">
          <ac:chgData name="Brecht, Michaela [Zukunft Altbau]" userId="7ab733e3-3282-4c3a-a2e4-c65d1350835e" providerId="ADAL" clId="{FE6F4DE9-A3D1-4D0F-B51C-0FDBD83F74A5}" dt="2024-02-27T14:54:14.023" v="914" actId="14100"/>
          <ac:spMkLst>
            <pc:docMk/>
            <pc:sldMk cId="2294173183" sldId="1329"/>
            <ac:spMk id="3" creationId="{EFF4B6DE-611E-9C00-028F-085C6373150B}"/>
          </ac:spMkLst>
        </pc:spChg>
        <pc:spChg chg="mod">
          <ac:chgData name="Brecht, Michaela [Zukunft Altbau]" userId="7ab733e3-3282-4c3a-a2e4-c65d1350835e" providerId="ADAL" clId="{FE6F4DE9-A3D1-4D0F-B51C-0FDBD83F74A5}" dt="2024-02-27T14:53:02.501" v="781"/>
          <ac:spMkLst>
            <pc:docMk/>
            <pc:sldMk cId="2294173183" sldId="1329"/>
            <ac:spMk id="6" creationId="{1A9AE1A1-199F-5148-70A5-3839F43F53D3}"/>
          </ac:spMkLst>
        </pc:spChg>
        <pc:spChg chg="del mod">
          <ac:chgData name="Brecht, Michaela [Zukunft Altbau]" userId="7ab733e3-3282-4c3a-a2e4-c65d1350835e" providerId="ADAL" clId="{FE6F4DE9-A3D1-4D0F-B51C-0FDBD83F74A5}" dt="2024-02-27T15:52:11.822" v="1709" actId="21"/>
          <ac:spMkLst>
            <pc:docMk/>
            <pc:sldMk cId="2294173183" sldId="1329"/>
            <ac:spMk id="7" creationId="{00793A9C-B10F-BD23-327A-0463B43D8FDE}"/>
          </ac:spMkLst>
        </pc:spChg>
        <pc:spChg chg="del mod">
          <ac:chgData name="Brecht, Michaela [Zukunft Altbau]" userId="7ab733e3-3282-4c3a-a2e4-c65d1350835e" providerId="ADAL" clId="{FE6F4DE9-A3D1-4D0F-B51C-0FDBD83F74A5}" dt="2024-02-27T15:52:11.822" v="1709" actId="21"/>
          <ac:spMkLst>
            <pc:docMk/>
            <pc:sldMk cId="2294173183" sldId="1329"/>
            <ac:spMk id="10" creationId="{2D39C773-119C-BA4C-5309-0D497B8A5515}"/>
          </ac:spMkLst>
        </pc:spChg>
        <pc:spChg chg="del mod">
          <ac:chgData name="Brecht, Michaela [Zukunft Altbau]" userId="7ab733e3-3282-4c3a-a2e4-c65d1350835e" providerId="ADAL" clId="{FE6F4DE9-A3D1-4D0F-B51C-0FDBD83F74A5}" dt="2024-02-27T15:52:11.822" v="1709" actId="21"/>
          <ac:spMkLst>
            <pc:docMk/>
            <pc:sldMk cId="2294173183" sldId="1329"/>
            <ac:spMk id="11" creationId="{1BF51CE1-F92B-13B8-74CB-D89B6B40912A}"/>
          </ac:spMkLst>
        </pc:spChg>
        <pc:spChg chg="del mod">
          <ac:chgData name="Brecht, Michaela [Zukunft Altbau]" userId="7ab733e3-3282-4c3a-a2e4-c65d1350835e" providerId="ADAL" clId="{FE6F4DE9-A3D1-4D0F-B51C-0FDBD83F74A5}" dt="2024-02-27T15:52:11.822" v="1709" actId="21"/>
          <ac:spMkLst>
            <pc:docMk/>
            <pc:sldMk cId="2294173183" sldId="1329"/>
            <ac:spMk id="12" creationId="{FBAEFB8A-3EC2-85AE-C4BD-AB96CD545A2A}"/>
          </ac:spMkLst>
        </pc:spChg>
        <pc:spChg chg="del">
          <ac:chgData name="Brecht, Michaela [Zukunft Altbau]" userId="7ab733e3-3282-4c3a-a2e4-c65d1350835e" providerId="ADAL" clId="{FE6F4DE9-A3D1-4D0F-B51C-0FDBD83F74A5}" dt="2024-02-27T12:39:32.852" v="361" actId="478"/>
          <ac:spMkLst>
            <pc:docMk/>
            <pc:sldMk cId="2294173183" sldId="1329"/>
            <ac:spMk id="13" creationId="{78A368B6-A482-FB5F-B8EF-0E5B30CFFF84}"/>
          </ac:spMkLst>
        </pc:spChg>
        <pc:spChg chg="mod">
          <ac:chgData name="Brecht, Michaela [Zukunft Altbau]" userId="7ab733e3-3282-4c3a-a2e4-c65d1350835e" providerId="ADAL" clId="{FE6F4DE9-A3D1-4D0F-B51C-0FDBD83F74A5}" dt="2024-02-27T14:53:02.501" v="781"/>
          <ac:spMkLst>
            <pc:docMk/>
            <pc:sldMk cId="2294173183" sldId="1329"/>
            <ac:spMk id="13" creationId="{CB6FFC60-1678-E927-3B67-722CCC90CEC3}"/>
          </ac:spMkLst>
        </pc:spChg>
        <pc:spChg chg="add del mod">
          <ac:chgData name="Brecht, Michaela [Zukunft Altbau]" userId="7ab733e3-3282-4c3a-a2e4-c65d1350835e" providerId="ADAL" clId="{FE6F4DE9-A3D1-4D0F-B51C-0FDBD83F74A5}" dt="2024-02-27T14:53:42.747" v="891" actId="21"/>
          <ac:spMkLst>
            <pc:docMk/>
            <pc:sldMk cId="2294173183" sldId="1329"/>
            <ac:spMk id="14" creationId="{49BBB97F-8A6F-B7CD-6990-F2935A3D13B3}"/>
          </ac:spMkLst>
        </pc:spChg>
        <pc:spChg chg="del mod">
          <ac:chgData name="Brecht, Michaela [Zukunft Altbau]" userId="7ab733e3-3282-4c3a-a2e4-c65d1350835e" providerId="ADAL" clId="{FE6F4DE9-A3D1-4D0F-B51C-0FDBD83F74A5}" dt="2024-02-27T15:52:11.822" v="1709" actId="21"/>
          <ac:spMkLst>
            <pc:docMk/>
            <pc:sldMk cId="2294173183" sldId="1329"/>
            <ac:spMk id="17" creationId="{84CB3947-6426-484B-92EF-A176E809B07B}"/>
          </ac:spMkLst>
        </pc:spChg>
        <pc:spChg chg="del mod">
          <ac:chgData name="Brecht, Michaela [Zukunft Altbau]" userId="7ab733e3-3282-4c3a-a2e4-c65d1350835e" providerId="ADAL" clId="{FE6F4DE9-A3D1-4D0F-B51C-0FDBD83F74A5}" dt="2024-02-27T15:52:11.822" v="1709" actId="21"/>
          <ac:spMkLst>
            <pc:docMk/>
            <pc:sldMk cId="2294173183" sldId="1329"/>
            <ac:spMk id="18" creationId="{CFF20D11-C726-4B62-930E-3EF261A93112}"/>
          </ac:spMkLst>
        </pc:spChg>
        <pc:spChg chg="mod">
          <ac:chgData name="Brecht, Michaela [Zukunft Altbau]" userId="7ab733e3-3282-4c3a-a2e4-c65d1350835e" providerId="ADAL" clId="{FE6F4DE9-A3D1-4D0F-B51C-0FDBD83F74A5}" dt="2024-02-27T12:41:31.602" v="362" actId="1076"/>
          <ac:spMkLst>
            <pc:docMk/>
            <pc:sldMk cId="2294173183" sldId="1329"/>
            <ac:spMk id="20" creationId="{05F4D96F-EEDF-DE1B-6E34-32AF77007703}"/>
          </ac:spMkLst>
        </pc:spChg>
        <pc:spChg chg="add mod">
          <ac:chgData name="Brecht, Michaela [Zukunft Altbau]" userId="7ab733e3-3282-4c3a-a2e4-c65d1350835e" providerId="ADAL" clId="{FE6F4DE9-A3D1-4D0F-B51C-0FDBD83F74A5}" dt="2024-02-27T14:53:46.501" v="893"/>
          <ac:spMkLst>
            <pc:docMk/>
            <pc:sldMk cId="2294173183" sldId="1329"/>
            <ac:spMk id="20" creationId="{49BBB97F-8A6F-B7CD-6990-F2935A3D13B3}"/>
          </ac:spMkLst>
        </pc:spChg>
        <pc:spChg chg="add del mod">
          <ac:chgData name="Brecht, Michaela [Zukunft Altbau]" userId="7ab733e3-3282-4c3a-a2e4-c65d1350835e" providerId="ADAL" clId="{FE6F4DE9-A3D1-4D0F-B51C-0FDBD83F74A5}" dt="2024-02-27T14:54:16.251" v="915" actId="478"/>
          <ac:spMkLst>
            <pc:docMk/>
            <pc:sldMk cId="2294173183" sldId="1329"/>
            <ac:spMk id="21" creationId="{A7BC3C5A-8B7B-5B6C-35CD-78CB1A58FC58}"/>
          </ac:spMkLst>
        </pc:spChg>
        <pc:spChg chg="del mod">
          <ac:chgData name="Brecht, Michaela [Zukunft Altbau]" userId="7ab733e3-3282-4c3a-a2e4-c65d1350835e" providerId="ADAL" clId="{FE6F4DE9-A3D1-4D0F-B51C-0FDBD83F74A5}" dt="2024-02-27T15:52:11.822" v="1709" actId="21"/>
          <ac:spMkLst>
            <pc:docMk/>
            <pc:sldMk cId="2294173183" sldId="1329"/>
            <ac:spMk id="23" creationId="{00000000-0000-0000-0000-000000000000}"/>
          </ac:spMkLst>
        </pc:spChg>
        <pc:spChg chg="del mod">
          <ac:chgData name="Brecht, Michaela [Zukunft Altbau]" userId="7ab733e3-3282-4c3a-a2e4-c65d1350835e" providerId="ADAL" clId="{FE6F4DE9-A3D1-4D0F-B51C-0FDBD83F74A5}" dt="2024-02-27T15:52:11.822" v="1709" actId="21"/>
          <ac:spMkLst>
            <pc:docMk/>
            <pc:sldMk cId="2294173183" sldId="1329"/>
            <ac:spMk id="25" creationId="{00000000-0000-0000-0000-000000000000}"/>
          </ac:spMkLst>
        </pc:spChg>
        <pc:spChg chg="del mod">
          <ac:chgData name="Brecht, Michaela [Zukunft Altbau]" userId="7ab733e3-3282-4c3a-a2e4-c65d1350835e" providerId="ADAL" clId="{FE6F4DE9-A3D1-4D0F-B51C-0FDBD83F74A5}" dt="2024-02-27T15:52:11.822" v="1709" actId="21"/>
          <ac:spMkLst>
            <pc:docMk/>
            <pc:sldMk cId="2294173183" sldId="1329"/>
            <ac:spMk id="27" creationId="{00000000-0000-0000-0000-000000000000}"/>
          </ac:spMkLst>
        </pc:spChg>
        <pc:spChg chg="del mod">
          <ac:chgData name="Brecht, Michaela [Zukunft Altbau]" userId="7ab733e3-3282-4c3a-a2e4-c65d1350835e" providerId="ADAL" clId="{FE6F4DE9-A3D1-4D0F-B51C-0FDBD83F74A5}" dt="2024-02-27T15:52:11.822" v="1709" actId="21"/>
          <ac:spMkLst>
            <pc:docMk/>
            <pc:sldMk cId="2294173183" sldId="1329"/>
            <ac:spMk id="28" creationId="{49BAD41F-C238-491A-A02B-14BA354E03D6}"/>
          </ac:spMkLst>
        </pc:spChg>
        <pc:spChg chg="mod">
          <ac:chgData name="Brecht, Michaela [Zukunft Altbau]" userId="7ab733e3-3282-4c3a-a2e4-c65d1350835e" providerId="ADAL" clId="{FE6F4DE9-A3D1-4D0F-B51C-0FDBD83F74A5}" dt="2024-02-27T14:54:30.167" v="917" actId="20577"/>
          <ac:spMkLst>
            <pc:docMk/>
            <pc:sldMk cId="2294173183" sldId="1329"/>
            <ac:spMk id="29" creationId="{9A320D7B-8DA7-8B7F-9D5F-9993571BB659}"/>
          </ac:spMkLst>
        </pc:spChg>
        <pc:spChg chg="del">
          <ac:chgData name="Brecht, Michaela [Zukunft Altbau]" userId="7ab733e3-3282-4c3a-a2e4-c65d1350835e" providerId="ADAL" clId="{FE6F4DE9-A3D1-4D0F-B51C-0FDBD83F74A5}" dt="2024-02-27T14:53:45.567" v="892" actId="478"/>
          <ac:spMkLst>
            <pc:docMk/>
            <pc:sldMk cId="2294173183" sldId="1329"/>
            <ac:spMk id="31" creationId="{5439F1CB-55DA-497C-8171-AD1C25400E88}"/>
          </ac:spMkLst>
        </pc:spChg>
        <pc:spChg chg="del mod">
          <ac:chgData name="Brecht, Michaela [Zukunft Altbau]" userId="7ab733e3-3282-4c3a-a2e4-c65d1350835e" providerId="ADAL" clId="{FE6F4DE9-A3D1-4D0F-B51C-0FDBD83F74A5}" dt="2024-02-27T15:52:11.822" v="1709" actId="21"/>
          <ac:spMkLst>
            <pc:docMk/>
            <pc:sldMk cId="2294173183" sldId="1329"/>
            <ac:spMk id="32" creationId="{5627EDCD-A44F-49F4-8CE4-1699941D79D4}"/>
          </ac:spMkLst>
        </pc:spChg>
        <pc:spChg chg="del mod">
          <ac:chgData name="Brecht, Michaela [Zukunft Altbau]" userId="7ab733e3-3282-4c3a-a2e4-c65d1350835e" providerId="ADAL" clId="{FE6F4DE9-A3D1-4D0F-B51C-0FDBD83F74A5}" dt="2024-02-27T15:52:11.822" v="1709" actId="21"/>
          <ac:spMkLst>
            <pc:docMk/>
            <pc:sldMk cId="2294173183" sldId="1329"/>
            <ac:spMk id="36" creationId="{96DAF232-0BBD-4166-8B20-07D808536590}"/>
          </ac:spMkLst>
        </pc:spChg>
        <pc:spChg chg="del mod">
          <ac:chgData name="Brecht, Michaela [Zukunft Altbau]" userId="7ab733e3-3282-4c3a-a2e4-c65d1350835e" providerId="ADAL" clId="{FE6F4DE9-A3D1-4D0F-B51C-0FDBD83F74A5}" dt="2024-02-27T15:52:11.822" v="1709" actId="21"/>
          <ac:spMkLst>
            <pc:docMk/>
            <pc:sldMk cId="2294173183" sldId="1329"/>
            <ac:spMk id="37" creationId="{37EB40B2-B1C0-4278-ADDF-216A11CE0439}"/>
          </ac:spMkLst>
        </pc:spChg>
        <pc:spChg chg="mod">
          <ac:chgData name="Brecht, Michaela [Zukunft Altbau]" userId="7ab733e3-3282-4c3a-a2e4-c65d1350835e" providerId="ADAL" clId="{FE6F4DE9-A3D1-4D0F-B51C-0FDBD83F74A5}" dt="2024-02-27T15:51:57.852" v="1690"/>
          <ac:spMkLst>
            <pc:docMk/>
            <pc:sldMk cId="2294173183" sldId="1329"/>
            <ac:spMk id="39" creationId="{4B4982B5-A3EC-5BA0-2E7D-38B7D6FBB732}"/>
          </ac:spMkLst>
        </pc:spChg>
        <pc:spChg chg="del mod">
          <ac:chgData name="Brecht, Michaela [Zukunft Altbau]" userId="7ab733e3-3282-4c3a-a2e4-c65d1350835e" providerId="ADAL" clId="{FE6F4DE9-A3D1-4D0F-B51C-0FDBD83F74A5}" dt="2024-02-27T15:52:11.822" v="1709" actId="21"/>
          <ac:spMkLst>
            <pc:docMk/>
            <pc:sldMk cId="2294173183" sldId="1329"/>
            <ac:spMk id="40" creationId="{D6FC4D0D-3C1A-4660-A32B-658BCB19D8B4}"/>
          </ac:spMkLst>
        </pc:spChg>
        <pc:spChg chg="del mod">
          <ac:chgData name="Brecht, Michaela [Zukunft Altbau]" userId="7ab733e3-3282-4c3a-a2e4-c65d1350835e" providerId="ADAL" clId="{FE6F4DE9-A3D1-4D0F-B51C-0FDBD83F74A5}" dt="2024-02-27T15:52:11.822" v="1709" actId="21"/>
          <ac:spMkLst>
            <pc:docMk/>
            <pc:sldMk cId="2294173183" sldId="1329"/>
            <ac:spMk id="41" creationId="{29DC9FDE-1A2C-4F98-B444-6E363729DE9F}"/>
          </ac:spMkLst>
        </pc:spChg>
        <pc:spChg chg="mod">
          <ac:chgData name="Brecht, Michaela [Zukunft Altbau]" userId="7ab733e3-3282-4c3a-a2e4-c65d1350835e" providerId="ADAL" clId="{FE6F4DE9-A3D1-4D0F-B51C-0FDBD83F74A5}" dt="2024-02-27T15:51:57.852" v="1690"/>
          <ac:spMkLst>
            <pc:docMk/>
            <pc:sldMk cId="2294173183" sldId="1329"/>
            <ac:spMk id="42" creationId="{FE7515A5-B48C-750E-7F7F-ED70CFCBEA95}"/>
          </ac:spMkLst>
        </pc:spChg>
        <pc:spChg chg="del mod">
          <ac:chgData name="Brecht, Michaela [Zukunft Altbau]" userId="7ab733e3-3282-4c3a-a2e4-c65d1350835e" providerId="ADAL" clId="{FE6F4DE9-A3D1-4D0F-B51C-0FDBD83F74A5}" dt="2024-02-27T15:52:11.822" v="1709" actId="21"/>
          <ac:spMkLst>
            <pc:docMk/>
            <pc:sldMk cId="2294173183" sldId="1329"/>
            <ac:spMk id="44" creationId="{3EC15D74-9F90-41C7-B30D-85D6D24E34E9}"/>
          </ac:spMkLst>
        </pc:spChg>
        <pc:spChg chg="del mod">
          <ac:chgData name="Brecht, Michaela [Zukunft Altbau]" userId="7ab733e3-3282-4c3a-a2e4-c65d1350835e" providerId="ADAL" clId="{FE6F4DE9-A3D1-4D0F-B51C-0FDBD83F74A5}" dt="2024-02-27T15:52:11.822" v="1709" actId="21"/>
          <ac:spMkLst>
            <pc:docMk/>
            <pc:sldMk cId="2294173183" sldId="1329"/>
            <ac:spMk id="45" creationId="{579F32D5-B033-4838-813C-A4CA15F91CB8}"/>
          </ac:spMkLst>
        </pc:spChg>
        <pc:spChg chg="del mod">
          <ac:chgData name="Brecht, Michaela [Zukunft Altbau]" userId="7ab733e3-3282-4c3a-a2e4-c65d1350835e" providerId="ADAL" clId="{FE6F4DE9-A3D1-4D0F-B51C-0FDBD83F74A5}" dt="2024-02-27T15:52:11.822" v="1709" actId="21"/>
          <ac:spMkLst>
            <pc:docMk/>
            <pc:sldMk cId="2294173183" sldId="1329"/>
            <ac:spMk id="46" creationId="{96ABC2D5-F39F-48CB-8C9F-765C3CBC9564}"/>
          </ac:spMkLst>
        </pc:spChg>
        <pc:spChg chg="del mod">
          <ac:chgData name="Brecht, Michaela [Zukunft Altbau]" userId="7ab733e3-3282-4c3a-a2e4-c65d1350835e" providerId="ADAL" clId="{FE6F4DE9-A3D1-4D0F-B51C-0FDBD83F74A5}" dt="2024-02-27T15:52:11.822" v="1709" actId="21"/>
          <ac:spMkLst>
            <pc:docMk/>
            <pc:sldMk cId="2294173183" sldId="1329"/>
            <ac:spMk id="47" creationId="{7A51E17B-DDCF-489D-8C38-16CB06AF96B7}"/>
          </ac:spMkLst>
        </pc:spChg>
        <pc:spChg chg="mod">
          <ac:chgData name="Brecht, Michaela [Zukunft Altbau]" userId="7ab733e3-3282-4c3a-a2e4-c65d1350835e" providerId="ADAL" clId="{FE6F4DE9-A3D1-4D0F-B51C-0FDBD83F74A5}" dt="2024-02-27T15:52:14.377" v="1711"/>
          <ac:spMkLst>
            <pc:docMk/>
            <pc:sldMk cId="2294173183" sldId="1329"/>
            <ac:spMk id="48" creationId="{00000000-0000-0000-0000-000000000000}"/>
          </ac:spMkLst>
        </pc:spChg>
        <pc:spChg chg="mod">
          <ac:chgData name="Brecht, Michaela [Zukunft Altbau]" userId="7ab733e3-3282-4c3a-a2e4-c65d1350835e" providerId="ADAL" clId="{FE6F4DE9-A3D1-4D0F-B51C-0FDBD83F74A5}" dt="2024-02-27T15:52:14.377" v="1711"/>
          <ac:spMkLst>
            <pc:docMk/>
            <pc:sldMk cId="2294173183" sldId="1329"/>
            <ac:spMk id="49" creationId="{00000000-0000-0000-0000-000000000000}"/>
          </ac:spMkLst>
        </pc:spChg>
        <pc:spChg chg="add mod">
          <ac:chgData name="Brecht, Michaela [Zukunft Altbau]" userId="7ab733e3-3282-4c3a-a2e4-c65d1350835e" providerId="ADAL" clId="{FE6F4DE9-A3D1-4D0F-B51C-0FDBD83F74A5}" dt="2024-02-27T15:52:14.377" v="1711"/>
          <ac:spMkLst>
            <pc:docMk/>
            <pc:sldMk cId="2294173183" sldId="1329"/>
            <ac:spMk id="50" creationId="{00000000-0000-0000-0000-000000000000}"/>
          </ac:spMkLst>
        </pc:spChg>
        <pc:spChg chg="add mod">
          <ac:chgData name="Brecht, Michaela [Zukunft Altbau]" userId="7ab733e3-3282-4c3a-a2e4-c65d1350835e" providerId="ADAL" clId="{FE6F4DE9-A3D1-4D0F-B51C-0FDBD83F74A5}" dt="2024-02-27T15:52:14.377" v="1711"/>
          <ac:spMkLst>
            <pc:docMk/>
            <pc:sldMk cId="2294173183" sldId="1329"/>
            <ac:spMk id="51" creationId="{00000000-0000-0000-0000-000000000000}"/>
          </ac:spMkLst>
        </pc:spChg>
        <pc:spChg chg="add mod">
          <ac:chgData name="Brecht, Michaela [Zukunft Altbau]" userId="7ab733e3-3282-4c3a-a2e4-c65d1350835e" providerId="ADAL" clId="{FE6F4DE9-A3D1-4D0F-B51C-0FDBD83F74A5}" dt="2024-02-27T15:52:14.377" v="1711"/>
          <ac:spMkLst>
            <pc:docMk/>
            <pc:sldMk cId="2294173183" sldId="1329"/>
            <ac:spMk id="53" creationId="{00000000-0000-0000-0000-000000000000}"/>
          </ac:spMkLst>
        </pc:spChg>
        <pc:spChg chg="add mod">
          <ac:chgData name="Brecht, Michaela [Zukunft Altbau]" userId="7ab733e3-3282-4c3a-a2e4-c65d1350835e" providerId="ADAL" clId="{FE6F4DE9-A3D1-4D0F-B51C-0FDBD83F74A5}" dt="2024-02-27T15:52:14.377" v="1711"/>
          <ac:spMkLst>
            <pc:docMk/>
            <pc:sldMk cId="2294173183" sldId="1329"/>
            <ac:spMk id="54" creationId="{84CB3947-6426-484B-92EF-A176E809B07B}"/>
          </ac:spMkLst>
        </pc:spChg>
        <pc:spChg chg="add mod">
          <ac:chgData name="Brecht, Michaela [Zukunft Altbau]" userId="7ab733e3-3282-4c3a-a2e4-c65d1350835e" providerId="ADAL" clId="{FE6F4DE9-A3D1-4D0F-B51C-0FDBD83F74A5}" dt="2024-02-27T15:52:14.377" v="1711"/>
          <ac:spMkLst>
            <pc:docMk/>
            <pc:sldMk cId="2294173183" sldId="1329"/>
            <ac:spMk id="55" creationId="{CFF20D11-C726-4B62-930E-3EF261A93112}"/>
          </ac:spMkLst>
        </pc:spChg>
        <pc:spChg chg="add mod">
          <ac:chgData name="Brecht, Michaela [Zukunft Altbau]" userId="7ab733e3-3282-4c3a-a2e4-c65d1350835e" providerId="ADAL" clId="{FE6F4DE9-A3D1-4D0F-B51C-0FDBD83F74A5}" dt="2024-02-27T15:52:14.377" v="1711"/>
          <ac:spMkLst>
            <pc:docMk/>
            <pc:sldMk cId="2294173183" sldId="1329"/>
            <ac:spMk id="56" creationId="{3EC15D74-9F90-41C7-B30D-85D6D24E34E9}"/>
          </ac:spMkLst>
        </pc:spChg>
        <pc:spChg chg="add mod">
          <ac:chgData name="Brecht, Michaela [Zukunft Altbau]" userId="7ab733e3-3282-4c3a-a2e4-c65d1350835e" providerId="ADAL" clId="{FE6F4DE9-A3D1-4D0F-B51C-0FDBD83F74A5}" dt="2024-02-27T15:52:14.377" v="1711"/>
          <ac:spMkLst>
            <pc:docMk/>
            <pc:sldMk cId="2294173183" sldId="1329"/>
            <ac:spMk id="57" creationId="{579F32D5-B033-4838-813C-A4CA15F91CB8}"/>
          </ac:spMkLst>
        </pc:spChg>
        <pc:spChg chg="add mod">
          <ac:chgData name="Brecht, Michaela [Zukunft Altbau]" userId="7ab733e3-3282-4c3a-a2e4-c65d1350835e" providerId="ADAL" clId="{FE6F4DE9-A3D1-4D0F-B51C-0FDBD83F74A5}" dt="2024-02-27T15:52:14.377" v="1711"/>
          <ac:spMkLst>
            <pc:docMk/>
            <pc:sldMk cId="2294173183" sldId="1329"/>
            <ac:spMk id="58" creationId="{96ABC2D5-F39F-48CB-8C9F-765C3CBC9564}"/>
          </ac:spMkLst>
        </pc:spChg>
        <pc:spChg chg="add mod">
          <ac:chgData name="Brecht, Michaela [Zukunft Altbau]" userId="7ab733e3-3282-4c3a-a2e4-c65d1350835e" providerId="ADAL" clId="{FE6F4DE9-A3D1-4D0F-B51C-0FDBD83F74A5}" dt="2024-02-27T15:52:14.377" v="1711"/>
          <ac:spMkLst>
            <pc:docMk/>
            <pc:sldMk cId="2294173183" sldId="1329"/>
            <ac:spMk id="59" creationId="{7A51E17B-DDCF-489D-8C38-16CB06AF96B7}"/>
          </ac:spMkLst>
        </pc:spChg>
        <pc:spChg chg="add mod">
          <ac:chgData name="Brecht, Michaela [Zukunft Altbau]" userId="7ab733e3-3282-4c3a-a2e4-c65d1350835e" providerId="ADAL" clId="{FE6F4DE9-A3D1-4D0F-B51C-0FDBD83F74A5}" dt="2024-02-27T15:52:14.377" v="1711"/>
          <ac:spMkLst>
            <pc:docMk/>
            <pc:sldMk cId="2294173183" sldId="1329"/>
            <ac:spMk id="60" creationId="{5627EDCD-A44F-49F4-8CE4-1699941D79D4}"/>
          </ac:spMkLst>
        </pc:spChg>
        <pc:spChg chg="add mod">
          <ac:chgData name="Brecht, Michaela [Zukunft Altbau]" userId="7ab733e3-3282-4c3a-a2e4-c65d1350835e" providerId="ADAL" clId="{FE6F4DE9-A3D1-4D0F-B51C-0FDBD83F74A5}" dt="2024-02-27T15:52:14.377" v="1711"/>
          <ac:spMkLst>
            <pc:docMk/>
            <pc:sldMk cId="2294173183" sldId="1329"/>
            <ac:spMk id="61" creationId="{96DAF232-0BBD-4166-8B20-07D808536590}"/>
          </ac:spMkLst>
        </pc:spChg>
        <pc:spChg chg="add mod">
          <ac:chgData name="Brecht, Michaela [Zukunft Altbau]" userId="7ab733e3-3282-4c3a-a2e4-c65d1350835e" providerId="ADAL" clId="{FE6F4DE9-A3D1-4D0F-B51C-0FDBD83F74A5}" dt="2024-02-27T15:52:14.377" v="1711"/>
          <ac:spMkLst>
            <pc:docMk/>
            <pc:sldMk cId="2294173183" sldId="1329"/>
            <ac:spMk id="62" creationId="{37EB40B2-B1C0-4278-ADDF-216A11CE0439}"/>
          </ac:spMkLst>
        </pc:spChg>
        <pc:spChg chg="add mod">
          <ac:chgData name="Brecht, Michaela [Zukunft Altbau]" userId="7ab733e3-3282-4c3a-a2e4-c65d1350835e" providerId="ADAL" clId="{FE6F4DE9-A3D1-4D0F-B51C-0FDBD83F74A5}" dt="2024-02-27T15:52:14.377" v="1711"/>
          <ac:spMkLst>
            <pc:docMk/>
            <pc:sldMk cId="2294173183" sldId="1329"/>
            <ac:spMk id="63" creationId="{D6FC4D0D-3C1A-4660-A32B-658BCB19D8B4}"/>
          </ac:spMkLst>
        </pc:spChg>
        <pc:spChg chg="add mod">
          <ac:chgData name="Brecht, Michaela [Zukunft Altbau]" userId="7ab733e3-3282-4c3a-a2e4-c65d1350835e" providerId="ADAL" clId="{FE6F4DE9-A3D1-4D0F-B51C-0FDBD83F74A5}" dt="2024-02-27T15:52:14.377" v="1711"/>
          <ac:spMkLst>
            <pc:docMk/>
            <pc:sldMk cId="2294173183" sldId="1329"/>
            <ac:spMk id="64" creationId="{49BAD41F-C238-491A-A02B-14BA354E03D6}"/>
          </ac:spMkLst>
        </pc:spChg>
        <pc:spChg chg="add mod">
          <ac:chgData name="Brecht, Michaela [Zukunft Altbau]" userId="7ab733e3-3282-4c3a-a2e4-c65d1350835e" providerId="ADAL" clId="{FE6F4DE9-A3D1-4D0F-B51C-0FDBD83F74A5}" dt="2024-02-27T15:52:14.377" v="1711"/>
          <ac:spMkLst>
            <pc:docMk/>
            <pc:sldMk cId="2294173183" sldId="1329"/>
            <ac:spMk id="65" creationId="{29DC9FDE-1A2C-4F98-B444-6E363729DE9F}"/>
          </ac:spMkLst>
        </pc:spChg>
        <pc:spChg chg="mod">
          <ac:chgData name="Brecht, Michaela [Zukunft Altbau]" userId="7ab733e3-3282-4c3a-a2e4-c65d1350835e" providerId="ADAL" clId="{FE6F4DE9-A3D1-4D0F-B51C-0FDBD83F74A5}" dt="2024-02-27T15:52:14.377" v="1711"/>
          <ac:spMkLst>
            <pc:docMk/>
            <pc:sldMk cId="2294173183" sldId="1329"/>
            <ac:spMk id="67" creationId="{90A488CE-AA2E-5538-6A67-F8FA99783DCF}"/>
          </ac:spMkLst>
        </pc:spChg>
        <pc:spChg chg="mod">
          <ac:chgData name="Brecht, Michaela [Zukunft Altbau]" userId="7ab733e3-3282-4c3a-a2e4-c65d1350835e" providerId="ADAL" clId="{FE6F4DE9-A3D1-4D0F-B51C-0FDBD83F74A5}" dt="2024-02-27T15:52:14.377" v="1711"/>
          <ac:spMkLst>
            <pc:docMk/>
            <pc:sldMk cId="2294173183" sldId="1329"/>
            <ac:spMk id="68" creationId="{ED123560-D885-DE99-EFF2-9DC5F7EE95F6}"/>
          </ac:spMkLst>
        </pc:spChg>
        <pc:spChg chg="add mod">
          <ac:chgData name="Brecht, Michaela [Zukunft Altbau]" userId="7ab733e3-3282-4c3a-a2e4-c65d1350835e" providerId="ADAL" clId="{FE6F4DE9-A3D1-4D0F-B51C-0FDBD83F74A5}" dt="2024-02-27T15:52:14.377" v="1711"/>
          <ac:spMkLst>
            <pc:docMk/>
            <pc:sldMk cId="2294173183" sldId="1329"/>
            <ac:spMk id="69" creationId="{00793A9C-B10F-BD23-327A-0463B43D8FDE}"/>
          </ac:spMkLst>
        </pc:spChg>
        <pc:spChg chg="add mod">
          <ac:chgData name="Brecht, Michaela [Zukunft Altbau]" userId="7ab733e3-3282-4c3a-a2e4-c65d1350835e" providerId="ADAL" clId="{FE6F4DE9-A3D1-4D0F-B51C-0FDBD83F74A5}" dt="2024-02-27T15:52:14.377" v="1711"/>
          <ac:spMkLst>
            <pc:docMk/>
            <pc:sldMk cId="2294173183" sldId="1329"/>
            <ac:spMk id="70" creationId="{2D39C773-119C-BA4C-5309-0D497B8A5515}"/>
          </ac:spMkLst>
        </pc:spChg>
        <pc:spChg chg="add mod">
          <ac:chgData name="Brecht, Michaela [Zukunft Altbau]" userId="7ab733e3-3282-4c3a-a2e4-c65d1350835e" providerId="ADAL" clId="{FE6F4DE9-A3D1-4D0F-B51C-0FDBD83F74A5}" dt="2024-02-27T15:52:14.377" v="1711"/>
          <ac:spMkLst>
            <pc:docMk/>
            <pc:sldMk cId="2294173183" sldId="1329"/>
            <ac:spMk id="71" creationId="{1BF51CE1-F92B-13B8-74CB-D89B6B40912A}"/>
          </ac:spMkLst>
        </pc:spChg>
        <pc:spChg chg="add mod">
          <ac:chgData name="Brecht, Michaela [Zukunft Altbau]" userId="7ab733e3-3282-4c3a-a2e4-c65d1350835e" providerId="ADAL" clId="{FE6F4DE9-A3D1-4D0F-B51C-0FDBD83F74A5}" dt="2024-02-27T15:52:14.377" v="1711"/>
          <ac:spMkLst>
            <pc:docMk/>
            <pc:sldMk cId="2294173183" sldId="1329"/>
            <ac:spMk id="72" creationId="{FBAEFB8A-3EC2-85AE-C4BD-AB96CD545A2A}"/>
          </ac:spMkLst>
        </pc:spChg>
        <pc:grpChg chg="add del mod">
          <ac:chgData name="Brecht, Michaela [Zukunft Altbau]" userId="7ab733e3-3282-4c3a-a2e4-c65d1350835e" providerId="ADAL" clId="{FE6F4DE9-A3D1-4D0F-B51C-0FDBD83F74A5}" dt="2024-02-27T14:53:30.119" v="887" actId="478"/>
          <ac:grpSpMkLst>
            <pc:docMk/>
            <pc:sldMk cId="2294173183" sldId="1329"/>
            <ac:grpSpMk id="4" creationId="{7AD17C02-EFBF-FE05-A853-C64CE1D6BE64}"/>
          </ac:grpSpMkLst>
        </pc:grpChg>
        <pc:grpChg chg="del mod">
          <ac:chgData name="Brecht, Michaela [Zukunft Altbau]" userId="7ab733e3-3282-4c3a-a2e4-c65d1350835e" providerId="ADAL" clId="{FE6F4DE9-A3D1-4D0F-B51C-0FDBD83F74A5}" dt="2024-02-27T15:52:11.822" v="1709" actId="21"/>
          <ac:grpSpMkLst>
            <pc:docMk/>
            <pc:sldMk cId="2294173183" sldId="1329"/>
            <ac:grpSpMk id="5" creationId="{00000000-0000-0000-0000-000000000000}"/>
          </ac:grpSpMkLst>
        </pc:grpChg>
        <pc:grpChg chg="del mod">
          <ac:chgData name="Brecht, Michaela [Zukunft Altbau]" userId="7ab733e3-3282-4c3a-a2e4-c65d1350835e" providerId="ADAL" clId="{FE6F4DE9-A3D1-4D0F-B51C-0FDBD83F74A5}" dt="2024-02-27T15:52:11.822" v="1709" actId="21"/>
          <ac:grpSpMkLst>
            <pc:docMk/>
            <pc:sldMk cId="2294173183" sldId="1329"/>
            <ac:grpSpMk id="15" creationId="{14A0C5CC-6170-7FA7-904F-18BC581C9F14}"/>
          </ac:grpSpMkLst>
        </pc:grpChg>
        <pc:grpChg chg="add del mod">
          <ac:chgData name="Brecht, Michaela [Zukunft Altbau]" userId="7ab733e3-3282-4c3a-a2e4-c65d1350835e" providerId="ADAL" clId="{FE6F4DE9-A3D1-4D0F-B51C-0FDBD83F74A5}" dt="2024-02-27T15:52:13.541" v="1710" actId="478"/>
          <ac:grpSpMkLst>
            <pc:docMk/>
            <pc:sldMk cId="2294173183" sldId="1329"/>
            <ac:grpSpMk id="38" creationId="{0E8916E6-8F8E-1208-F570-9E6A20DC382D}"/>
          </ac:grpSpMkLst>
        </pc:grpChg>
        <pc:grpChg chg="add mod">
          <ac:chgData name="Brecht, Michaela [Zukunft Altbau]" userId="7ab733e3-3282-4c3a-a2e4-c65d1350835e" providerId="ADAL" clId="{FE6F4DE9-A3D1-4D0F-B51C-0FDBD83F74A5}" dt="2024-02-27T15:52:14.377" v="1711"/>
          <ac:grpSpMkLst>
            <pc:docMk/>
            <pc:sldMk cId="2294173183" sldId="1329"/>
            <ac:grpSpMk id="43" creationId="{00000000-0000-0000-0000-000000000000}"/>
          </ac:grpSpMkLst>
        </pc:grpChg>
        <pc:grpChg chg="add mod">
          <ac:chgData name="Brecht, Michaela [Zukunft Altbau]" userId="7ab733e3-3282-4c3a-a2e4-c65d1350835e" providerId="ADAL" clId="{FE6F4DE9-A3D1-4D0F-B51C-0FDBD83F74A5}" dt="2024-02-27T15:52:14.377" v="1711"/>
          <ac:grpSpMkLst>
            <pc:docMk/>
            <pc:sldMk cId="2294173183" sldId="1329"/>
            <ac:grpSpMk id="66" creationId="{14A0C5CC-6170-7FA7-904F-18BC581C9F14}"/>
          </ac:grpSpMkLst>
        </pc:grpChg>
        <pc:picChg chg="del mod">
          <ac:chgData name="Brecht, Michaela [Zukunft Altbau]" userId="7ab733e3-3282-4c3a-a2e4-c65d1350835e" providerId="ADAL" clId="{FE6F4DE9-A3D1-4D0F-B51C-0FDBD83F74A5}" dt="2024-02-27T15:52:11.822" v="1709" actId="21"/>
          <ac:picMkLst>
            <pc:docMk/>
            <pc:sldMk cId="2294173183" sldId="1329"/>
            <ac:picMk id="24" creationId="{00000000-0000-0000-0000-000000000000}"/>
          </ac:picMkLst>
        </pc:picChg>
        <pc:picChg chg="add mod">
          <ac:chgData name="Brecht, Michaela [Zukunft Altbau]" userId="7ab733e3-3282-4c3a-a2e4-c65d1350835e" providerId="ADAL" clId="{FE6F4DE9-A3D1-4D0F-B51C-0FDBD83F74A5}" dt="2024-02-27T15:52:14.377" v="1711"/>
          <ac:picMkLst>
            <pc:docMk/>
            <pc:sldMk cId="2294173183" sldId="1329"/>
            <ac:picMk id="52" creationId="{00000000-0000-0000-0000-000000000000}"/>
          </ac:picMkLst>
        </pc:picChg>
      </pc:sldChg>
      <pc:sldChg chg="modSp mod">
        <pc:chgData name="Brecht, Michaela [Zukunft Altbau]" userId="7ab733e3-3282-4c3a-a2e4-c65d1350835e" providerId="ADAL" clId="{FE6F4DE9-A3D1-4D0F-B51C-0FDBD83F74A5}" dt="2024-02-27T14:56:24.457" v="942" actId="13926"/>
        <pc:sldMkLst>
          <pc:docMk/>
          <pc:sldMk cId="3372300277" sldId="2049"/>
        </pc:sldMkLst>
        <pc:graphicFrameChg chg="mod modGraphic">
          <ac:chgData name="Brecht, Michaela [Zukunft Altbau]" userId="7ab733e3-3282-4c3a-a2e4-c65d1350835e" providerId="ADAL" clId="{FE6F4DE9-A3D1-4D0F-B51C-0FDBD83F74A5}" dt="2024-02-27T14:56:24.457" v="942" actId="13926"/>
          <ac:graphicFrameMkLst>
            <pc:docMk/>
            <pc:sldMk cId="3372300277" sldId="2049"/>
            <ac:graphicFrameMk id="5" creationId="{C41FA0CC-56DE-65BA-953D-FD65F0B62CED}"/>
          </ac:graphicFrameMkLst>
        </pc:graphicFrameChg>
        <pc:graphicFrameChg chg="mod">
          <ac:chgData name="Brecht, Michaela [Zukunft Altbau]" userId="7ab733e3-3282-4c3a-a2e4-c65d1350835e" providerId="ADAL" clId="{FE6F4DE9-A3D1-4D0F-B51C-0FDBD83F74A5}" dt="2024-02-27T14:56:19.933" v="941" actId="1076"/>
          <ac:graphicFrameMkLst>
            <pc:docMk/>
            <pc:sldMk cId="3372300277" sldId="2049"/>
            <ac:graphicFrameMk id="8" creationId="{9A06CE47-61EE-E516-DDB9-42C59644FB2C}"/>
          </ac:graphicFrameMkLst>
        </pc:graphicFrameChg>
      </pc:sldChg>
      <pc:sldChg chg="modSp mod">
        <pc:chgData name="Brecht, Michaela [Zukunft Altbau]" userId="7ab733e3-3282-4c3a-a2e4-c65d1350835e" providerId="ADAL" clId="{FE6F4DE9-A3D1-4D0F-B51C-0FDBD83F74A5}" dt="2024-02-27T12:06:43.153" v="78" actId="20577"/>
        <pc:sldMkLst>
          <pc:docMk/>
          <pc:sldMk cId="2946571188" sldId="2062"/>
        </pc:sldMkLst>
        <pc:spChg chg="mod">
          <ac:chgData name="Brecht, Michaela [Zukunft Altbau]" userId="7ab733e3-3282-4c3a-a2e4-c65d1350835e" providerId="ADAL" clId="{FE6F4DE9-A3D1-4D0F-B51C-0FDBD83F74A5}" dt="2024-02-27T12:06:43.153" v="78" actId="20577"/>
          <ac:spMkLst>
            <pc:docMk/>
            <pc:sldMk cId="2946571188" sldId="2062"/>
            <ac:spMk id="2" creationId="{E34873AF-828E-1743-7E07-D1A56FD24913}"/>
          </ac:spMkLst>
        </pc:spChg>
      </pc:sldChg>
      <pc:sldChg chg="add">
        <pc:chgData name="Brecht, Michaela [Zukunft Altbau]" userId="7ab733e3-3282-4c3a-a2e4-c65d1350835e" providerId="ADAL" clId="{FE6F4DE9-A3D1-4D0F-B51C-0FDBD83F74A5}" dt="2024-02-27T14:09:27.088" v="427"/>
        <pc:sldMkLst>
          <pc:docMk/>
          <pc:sldMk cId="745999794" sldId="2069"/>
        </pc:sldMkLst>
      </pc:sldChg>
      <pc:sldChg chg="modSp add mod">
        <pc:chgData name="Brecht, Michaela [Zukunft Altbau]" userId="7ab733e3-3282-4c3a-a2e4-c65d1350835e" providerId="ADAL" clId="{FE6F4DE9-A3D1-4D0F-B51C-0FDBD83F74A5}" dt="2024-02-27T15:47:48.260" v="1562" actId="13926"/>
        <pc:sldMkLst>
          <pc:docMk/>
          <pc:sldMk cId="1596424603" sldId="2087"/>
        </pc:sldMkLst>
        <pc:spChg chg="mod">
          <ac:chgData name="Brecht, Michaela [Zukunft Altbau]" userId="7ab733e3-3282-4c3a-a2e4-c65d1350835e" providerId="ADAL" clId="{FE6F4DE9-A3D1-4D0F-B51C-0FDBD83F74A5}" dt="2024-02-27T15:47:48.260" v="1562" actId="13926"/>
          <ac:spMkLst>
            <pc:docMk/>
            <pc:sldMk cId="1596424603" sldId="2087"/>
            <ac:spMk id="18" creationId="{EFEBA5E9-FB62-777A-F24B-795A9A1A99D6}"/>
          </ac:spMkLst>
        </pc:spChg>
      </pc:sldChg>
      <pc:sldChg chg="delSp modSp mod">
        <pc:chgData name="Brecht, Michaela [Zukunft Altbau]" userId="7ab733e3-3282-4c3a-a2e4-c65d1350835e" providerId="ADAL" clId="{FE6F4DE9-A3D1-4D0F-B51C-0FDBD83F74A5}" dt="2024-02-27T15:36:15.658" v="1047" actId="20577"/>
        <pc:sldMkLst>
          <pc:docMk/>
          <pc:sldMk cId="1786613674" sldId="2089"/>
        </pc:sldMkLst>
        <pc:spChg chg="mod">
          <ac:chgData name="Brecht, Michaela [Zukunft Altbau]" userId="7ab733e3-3282-4c3a-a2e4-c65d1350835e" providerId="ADAL" clId="{FE6F4DE9-A3D1-4D0F-B51C-0FDBD83F74A5}" dt="2024-02-27T15:36:15.658" v="1047" actId="20577"/>
          <ac:spMkLst>
            <pc:docMk/>
            <pc:sldMk cId="1786613674" sldId="2089"/>
            <ac:spMk id="4" creationId="{2C0F6BE7-A49C-CB35-E77B-3F2B894E8DE5}"/>
          </ac:spMkLst>
        </pc:spChg>
        <pc:spChg chg="mod">
          <ac:chgData name="Brecht, Michaela [Zukunft Altbau]" userId="7ab733e3-3282-4c3a-a2e4-c65d1350835e" providerId="ADAL" clId="{FE6F4DE9-A3D1-4D0F-B51C-0FDBD83F74A5}" dt="2024-02-27T15:35:09.935" v="987" actId="20577"/>
          <ac:spMkLst>
            <pc:docMk/>
            <pc:sldMk cId="1786613674" sldId="2089"/>
            <ac:spMk id="19" creationId="{DA18836B-A019-CBEB-D536-7FB1BE0E2A47}"/>
          </ac:spMkLst>
        </pc:spChg>
        <pc:spChg chg="del">
          <ac:chgData name="Brecht, Michaela [Zukunft Altbau]" userId="7ab733e3-3282-4c3a-a2e4-c65d1350835e" providerId="ADAL" clId="{FE6F4DE9-A3D1-4D0F-B51C-0FDBD83F74A5}" dt="2024-02-27T15:35:12.871" v="988" actId="478"/>
          <ac:spMkLst>
            <pc:docMk/>
            <pc:sldMk cId="1786613674" sldId="2089"/>
            <ac:spMk id="23" creationId="{A601B4ED-E4BF-C71F-1656-F8EEB399A8D4}"/>
          </ac:spMkLst>
        </pc:spChg>
      </pc:sldChg>
      <pc:sldChg chg="modSp mod">
        <pc:chgData name="Brecht, Michaela [Zukunft Altbau]" userId="7ab733e3-3282-4c3a-a2e4-c65d1350835e" providerId="ADAL" clId="{FE6F4DE9-A3D1-4D0F-B51C-0FDBD83F74A5}" dt="2024-02-27T15:45:56.419" v="1461" actId="1035"/>
        <pc:sldMkLst>
          <pc:docMk/>
          <pc:sldMk cId="52942301" sldId="2091"/>
        </pc:sldMkLst>
        <pc:spChg chg="mod">
          <ac:chgData name="Brecht, Michaela [Zukunft Altbau]" userId="7ab733e3-3282-4c3a-a2e4-c65d1350835e" providerId="ADAL" clId="{FE6F4DE9-A3D1-4D0F-B51C-0FDBD83F74A5}" dt="2024-02-27T15:45:26.384" v="1445" actId="1038"/>
          <ac:spMkLst>
            <pc:docMk/>
            <pc:sldMk cId="52942301" sldId="2091"/>
            <ac:spMk id="22" creationId="{F770891C-C0EE-23AA-2538-4D2EDC480871}"/>
          </ac:spMkLst>
        </pc:spChg>
        <pc:spChg chg="mod">
          <ac:chgData name="Brecht, Michaela [Zukunft Altbau]" userId="7ab733e3-3282-4c3a-a2e4-c65d1350835e" providerId="ADAL" clId="{FE6F4DE9-A3D1-4D0F-B51C-0FDBD83F74A5}" dt="2024-02-27T15:45:56.419" v="1461" actId="1035"/>
          <ac:spMkLst>
            <pc:docMk/>
            <pc:sldMk cId="52942301" sldId="2091"/>
            <ac:spMk id="25" creationId="{B96A31E1-1309-5B71-D709-7EB112AC117C}"/>
          </ac:spMkLst>
        </pc:spChg>
      </pc:sldChg>
      <pc:sldChg chg="delSp mod">
        <pc:chgData name="Brecht, Michaela [Zukunft Altbau]" userId="7ab733e3-3282-4c3a-a2e4-c65d1350835e" providerId="ADAL" clId="{FE6F4DE9-A3D1-4D0F-B51C-0FDBD83F74A5}" dt="2024-02-27T11:58:30.252" v="5" actId="478"/>
        <pc:sldMkLst>
          <pc:docMk/>
          <pc:sldMk cId="1370914374" sldId="2094"/>
        </pc:sldMkLst>
        <pc:spChg chg="del">
          <ac:chgData name="Brecht, Michaela [Zukunft Altbau]" userId="7ab733e3-3282-4c3a-a2e4-c65d1350835e" providerId="ADAL" clId="{FE6F4DE9-A3D1-4D0F-B51C-0FDBD83F74A5}" dt="2024-02-27T11:58:30.252" v="5" actId="478"/>
          <ac:spMkLst>
            <pc:docMk/>
            <pc:sldMk cId="1370914374" sldId="2094"/>
            <ac:spMk id="3" creationId="{118ADE4F-666A-4FB5-15A9-D1B5E8C3F808}"/>
          </ac:spMkLst>
        </pc:spChg>
      </pc:sldChg>
      <pc:sldChg chg="delSp mod ord">
        <pc:chgData name="Brecht, Michaela [Zukunft Altbau]" userId="7ab733e3-3282-4c3a-a2e4-c65d1350835e" providerId="ADAL" clId="{FE6F4DE9-A3D1-4D0F-B51C-0FDBD83F74A5}" dt="2024-02-27T14:09:31.620" v="430"/>
        <pc:sldMkLst>
          <pc:docMk/>
          <pc:sldMk cId="1173971142" sldId="2095"/>
        </pc:sldMkLst>
        <pc:spChg chg="del">
          <ac:chgData name="Brecht, Michaela [Zukunft Altbau]" userId="7ab733e3-3282-4c3a-a2e4-c65d1350835e" providerId="ADAL" clId="{FE6F4DE9-A3D1-4D0F-B51C-0FDBD83F74A5}" dt="2024-02-27T12:08:40.596" v="128" actId="478"/>
          <ac:spMkLst>
            <pc:docMk/>
            <pc:sldMk cId="1173971142" sldId="2095"/>
            <ac:spMk id="3" creationId="{118ADE4F-666A-4FB5-15A9-D1B5E8C3F808}"/>
          </ac:spMkLst>
        </pc:spChg>
      </pc:sldChg>
      <pc:sldChg chg="modSp mod">
        <pc:chgData name="Brecht, Michaela [Zukunft Altbau]" userId="7ab733e3-3282-4c3a-a2e4-c65d1350835e" providerId="ADAL" clId="{FE6F4DE9-A3D1-4D0F-B51C-0FDBD83F74A5}" dt="2024-02-27T12:09:40.285" v="129" actId="13926"/>
        <pc:sldMkLst>
          <pc:docMk/>
          <pc:sldMk cId="2703934459" sldId="2100"/>
        </pc:sldMkLst>
        <pc:spChg chg="mod">
          <ac:chgData name="Brecht, Michaela [Zukunft Altbau]" userId="7ab733e3-3282-4c3a-a2e4-c65d1350835e" providerId="ADAL" clId="{FE6F4DE9-A3D1-4D0F-B51C-0FDBD83F74A5}" dt="2024-02-27T12:09:40.285" v="129" actId="13926"/>
          <ac:spMkLst>
            <pc:docMk/>
            <pc:sldMk cId="2703934459" sldId="2100"/>
            <ac:spMk id="9" creationId="{6DAF1ED6-9BB0-915E-DE00-76D6236BFB64}"/>
          </ac:spMkLst>
        </pc:spChg>
      </pc:sldChg>
      <pc:sldChg chg="modSp mod">
        <pc:chgData name="Brecht, Michaela [Zukunft Altbau]" userId="7ab733e3-3282-4c3a-a2e4-c65d1350835e" providerId="ADAL" clId="{FE6F4DE9-A3D1-4D0F-B51C-0FDBD83F74A5}" dt="2024-02-27T12:11:47.884" v="131" actId="13926"/>
        <pc:sldMkLst>
          <pc:docMk/>
          <pc:sldMk cId="2502194155" sldId="2101"/>
        </pc:sldMkLst>
        <pc:spChg chg="mod">
          <ac:chgData name="Brecht, Michaela [Zukunft Altbau]" userId="7ab733e3-3282-4c3a-a2e4-c65d1350835e" providerId="ADAL" clId="{FE6F4DE9-A3D1-4D0F-B51C-0FDBD83F74A5}" dt="2024-02-27T12:11:47.884" v="131" actId="13926"/>
          <ac:spMkLst>
            <pc:docMk/>
            <pc:sldMk cId="2502194155" sldId="2101"/>
            <ac:spMk id="11" creationId="{7C2F2F02-6604-1899-41A7-F5F9C816E66C}"/>
          </ac:spMkLst>
        </pc:spChg>
        <pc:spChg chg="mod">
          <ac:chgData name="Brecht, Michaela [Zukunft Altbau]" userId="7ab733e3-3282-4c3a-a2e4-c65d1350835e" providerId="ADAL" clId="{FE6F4DE9-A3D1-4D0F-B51C-0FDBD83F74A5}" dt="2024-02-27T12:11:42.083" v="130" actId="13926"/>
          <ac:spMkLst>
            <pc:docMk/>
            <pc:sldMk cId="2502194155" sldId="2101"/>
            <ac:spMk id="29" creationId="{FCC1C144-A4BB-00CA-0B5C-0D36F079D63D}"/>
          </ac:spMkLst>
        </pc:spChg>
      </pc:sldChg>
      <pc:sldChg chg="modSp mod">
        <pc:chgData name="Brecht, Michaela [Zukunft Altbau]" userId="7ab733e3-3282-4c3a-a2e4-c65d1350835e" providerId="ADAL" clId="{FE6F4DE9-A3D1-4D0F-B51C-0FDBD83F74A5}" dt="2024-02-27T12:16:37.980" v="146" actId="208"/>
        <pc:sldMkLst>
          <pc:docMk/>
          <pc:sldMk cId="4167262267" sldId="2102"/>
        </pc:sldMkLst>
        <pc:spChg chg="mod">
          <ac:chgData name="Brecht, Michaela [Zukunft Altbau]" userId="7ab733e3-3282-4c3a-a2e4-c65d1350835e" providerId="ADAL" clId="{FE6F4DE9-A3D1-4D0F-B51C-0FDBD83F74A5}" dt="2024-02-27T12:16:37.980" v="146" actId="208"/>
          <ac:spMkLst>
            <pc:docMk/>
            <pc:sldMk cId="4167262267" sldId="2102"/>
            <ac:spMk id="2" creationId="{0403AB51-090C-6988-9DBB-FCF3D42759D0}"/>
          </ac:spMkLst>
        </pc:spChg>
        <pc:spChg chg="mod">
          <ac:chgData name="Brecht, Michaela [Zukunft Altbau]" userId="7ab733e3-3282-4c3a-a2e4-c65d1350835e" providerId="ADAL" clId="{FE6F4DE9-A3D1-4D0F-B51C-0FDBD83F74A5}" dt="2024-02-27T12:14:15.117" v="136" actId="20577"/>
          <ac:spMkLst>
            <pc:docMk/>
            <pc:sldMk cId="4167262267" sldId="2102"/>
            <ac:spMk id="3" creationId="{67DF394C-D4BF-9C36-B0C1-2D1DDB26A71D}"/>
          </ac:spMkLst>
        </pc:spChg>
        <pc:spChg chg="mod">
          <ac:chgData name="Brecht, Michaela [Zukunft Altbau]" userId="7ab733e3-3282-4c3a-a2e4-c65d1350835e" providerId="ADAL" clId="{FE6F4DE9-A3D1-4D0F-B51C-0FDBD83F74A5}" dt="2024-02-27T12:14:58.162" v="141" actId="13926"/>
          <ac:spMkLst>
            <pc:docMk/>
            <pc:sldMk cId="4167262267" sldId="2102"/>
            <ac:spMk id="5" creationId="{1A1B150F-9FDA-141A-7870-43C38783C9EC}"/>
          </ac:spMkLst>
        </pc:spChg>
        <pc:spChg chg="mod">
          <ac:chgData name="Brecht, Michaela [Zukunft Altbau]" userId="7ab733e3-3282-4c3a-a2e4-c65d1350835e" providerId="ADAL" clId="{FE6F4DE9-A3D1-4D0F-B51C-0FDBD83F74A5}" dt="2024-02-27T12:14:44.470" v="140" actId="13926"/>
          <ac:spMkLst>
            <pc:docMk/>
            <pc:sldMk cId="4167262267" sldId="2102"/>
            <ac:spMk id="29" creationId="{FCC1C144-A4BB-00CA-0B5C-0D36F079D63D}"/>
          </ac:spMkLst>
        </pc:spChg>
        <pc:picChg chg="mod">
          <ac:chgData name="Brecht, Michaela [Zukunft Altbau]" userId="7ab733e3-3282-4c3a-a2e4-c65d1350835e" providerId="ADAL" clId="{FE6F4DE9-A3D1-4D0F-B51C-0FDBD83F74A5}" dt="2024-02-27T12:16:10.689" v="145" actId="207"/>
          <ac:picMkLst>
            <pc:docMk/>
            <pc:sldMk cId="4167262267" sldId="2102"/>
            <ac:picMk id="33" creationId="{FAC9596B-6540-8AE5-AADF-A732D1822DF2}"/>
          </ac:picMkLst>
        </pc:picChg>
      </pc:sldChg>
      <pc:sldChg chg="delSp modSp mod">
        <pc:chgData name="Brecht, Michaela [Zukunft Altbau]" userId="7ab733e3-3282-4c3a-a2e4-c65d1350835e" providerId="ADAL" clId="{FE6F4DE9-A3D1-4D0F-B51C-0FDBD83F74A5}" dt="2024-02-27T15:57:33.702" v="1986" actId="14100"/>
        <pc:sldMkLst>
          <pc:docMk/>
          <pc:sldMk cId="16983962" sldId="2103"/>
        </pc:sldMkLst>
        <pc:spChg chg="del mod">
          <ac:chgData name="Brecht, Michaela [Zukunft Altbau]" userId="7ab733e3-3282-4c3a-a2e4-c65d1350835e" providerId="ADAL" clId="{FE6F4DE9-A3D1-4D0F-B51C-0FDBD83F74A5}" dt="2024-02-27T12:16:55.926" v="148" actId="478"/>
          <ac:spMkLst>
            <pc:docMk/>
            <pc:sldMk cId="16983962" sldId="2103"/>
            <ac:spMk id="2" creationId="{07B02750-7DC2-666A-DC3D-B480E19A6EEC}"/>
          </ac:spMkLst>
        </pc:spChg>
        <pc:spChg chg="mod">
          <ac:chgData name="Brecht, Michaela [Zukunft Altbau]" userId="7ab733e3-3282-4c3a-a2e4-c65d1350835e" providerId="ADAL" clId="{FE6F4DE9-A3D1-4D0F-B51C-0FDBD83F74A5}" dt="2024-02-27T12:17:07.994" v="176" actId="1035"/>
          <ac:spMkLst>
            <pc:docMk/>
            <pc:sldMk cId="16983962" sldId="2103"/>
            <ac:spMk id="5" creationId="{98CE6298-3D95-3B87-A2D2-991E1412CA1F}"/>
          </ac:spMkLst>
        </pc:spChg>
        <pc:spChg chg="mod">
          <ac:chgData name="Brecht, Michaela [Zukunft Altbau]" userId="7ab733e3-3282-4c3a-a2e4-c65d1350835e" providerId="ADAL" clId="{FE6F4DE9-A3D1-4D0F-B51C-0FDBD83F74A5}" dt="2024-02-27T15:57:19.324" v="1973" actId="1036"/>
          <ac:spMkLst>
            <pc:docMk/>
            <pc:sldMk cId="16983962" sldId="2103"/>
            <ac:spMk id="11" creationId="{DEBF3088-C79B-7903-42F2-F49CC76B8750}"/>
          </ac:spMkLst>
        </pc:spChg>
        <pc:spChg chg="mod">
          <ac:chgData name="Brecht, Michaela [Zukunft Altbau]" userId="7ab733e3-3282-4c3a-a2e4-c65d1350835e" providerId="ADAL" clId="{FE6F4DE9-A3D1-4D0F-B51C-0FDBD83F74A5}" dt="2024-02-27T12:20:37.048" v="235" actId="20577"/>
          <ac:spMkLst>
            <pc:docMk/>
            <pc:sldMk cId="16983962" sldId="2103"/>
            <ac:spMk id="14" creationId="{D80A5DAB-44B1-A2AC-ABEB-5D89FC562021}"/>
          </ac:spMkLst>
        </pc:spChg>
        <pc:spChg chg="mod">
          <ac:chgData name="Brecht, Michaela [Zukunft Altbau]" userId="7ab733e3-3282-4c3a-a2e4-c65d1350835e" providerId="ADAL" clId="{FE6F4DE9-A3D1-4D0F-B51C-0FDBD83F74A5}" dt="2024-02-27T15:57:29.578" v="1985" actId="14100"/>
          <ac:spMkLst>
            <pc:docMk/>
            <pc:sldMk cId="16983962" sldId="2103"/>
            <ac:spMk id="16" creationId="{02AE9896-815B-A748-3999-726A984BFCF4}"/>
          </ac:spMkLst>
        </pc:spChg>
        <pc:spChg chg="mod">
          <ac:chgData name="Brecht, Michaela [Zukunft Altbau]" userId="7ab733e3-3282-4c3a-a2e4-c65d1350835e" providerId="ADAL" clId="{FE6F4DE9-A3D1-4D0F-B51C-0FDBD83F74A5}" dt="2024-02-27T15:57:23.806" v="1984" actId="1036"/>
          <ac:spMkLst>
            <pc:docMk/>
            <pc:sldMk cId="16983962" sldId="2103"/>
            <ac:spMk id="25" creationId="{27085431-5466-5C25-C99A-EF2CC668CC6C}"/>
          </ac:spMkLst>
        </pc:spChg>
        <pc:spChg chg="mod">
          <ac:chgData name="Brecht, Michaela [Zukunft Altbau]" userId="7ab733e3-3282-4c3a-a2e4-c65d1350835e" providerId="ADAL" clId="{FE6F4DE9-A3D1-4D0F-B51C-0FDBD83F74A5}" dt="2024-02-27T15:50:34.543" v="1682" actId="1037"/>
          <ac:spMkLst>
            <pc:docMk/>
            <pc:sldMk cId="16983962" sldId="2103"/>
            <ac:spMk id="36" creationId="{6A9BCF13-0C56-3A0B-974A-10FC4A9BF672}"/>
          </ac:spMkLst>
        </pc:spChg>
        <pc:spChg chg="mod">
          <ac:chgData name="Brecht, Michaela [Zukunft Altbau]" userId="7ab733e3-3282-4c3a-a2e4-c65d1350835e" providerId="ADAL" clId="{FE6F4DE9-A3D1-4D0F-B51C-0FDBD83F74A5}" dt="2024-02-27T15:57:33.702" v="1986" actId="14100"/>
          <ac:spMkLst>
            <pc:docMk/>
            <pc:sldMk cId="16983962" sldId="2103"/>
            <ac:spMk id="43" creationId="{9D13648C-3D64-B92C-5680-645A4ACE1169}"/>
          </ac:spMkLst>
        </pc:spChg>
        <pc:spChg chg="mod">
          <ac:chgData name="Brecht, Michaela [Zukunft Altbau]" userId="7ab733e3-3282-4c3a-a2e4-c65d1350835e" providerId="ADAL" clId="{FE6F4DE9-A3D1-4D0F-B51C-0FDBD83F74A5}" dt="2024-02-27T12:36:21.944" v="331" actId="1038"/>
          <ac:spMkLst>
            <pc:docMk/>
            <pc:sldMk cId="16983962" sldId="2103"/>
            <ac:spMk id="45" creationId="{F3A7B2C4-F791-ADF0-566A-2CEB2FE43B10}"/>
          </ac:spMkLst>
        </pc:spChg>
        <pc:spChg chg="mod">
          <ac:chgData name="Brecht, Michaela [Zukunft Altbau]" userId="7ab733e3-3282-4c3a-a2e4-c65d1350835e" providerId="ADAL" clId="{FE6F4DE9-A3D1-4D0F-B51C-0FDBD83F74A5}" dt="2024-02-27T15:57:23.806" v="1984" actId="1036"/>
          <ac:spMkLst>
            <pc:docMk/>
            <pc:sldMk cId="16983962" sldId="2103"/>
            <ac:spMk id="46" creationId="{8752F76C-802B-6BE2-9EF8-B9E7BAA046AB}"/>
          </ac:spMkLst>
        </pc:spChg>
        <pc:picChg chg="mod">
          <ac:chgData name="Brecht, Michaela [Zukunft Altbau]" userId="7ab733e3-3282-4c3a-a2e4-c65d1350835e" providerId="ADAL" clId="{FE6F4DE9-A3D1-4D0F-B51C-0FDBD83F74A5}" dt="2024-02-27T12:36:21.944" v="331" actId="1038"/>
          <ac:picMkLst>
            <pc:docMk/>
            <pc:sldMk cId="16983962" sldId="2103"/>
            <ac:picMk id="9" creationId="{C1C0D03F-1E1D-7A51-2022-6DA3E576D103}"/>
          </ac:picMkLst>
        </pc:picChg>
        <pc:picChg chg="mod">
          <ac:chgData name="Brecht, Michaela [Zukunft Altbau]" userId="7ab733e3-3282-4c3a-a2e4-c65d1350835e" providerId="ADAL" clId="{FE6F4DE9-A3D1-4D0F-B51C-0FDBD83F74A5}" dt="2024-02-27T12:36:25.093" v="338" actId="1038"/>
          <ac:picMkLst>
            <pc:docMk/>
            <pc:sldMk cId="16983962" sldId="2103"/>
            <ac:picMk id="13" creationId="{71A52AD7-BEC1-697C-8B3F-65E5BD152ACE}"/>
          </ac:picMkLst>
        </pc:picChg>
      </pc:sldChg>
      <pc:sldChg chg="modSp mod">
        <pc:chgData name="Brecht, Michaela [Zukunft Altbau]" userId="7ab733e3-3282-4c3a-a2e4-c65d1350835e" providerId="ADAL" clId="{FE6F4DE9-A3D1-4D0F-B51C-0FDBD83F74A5}" dt="2024-02-27T12:22:20.649" v="237" actId="13926"/>
        <pc:sldMkLst>
          <pc:docMk/>
          <pc:sldMk cId="3538417152" sldId="2104"/>
        </pc:sldMkLst>
        <pc:spChg chg="mod">
          <ac:chgData name="Brecht, Michaela [Zukunft Altbau]" userId="7ab733e3-3282-4c3a-a2e4-c65d1350835e" providerId="ADAL" clId="{FE6F4DE9-A3D1-4D0F-B51C-0FDBD83F74A5}" dt="2024-02-27T12:22:20.649" v="237" actId="13926"/>
          <ac:spMkLst>
            <pc:docMk/>
            <pc:sldMk cId="3538417152" sldId="2104"/>
            <ac:spMk id="3" creationId="{2AB29846-1255-8FE0-8BB2-A756786BD1B6}"/>
          </ac:spMkLst>
        </pc:spChg>
      </pc:sldChg>
      <pc:sldChg chg="modSp mod ord">
        <pc:chgData name="Brecht, Michaela [Zukunft Altbau]" userId="7ab733e3-3282-4c3a-a2e4-c65d1350835e" providerId="ADAL" clId="{FE6F4DE9-A3D1-4D0F-B51C-0FDBD83F74A5}" dt="2024-02-27T14:57:51.446" v="947" actId="13926"/>
        <pc:sldMkLst>
          <pc:docMk/>
          <pc:sldMk cId="998543100" sldId="2109"/>
        </pc:sldMkLst>
        <pc:spChg chg="mod">
          <ac:chgData name="Brecht, Michaela [Zukunft Altbau]" userId="7ab733e3-3282-4c3a-a2e4-c65d1350835e" providerId="ADAL" clId="{FE6F4DE9-A3D1-4D0F-B51C-0FDBD83F74A5}" dt="2024-02-27T14:57:51.446" v="947" actId="13926"/>
          <ac:spMkLst>
            <pc:docMk/>
            <pc:sldMk cId="998543100" sldId="2109"/>
            <ac:spMk id="2" creationId="{9F1BCCA8-6823-925D-3172-8180F0094BA4}"/>
          </ac:spMkLst>
        </pc:spChg>
        <pc:spChg chg="mod">
          <ac:chgData name="Brecht, Michaela [Zukunft Altbau]" userId="7ab733e3-3282-4c3a-a2e4-c65d1350835e" providerId="ADAL" clId="{FE6F4DE9-A3D1-4D0F-B51C-0FDBD83F74A5}" dt="2024-02-27T14:57:34.211" v="943" actId="13926"/>
          <ac:spMkLst>
            <pc:docMk/>
            <pc:sldMk cId="998543100" sldId="2109"/>
            <ac:spMk id="58" creationId="{8E9EDA13-8D28-45D1-0BBD-F4398AAED5C1}"/>
          </ac:spMkLst>
        </pc:spChg>
        <pc:spChg chg="mod">
          <ac:chgData name="Brecht, Michaela [Zukunft Altbau]" userId="7ab733e3-3282-4c3a-a2e4-c65d1350835e" providerId="ADAL" clId="{FE6F4DE9-A3D1-4D0F-B51C-0FDBD83F74A5}" dt="2024-02-27T14:57:38.021" v="944" actId="13926"/>
          <ac:spMkLst>
            <pc:docMk/>
            <pc:sldMk cId="998543100" sldId="2109"/>
            <ac:spMk id="59" creationId="{2C437403-B5FE-4E3E-E163-A0662E7A9E18}"/>
          </ac:spMkLst>
        </pc:spChg>
      </pc:sldChg>
      <pc:sldChg chg="modSp mod ord">
        <pc:chgData name="Brecht, Michaela [Zukunft Altbau]" userId="7ab733e3-3282-4c3a-a2e4-c65d1350835e" providerId="ADAL" clId="{FE6F4DE9-A3D1-4D0F-B51C-0FDBD83F74A5}" dt="2024-02-27T15:51:27.418" v="1685" actId="20577"/>
        <pc:sldMkLst>
          <pc:docMk/>
          <pc:sldMk cId="3745949376" sldId="2110"/>
        </pc:sldMkLst>
        <pc:spChg chg="mod">
          <ac:chgData name="Brecht, Michaela [Zukunft Altbau]" userId="7ab733e3-3282-4c3a-a2e4-c65d1350835e" providerId="ADAL" clId="{FE6F4DE9-A3D1-4D0F-B51C-0FDBD83F74A5}" dt="2024-02-27T15:51:27.418" v="1685" actId="20577"/>
          <ac:spMkLst>
            <pc:docMk/>
            <pc:sldMk cId="3745949376" sldId="2110"/>
            <ac:spMk id="13" creationId="{AEBA4FE7-2B42-4C7C-D61A-8A13CA0AD596}"/>
          </ac:spMkLst>
        </pc:spChg>
        <pc:spChg chg="mod">
          <ac:chgData name="Brecht, Michaela [Zukunft Altbau]" userId="7ab733e3-3282-4c3a-a2e4-c65d1350835e" providerId="ADAL" clId="{FE6F4DE9-A3D1-4D0F-B51C-0FDBD83F74A5}" dt="2024-02-27T12:26:52.699" v="240" actId="13926"/>
          <ac:spMkLst>
            <pc:docMk/>
            <pc:sldMk cId="3745949376" sldId="2110"/>
            <ac:spMk id="22" creationId="{108AAFD2-353B-1A3F-6962-60B5149BB0C6}"/>
          </ac:spMkLst>
        </pc:spChg>
      </pc:sldChg>
      <pc:sldChg chg="addSp delSp modSp mod">
        <pc:chgData name="Brecht, Michaela [Zukunft Altbau]" userId="7ab733e3-3282-4c3a-a2e4-c65d1350835e" providerId="ADAL" clId="{FE6F4DE9-A3D1-4D0F-B51C-0FDBD83F74A5}" dt="2024-02-27T15:55:09.406" v="1940" actId="1035"/>
        <pc:sldMkLst>
          <pc:docMk/>
          <pc:sldMk cId="922641020" sldId="2119"/>
        </pc:sldMkLst>
        <pc:spChg chg="mod">
          <ac:chgData name="Brecht, Michaela [Zukunft Altbau]" userId="7ab733e3-3282-4c3a-a2e4-c65d1350835e" providerId="ADAL" clId="{FE6F4DE9-A3D1-4D0F-B51C-0FDBD83F74A5}" dt="2024-02-27T15:52:55.690" v="1738" actId="1076"/>
          <ac:spMkLst>
            <pc:docMk/>
            <pc:sldMk cId="922641020" sldId="2119"/>
            <ac:spMk id="4" creationId="{5E1092C3-8B73-93EB-2689-2D24D4A42CD8}"/>
          </ac:spMkLst>
        </pc:spChg>
        <pc:spChg chg="mod">
          <ac:chgData name="Brecht, Michaela [Zukunft Altbau]" userId="7ab733e3-3282-4c3a-a2e4-c65d1350835e" providerId="ADAL" clId="{FE6F4DE9-A3D1-4D0F-B51C-0FDBD83F74A5}" dt="2024-02-27T15:51:40.220" v="1689" actId="20577"/>
          <ac:spMkLst>
            <pc:docMk/>
            <pc:sldMk cId="922641020" sldId="2119"/>
            <ac:spMk id="6" creationId="{FE96F9A1-73AD-2F46-7D9E-F7A9FC7A0919}"/>
          </ac:spMkLst>
        </pc:spChg>
        <pc:spChg chg="mod">
          <ac:chgData name="Brecht, Michaela [Zukunft Altbau]" userId="7ab733e3-3282-4c3a-a2e4-c65d1350835e" providerId="ADAL" clId="{FE6F4DE9-A3D1-4D0F-B51C-0FDBD83F74A5}" dt="2024-02-27T15:54:45.249" v="1937" actId="1076"/>
          <ac:spMkLst>
            <pc:docMk/>
            <pc:sldMk cId="922641020" sldId="2119"/>
            <ac:spMk id="7" creationId="{91687CC0-6FC5-B96E-87A0-BA271524EC96}"/>
          </ac:spMkLst>
        </pc:spChg>
        <pc:spChg chg="add del mod">
          <ac:chgData name="Brecht, Michaela [Zukunft Altbau]" userId="7ab733e3-3282-4c3a-a2e4-c65d1350835e" providerId="ADAL" clId="{FE6F4DE9-A3D1-4D0F-B51C-0FDBD83F74A5}" dt="2024-02-27T14:43:15.168" v="744" actId="478"/>
          <ac:spMkLst>
            <pc:docMk/>
            <pc:sldMk cId="922641020" sldId="2119"/>
            <ac:spMk id="8" creationId="{4A8794E5-54A6-6455-B799-EE9BC14DBE03}"/>
          </ac:spMkLst>
        </pc:spChg>
        <pc:spChg chg="add del mod">
          <ac:chgData name="Brecht, Michaela [Zukunft Altbau]" userId="7ab733e3-3282-4c3a-a2e4-c65d1350835e" providerId="ADAL" clId="{FE6F4DE9-A3D1-4D0F-B51C-0FDBD83F74A5}" dt="2024-02-27T14:48:31.968" v="776" actId="478"/>
          <ac:spMkLst>
            <pc:docMk/>
            <pc:sldMk cId="922641020" sldId="2119"/>
            <ac:spMk id="9" creationId="{804875B0-716E-DC72-B3B0-87E0560EB093}"/>
          </ac:spMkLst>
        </pc:spChg>
        <pc:spChg chg="mod">
          <ac:chgData name="Brecht, Michaela [Zukunft Altbau]" userId="7ab733e3-3282-4c3a-a2e4-c65d1350835e" providerId="ADAL" clId="{FE6F4DE9-A3D1-4D0F-B51C-0FDBD83F74A5}" dt="2024-02-27T15:55:08.032" v="1938"/>
          <ac:spMkLst>
            <pc:docMk/>
            <pc:sldMk cId="922641020" sldId="2119"/>
            <ac:spMk id="15" creationId="{0C794C87-6075-8025-CFAC-BBF696CF4459}"/>
          </ac:spMkLst>
        </pc:spChg>
        <pc:grpChg chg="add mod">
          <ac:chgData name="Brecht, Michaela [Zukunft Altbau]" userId="7ab733e3-3282-4c3a-a2e4-c65d1350835e" providerId="ADAL" clId="{FE6F4DE9-A3D1-4D0F-B51C-0FDBD83F74A5}" dt="2024-02-27T15:55:09.406" v="1940" actId="1035"/>
          <ac:grpSpMkLst>
            <pc:docMk/>
            <pc:sldMk cId="922641020" sldId="2119"/>
            <ac:grpSpMk id="13" creationId="{FC0B57EC-2614-3A41-8B7F-F5F0C49EFB4B}"/>
          </ac:grpSpMkLst>
        </pc:grpChg>
        <pc:graphicFrameChg chg="mod">
          <ac:chgData name="Brecht, Michaela [Zukunft Altbau]" userId="7ab733e3-3282-4c3a-a2e4-c65d1350835e" providerId="ADAL" clId="{FE6F4DE9-A3D1-4D0F-B51C-0FDBD83F74A5}" dt="2024-02-27T15:54:24.447" v="1935" actId="1038"/>
          <ac:graphicFrameMkLst>
            <pc:docMk/>
            <pc:sldMk cId="922641020" sldId="2119"/>
            <ac:graphicFrameMk id="2" creationId="{E5E9335B-97A6-2A73-1062-F287D0132F74}"/>
          </ac:graphicFrameMkLst>
        </pc:graphicFrameChg>
        <pc:graphicFrameChg chg="mod modGraphic">
          <ac:chgData name="Brecht, Michaela [Zukunft Altbau]" userId="7ab733e3-3282-4c3a-a2e4-c65d1350835e" providerId="ADAL" clId="{FE6F4DE9-A3D1-4D0F-B51C-0FDBD83F74A5}" dt="2024-02-27T15:54:24.447" v="1935" actId="1038"/>
          <ac:graphicFrameMkLst>
            <pc:docMk/>
            <pc:sldMk cId="922641020" sldId="2119"/>
            <ac:graphicFrameMk id="3" creationId="{0F29D2A7-B694-2E30-2190-911226D44594}"/>
          </ac:graphicFrameMkLst>
        </pc:graphicFrameChg>
        <pc:graphicFrameChg chg="mod modGraphic">
          <ac:chgData name="Brecht, Michaela [Zukunft Altbau]" userId="7ab733e3-3282-4c3a-a2e4-c65d1350835e" providerId="ADAL" clId="{FE6F4DE9-A3D1-4D0F-B51C-0FDBD83F74A5}" dt="2024-02-27T15:54:24.447" v="1935" actId="1038"/>
          <ac:graphicFrameMkLst>
            <pc:docMk/>
            <pc:sldMk cId="922641020" sldId="2119"/>
            <ac:graphicFrameMk id="5" creationId="{B4C48137-0AF4-E0FB-D930-6061121F0BD8}"/>
          </ac:graphicFrameMkLst>
        </pc:graphicFrameChg>
        <pc:graphicFrameChg chg="add">
          <ac:chgData name="Brecht, Michaela [Zukunft Altbau]" userId="7ab733e3-3282-4c3a-a2e4-c65d1350835e" providerId="ADAL" clId="{FE6F4DE9-A3D1-4D0F-B51C-0FDBD83F74A5}" dt="2024-02-27T15:02:34.399" v="948"/>
          <ac:graphicFrameMkLst>
            <pc:docMk/>
            <pc:sldMk cId="922641020" sldId="2119"/>
            <ac:graphicFrameMk id="10" creationId="{895F2715-3107-1E76-1E22-3EE834F54AEC}"/>
          </ac:graphicFrameMkLst>
        </pc:graphicFrameChg>
        <pc:graphicFrameChg chg="add del mod modGraphic">
          <ac:chgData name="Brecht, Michaela [Zukunft Altbau]" userId="7ab733e3-3282-4c3a-a2e4-c65d1350835e" providerId="ADAL" clId="{FE6F4DE9-A3D1-4D0F-B51C-0FDBD83F74A5}" dt="2024-02-27T15:03:06.737" v="967" actId="478"/>
          <ac:graphicFrameMkLst>
            <pc:docMk/>
            <pc:sldMk cId="922641020" sldId="2119"/>
            <ac:graphicFrameMk id="11" creationId="{AFEA9F4F-581F-B5C4-FDFE-7D34355B9E74}"/>
          </ac:graphicFrameMkLst>
        </pc:graphicFrameChg>
        <pc:graphicFrameChg chg="add del mod">
          <ac:chgData name="Brecht, Michaela [Zukunft Altbau]" userId="7ab733e3-3282-4c3a-a2e4-c65d1350835e" providerId="ADAL" clId="{FE6F4DE9-A3D1-4D0F-B51C-0FDBD83F74A5}" dt="2024-02-27T15:54:31.952" v="1936" actId="478"/>
          <ac:graphicFrameMkLst>
            <pc:docMk/>
            <pc:sldMk cId="922641020" sldId="2119"/>
            <ac:graphicFrameMk id="12" creationId="{02C1C7F6-59C6-3544-FD90-2D243061059E}"/>
          </ac:graphicFrameMkLst>
        </pc:graphicFrameChg>
        <pc:picChg chg="mod">
          <ac:chgData name="Brecht, Michaela [Zukunft Altbau]" userId="7ab733e3-3282-4c3a-a2e4-c65d1350835e" providerId="ADAL" clId="{FE6F4DE9-A3D1-4D0F-B51C-0FDBD83F74A5}" dt="2024-02-27T15:55:08.032" v="1938"/>
          <ac:picMkLst>
            <pc:docMk/>
            <pc:sldMk cId="922641020" sldId="2119"/>
            <ac:picMk id="14" creationId="{06CC185E-DE4F-5B08-7267-91C7E4429D66}"/>
          </ac:picMkLst>
        </pc:picChg>
      </pc:sldChg>
      <pc:sldChg chg="addSp modSp del mod">
        <pc:chgData name="Brecht, Michaela [Zukunft Altbau]" userId="7ab733e3-3282-4c3a-a2e4-c65d1350835e" providerId="ADAL" clId="{FE6F4DE9-A3D1-4D0F-B51C-0FDBD83F74A5}" dt="2024-02-27T14:42:05.587" v="681" actId="47"/>
        <pc:sldMkLst>
          <pc:docMk/>
          <pc:sldMk cId="12116575" sldId="2120"/>
        </pc:sldMkLst>
        <pc:spChg chg="add mod">
          <ac:chgData name="Brecht, Michaela [Zukunft Altbau]" userId="7ab733e3-3282-4c3a-a2e4-c65d1350835e" providerId="ADAL" clId="{FE6F4DE9-A3D1-4D0F-B51C-0FDBD83F74A5}" dt="2024-02-27T12:33:12.334" v="296" actId="1076"/>
          <ac:spMkLst>
            <pc:docMk/>
            <pc:sldMk cId="12116575" sldId="2120"/>
            <ac:spMk id="7" creationId="{D393A0A1-71AB-A634-8B58-2E03DC6A1A8C}"/>
          </ac:spMkLst>
        </pc:spChg>
        <pc:spChg chg="mod">
          <ac:chgData name="Brecht, Michaela [Zukunft Altbau]" userId="7ab733e3-3282-4c3a-a2e4-c65d1350835e" providerId="ADAL" clId="{FE6F4DE9-A3D1-4D0F-B51C-0FDBD83F74A5}" dt="2024-02-27T12:27:32.858" v="244" actId="1076"/>
          <ac:spMkLst>
            <pc:docMk/>
            <pc:sldMk cId="12116575" sldId="2120"/>
            <ac:spMk id="10" creationId="{79393F16-8417-DEA8-DB43-EBEFEB5058D3}"/>
          </ac:spMkLst>
        </pc:spChg>
      </pc:sldChg>
      <pc:sldChg chg="modSp del mod ord">
        <pc:chgData name="Brecht, Michaela [Zukunft Altbau]" userId="7ab733e3-3282-4c3a-a2e4-c65d1350835e" providerId="ADAL" clId="{FE6F4DE9-A3D1-4D0F-B51C-0FDBD83F74A5}" dt="2024-02-27T14:42:05.587" v="681" actId="47"/>
        <pc:sldMkLst>
          <pc:docMk/>
          <pc:sldMk cId="2758430180" sldId="2121"/>
        </pc:sldMkLst>
        <pc:spChg chg="mod">
          <ac:chgData name="Brecht, Michaela [Zukunft Altbau]" userId="7ab733e3-3282-4c3a-a2e4-c65d1350835e" providerId="ADAL" clId="{FE6F4DE9-A3D1-4D0F-B51C-0FDBD83F74A5}" dt="2024-02-27T14:35:09.530" v="500" actId="403"/>
          <ac:spMkLst>
            <pc:docMk/>
            <pc:sldMk cId="2758430180" sldId="2121"/>
            <ac:spMk id="3" creationId="{454D9A0D-9115-9AA0-C74B-FF5738E3E3F6}"/>
          </ac:spMkLst>
        </pc:spChg>
        <pc:spChg chg="mod">
          <ac:chgData name="Brecht, Michaela [Zukunft Altbau]" userId="7ab733e3-3282-4c3a-a2e4-c65d1350835e" providerId="ADAL" clId="{FE6F4DE9-A3D1-4D0F-B51C-0FDBD83F74A5}" dt="2024-02-27T12:31:55.927" v="295" actId="6549"/>
          <ac:spMkLst>
            <pc:docMk/>
            <pc:sldMk cId="2758430180" sldId="2121"/>
            <ac:spMk id="4" creationId="{00000000-0000-0000-0000-000000000000}"/>
          </ac:spMkLst>
        </pc:spChg>
      </pc:sldChg>
      <pc:sldChg chg="del">
        <pc:chgData name="Brecht, Michaela [Zukunft Altbau]" userId="7ab733e3-3282-4c3a-a2e4-c65d1350835e" providerId="ADAL" clId="{FE6F4DE9-A3D1-4D0F-B51C-0FDBD83F74A5}" dt="2024-02-27T12:30:48.294" v="287" actId="2696"/>
        <pc:sldMkLst>
          <pc:docMk/>
          <pc:sldMk cId="2921619599" sldId="2123"/>
        </pc:sldMkLst>
      </pc:sldChg>
      <pc:sldChg chg="modSp add mod">
        <pc:chgData name="Brecht, Michaela [Zukunft Altbau]" userId="7ab733e3-3282-4c3a-a2e4-c65d1350835e" providerId="ADAL" clId="{FE6F4DE9-A3D1-4D0F-B51C-0FDBD83F74A5}" dt="2024-02-27T12:07:56.606" v="107" actId="20577"/>
        <pc:sldMkLst>
          <pc:docMk/>
          <pc:sldMk cId="1463742042" sldId="2124"/>
        </pc:sldMkLst>
        <pc:spChg chg="mod">
          <ac:chgData name="Brecht, Michaela [Zukunft Altbau]" userId="7ab733e3-3282-4c3a-a2e4-c65d1350835e" providerId="ADAL" clId="{FE6F4DE9-A3D1-4D0F-B51C-0FDBD83F74A5}" dt="2024-02-27T12:07:56.606" v="107" actId="20577"/>
          <ac:spMkLst>
            <pc:docMk/>
            <pc:sldMk cId="1463742042" sldId="2124"/>
            <ac:spMk id="2" creationId="{E09F90B5-F8BA-E0EB-BD41-4AA309164114}"/>
          </ac:spMkLst>
        </pc:spChg>
      </pc:sldChg>
      <pc:sldChg chg="addSp delSp modSp add del mod">
        <pc:chgData name="Brecht, Michaela [Zukunft Altbau]" userId="7ab733e3-3282-4c3a-a2e4-c65d1350835e" providerId="ADAL" clId="{FE6F4DE9-A3D1-4D0F-B51C-0FDBD83F74A5}" dt="2024-02-27T14:09:29.321" v="428" actId="47"/>
        <pc:sldMkLst>
          <pc:docMk/>
          <pc:sldMk cId="1743449602" sldId="2125"/>
        </pc:sldMkLst>
        <pc:spChg chg="del">
          <ac:chgData name="Brecht, Michaela [Zukunft Altbau]" userId="7ab733e3-3282-4c3a-a2e4-c65d1350835e" providerId="ADAL" clId="{FE6F4DE9-A3D1-4D0F-B51C-0FDBD83F74A5}" dt="2024-02-27T12:07:29.816" v="91" actId="478"/>
          <ac:spMkLst>
            <pc:docMk/>
            <pc:sldMk cId="1743449602" sldId="2125"/>
            <ac:spMk id="2" creationId="{98723913-DFF4-B8FE-E43D-349154AB0E63}"/>
          </ac:spMkLst>
        </pc:spChg>
        <pc:spChg chg="add mod">
          <ac:chgData name="Brecht, Michaela [Zukunft Altbau]" userId="7ab733e3-3282-4c3a-a2e4-c65d1350835e" providerId="ADAL" clId="{FE6F4DE9-A3D1-4D0F-B51C-0FDBD83F74A5}" dt="2024-02-27T12:08:27.611" v="127" actId="20577"/>
          <ac:spMkLst>
            <pc:docMk/>
            <pc:sldMk cId="1743449602" sldId="2125"/>
            <ac:spMk id="4" creationId="{85B9F800-4EA7-9956-73E4-B146005C64DF}"/>
          </ac:spMkLst>
        </pc:spChg>
      </pc:sldChg>
      <pc:sldChg chg="modSp mod">
        <pc:chgData name="Brecht, Michaela [Zukunft Altbau]" userId="7ab733e3-3282-4c3a-a2e4-c65d1350835e" providerId="ADAL" clId="{FE6F4DE9-A3D1-4D0F-B51C-0FDBD83F74A5}" dt="2024-02-27T15:56:44.977" v="1949" actId="1582"/>
        <pc:sldMkLst>
          <pc:docMk/>
          <pc:sldMk cId="211749787" sldId="2126"/>
        </pc:sldMkLst>
        <pc:picChg chg="mod">
          <ac:chgData name="Brecht, Michaela [Zukunft Altbau]" userId="7ab733e3-3282-4c3a-a2e4-c65d1350835e" providerId="ADAL" clId="{FE6F4DE9-A3D1-4D0F-B51C-0FDBD83F74A5}" dt="2024-02-27T15:56:44.977" v="1949" actId="1582"/>
          <ac:picMkLst>
            <pc:docMk/>
            <pc:sldMk cId="211749787" sldId="2126"/>
            <ac:picMk id="27" creationId="{EB91EE7E-EF92-E317-DEC9-012CF19E7AF5}"/>
          </ac:picMkLst>
        </pc:picChg>
      </pc:sldChg>
      <pc:sldChg chg="modSp mod">
        <pc:chgData name="Brecht, Michaela [Zukunft Altbau]" userId="7ab733e3-3282-4c3a-a2e4-c65d1350835e" providerId="ADAL" clId="{FE6F4DE9-A3D1-4D0F-B51C-0FDBD83F74A5}" dt="2024-02-27T15:56:34.542" v="1948" actId="1582"/>
        <pc:sldMkLst>
          <pc:docMk/>
          <pc:sldMk cId="4209220500" sldId="2127"/>
        </pc:sldMkLst>
        <pc:picChg chg="mod">
          <ac:chgData name="Brecht, Michaela [Zukunft Altbau]" userId="7ab733e3-3282-4c3a-a2e4-c65d1350835e" providerId="ADAL" clId="{FE6F4DE9-A3D1-4D0F-B51C-0FDBD83F74A5}" dt="2024-02-27T15:56:34.542" v="1948" actId="1582"/>
          <ac:picMkLst>
            <pc:docMk/>
            <pc:sldMk cId="4209220500" sldId="2127"/>
            <ac:picMk id="10" creationId="{BE0DF3F5-F7A1-CC98-229F-FCE8B4A5D588}"/>
          </ac:picMkLst>
        </pc:picChg>
      </pc:sldChg>
      <pc:sldChg chg="addSp delSp modSp add mod">
        <pc:chgData name="Brecht, Michaela [Zukunft Altbau]" userId="7ab733e3-3282-4c3a-a2e4-c65d1350835e" providerId="ADAL" clId="{FE6F4DE9-A3D1-4D0F-B51C-0FDBD83F74A5}" dt="2024-02-27T14:41:57.413" v="680" actId="1038"/>
        <pc:sldMkLst>
          <pc:docMk/>
          <pc:sldMk cId="1961380223" sldId="2130"/>
        </pc:sldMkLst>
        <pc:spChg chg="add mod">
          <ac:chgData name="Brecht, Michaela [Zukunft Altbau]" userId="7ab733e3-3282-4c3a-a2e4-c65d1350835e" providerId="ADAL" clId="{FE6F4DE9-A3D1-4D0F-B51C-0FDBD83F74A5}" dt="2024-02-27T14:41:57.413" v="680" actId="1038"/>
          <ac:spMkLst>
            <pc:docMk/>
            <pc:sldMk cId="1961380223" sldId="2130"/>
            <ac:spMk id="3" creationId="{26BECB18-48ED-52A7-B99B-297C059B4B59}"/>
          </ac:spMkLst>
        </pc:spChg>
        <pc:spChg chg="mod">
          <ac:chgData name="Brecht, Michaela [Zukunft Altbau]" userId="7ab733e3-3282-4c3a-a2e4-c65d1350835e" providerId="ADAL" clId="{FE6F4DE9-A3D1-4D0F-B51C-0FDBD83F74A5}" dt="2024-02-27T14:39:43.560" v="594" actId="20577"/>
          <ac:spMkLst>
            <pc:docMk/>
            <pc:sldMk cId="1961380223" sldId="2130"/>
            <ac:spMk id="6" creationId="{A44C2CB6-9540-021F-746E-2FBB81041594}"/>
          </ac:spMkLst>
        </pc:spChg>
        <pc:spChg chg="del">
          <ac:chgData name="Brecht, Michaela [Zukunft Altbau]" userId="7ab733e3-3282-4c3a-a2e4-c65d1350835e" providerId="ADAL" clId="{FE6F4DE9-A3D1-4D0F-B51C-0FDBD83F74A5}" dt="2024-02-27T14:41:39.314" v="628" actId="478"/>
          <ac:spMkLst>
            <pc:docMk/>
            <pc:sldMk cId="1961380223" sldId="2130"/>
            <ac:spMk id="10" creationId="{BB167EAF-1876-4730-B872-579AA6B00BB1}"/>
          </ac:spMkLst>
        </pc:spChg>
        <pc:graphicFrameChg chg="modGraphic">
          <ac:chgData name="Brecht, Michaela [Zukunft Altbau]" userId="7ab733e3-3282-4c3a-a2e4-c65d1350835e" providerId="ADAL" clId="{FE6F4DE9-A3D1-4D0F-B51C-0FDBD83F74A5}" dt="2024-02-27T14:39:13.245" v="541" actId="20577"/>
          <ac:graphicFrameMkLst>
            <pc:docMk/>
            <pc:sldMk cId="1961380223" sldId="2130"/>
            <ac:graphicFrameMk id="2" creationId="{2B659F42-C818-F623-FAED-173D4597BB96}"/>
          </ac:graphicFrameMkLst>
        </pc:graphicFrameChg>
      </pc:sldChg>
      <pc:sldChg chg="modSp add mod">
        <pc:chgData name="Brecht, Michaela [Zukunft Altbau]" userId="7ab733e3-3282-4c3a-a2e4-c65d1350835e" providerId="ADAL" clId="{FE6F4DE9-A3D1-4D0F-B51C-0FDBD83F74A5}" dt="2024-02-27T15:51:18.554" v="1684" actId="20577"/>
        <pc:sldMkLst>
          <pc:docMk/>
          <pc:sldMk cId="1624182708" sldId="2131"/>
        </pc:sldMkLst>
        <pc:spChg chg="mod">
          <ac:chgData name="Brecht, Michaela [Zukunft Altbau]" userId="7ab733e3-3282-4c3a-a2e4-c65d1350835e" providerId="ADAL" clId="{FE6F4DE9-A3D1-4D0F-B51C-0FDBD83F74A5}" dt="2024-02-27T14:40:32.011" v="610" actId="255"/>
          <ac:spMkLst>
            <pc:docMk/>
            <pc:sldMk cId="1624182708" sldId="2131"/>
            <ac:spMk id="4" creationId="{C4613DC1-AE08-4E63-567C-9FC5D5D1F115}"/>
          </ac:spMkLst>
        </pc:spChg>
        <pc:spChg chg="mod">
          <ac:chgData name="Brecht, Michaela [Zukunft Altbau]" userId="7ab733e3-3282-4c3a-a2e4-c65d1350835e" providerId="ADAL" clId="{FE6F4DE9-A3D1-4D0F-B51C-0FDBD83F74A5}" dt="2024-02-27T15:51:18.554" v="1684" actId="20577"/>
          <ac:spMkLst>
            <pc:docMk/>
            <pc:sldMk cId="1624182708" sldId="2131"/>
            <ac:spMk id="6" creationId="{C46B28AB-1A02-97CE-ECEB-813FB3914C8E}"/>
          </ac:spMkLst>
        </pc:spChg>
        <pc:spChg chg="mod">
          <ac:chgData name="Brecht, Michaela [Zukunft Altbau]" userId="7ab733e3-3282-4c3a-a2e4-c65d1350835e" providerId="ADAL" clId="{FE6F4DE9-A3D1-4D0F-B51C-0FDBD83F74A5}" dt="2024-02-27T14:41:52.012" v="673" actId="1037"/>
          <ac:spMkLst>
            <pc:docMk/>
            <pc:sldMk cId="1624182708" sldId="2131"/>
            <ac:spMk id="10" creationId="{6D06C8B7-096C-31F2-B1B6-9912C595B9B9}"/>
          </ac:spMkLst>
        </pc:spChg>
        <pc:graphicFrameChg chg="modGraphic">
          <ac:chgData name="Brecht, Michaela [Zukunft Altbau]" userId="7ab733e3-3282-4c3a-a2e4-c65d1350835e" providerId="ADAL" clId="{FE6F4DE9-A3D1-4D0F-B51C-0FDBD83F74A5}" dt="2024-02-27T14:47:43.269" v="746" actId="20577"/>
          <ac:graphicFrameMkLst>
            <pc:docMk/>
            <pc:sldMk cId="1624182708" sldId="2131"/>
            <ac:graphicFrameMk id="2" creationId="{748E3201-A4F2-77A7-F29E-21BF5DA57C22}"/>
          </ac:graphicFrameMkLst>
        </pc:graphicFrameChg>
      </pc:sldChg>
    </pc:docChg>
  </pc:docChgLst>
  <pc:docChgLst>
    <pc:chgData name="Hettler, Frank [Zukunft Altbau]" userId="761b61b0-19ad-443c-b162-dfd22d647e7f" providerId="ADAL" clId="{1511D119-5C0E-4921-841C-4A4679363D2C}"/>
    <pc:docChg chg="undo redo custSel modSld">
      <pc:chgData name="Hettler, Frank [Zukunft Altbau]" userId="761b61b0-19ad-443c-b162-dfd22d647e7f" providerId="ADAL" clId="{1511D119-5C0E-4921-841C-4A4679363D2C}" dt="2024-02-27T16:27:35.086" v="91" actId="20577"/>
      <pc:docMkLst>
        <pc:docMk/>
      </pc:docMkLst>
      <pc:sldChg chg="modSp mod">
        <pc:chgData name="Hettler, Frank [Zukunft Altbau]" userId="761b61b0-19ad-443c-b162-dfd22d647e7f" providerId="ADAL" clId="{1511D119-5C0E-4921-841C-4A4679363D2C}" dt="2024-02-27T16:27:35.086" v="91" actId="20577"/>
        <pc:sldMkLst>
          <pc:docMk/>
          <pc:sldMk cId="0" sldId="276"/>
        </pc:sldMkLst>
        <pc:spChg chg="mod">
          <ac:chgData name="Hettler, Frank [Zukunft Altbau]" userId="761b61b0-19ad-443c-b162-dfd22d647e7f" providerId="ADAL" clId="{1511D119-5C0E-4921-841C-4A4679363D2C}" dt="2024-02-27T16:27:35.086" v="91" actId="20577"/>
          <ac:spMkLst>
            <pc:docMk/>
            <pc:sldMk cId="0" sldId="276"/>
            <ac:spMk id="5" creationId="{00000000-0000-0000-0000-000000000000}"/>
          </ac:spMkLst>
        </pc:spChg>
      </pc:sldChg>
    </pc:docChg>
  </pc:docChgLst>
  <pc:docChgLst>
    <pc:chgData name="Schweikhardt, Felix [ZAB]" userId="9d2c0b82-b5c0-42f6-8dd9-8b46347d635b" providerId="ADAL" clId="{78A06639-DB39-40AF-AA49-D16B86CE3B1F}"/>
    <pc:docChg chg="undo custSel addSld delSld modSld">
      <pc:chgData name="Schweikhardt, Felix [ZAB]" userId="9d2c0b82-b5c0-42f6-8dd9-8b46347d635b" providerId="ADAL" clId="{78A06639-DB39-40AF-AA49-D16B86CE3B1F}" dt="2024-02-27T13:00:44.467" v="174" actId="167"/>
      <pc:docMkLst>
        <pc:docMk/>
      </pc:docMkLst>
      <pc:sldChg chg="add del">
        <pc:chgData name="Schweikhardt, Felix [ZAB]" userId="9d2c0b82-b5c0-42f6-8dd9-8b46347d635b" providerId="ADAL" clId="{78A06639-DB39-40AF-AA49-D16B86CE3B1F}" dt="2024-02-27T12:56:04.205" v="161"/>
        <pc:sldMkLst>
          <pc:docMk/>
          <pc:sldMk cId="4089253411" sldId="286"/>
        </pc:sldMkLst>
      </pc:sldChg>
      <pc:sldChg chg="modSp add del mod">
        <pc:chgData name="Schweikhardt, Felix [ZAB]" userId="9d2c0b82-b5c0-42f6-8dd9-8b46347d635b" providerId="ADAL" clId="{78A06639-DB39-40AF-AA49-D16B86CE3B1F}" dt="2024-02-27T12:56:16.521" v="164" actId="20577"/>
        <pc:sldMkLst>
          <pc:docMk/>
          <pc:sldMk cId="41698516" sldId="287"/>
        </pc:sldMkLst>
        <pc:spChg chg="mod">
          <ac:chgData name="Schweikhardt, Felix [ZAB]" userId="9d2c0b82-b5c0-42f6-8dd9-8b46347d635b" providerId="ADAL" clId="{78A06639-DB39-40AF-AA49-D16B86CE3B1F}" dt="2024-02-27T12:56:16.521" v="164" actId="20577"/>
          <ac:spMkLst>
            <pc:docMk/>
            <pc:sldMk cId="41698516" sldId="287"/>
            <ac:spMk id="21" creationId="{29818B3A-32AB-001C-75A6-57F97F9C6F16}"/>
          </ac:spMkLst>
        </pc:spChg>
      </pc:sldChg>
      <pc:sldChg chg="add del">
        <pc:chgData name="Schweikhardt, Felix [ZAB]" userId="9d2c0b82-b5c0-42f6-8dd9-8b46347d635b" providerId="ADAL" clId="{78A06639-DB39-40AF-AA49-D16B86CE3B1F}" dt="2024-02-27T12:57:42.098" v="170"/>
        <pc:sldMkLst>
          <pc:docMk/>
          <pc:sldMk cId="409766345" sldId="289"/>
        </pc:sldMkLst>
      </pc:sldChg>
      <pc:sldChg chg="add del">
        <pc:chgData name="Schweikhardt, Felix [ZAB]" userId="9d2c0b82-b5c0-42f6-8dd9-8b46347d635b" providerId="ADAL" clId="{78A06639-DB39-40AF-AA49-D16B86CE3B1F}" dt="2024-02-27T12:57:42.098" v="170"/>
        <pc:sldMkLst>
          <pc:docMk/>
          <pc:sldMk cId="2916340332" sldId="295"/>
        </pc:sldMkLst>
      </pc:sldChg>
      <pc:sldChg chg="del">
        <pc:chgData name="Schweikhardt, Felix [ZAB]" userId="9d2c0b82-b5c0-42f6-8dd9-8b46347d635b" providerId="ADAL" clId="{78A06639-DB39-40AF-AA49-D16B86CE3B1F}" dt="2024-02-27T12:58:24.650" v="172" actId="47"/>
        <pc:sldMkLst>
          <pc:docMk/>
          <pc:sldMk cId="1886601616" sldId="1245"/>
        </pc:sldMkLst>
      </pc:sldChg>
      <pc:sldChg chg="modSp mod">
        <pc:chgData name="Schweikhardt, Felix [ZAB]" userId="9d2c0b82-b5c0-42f6-8dd9-8b46347d635b" providerId="ADAL" clId="{78A06639-DB39-40AF-AA49-D16B86CE3B1F}" dt="2024-02-27T13:00:44.467" v="174" actId="167"/>
        <pc:sldMkLst>
          <pc:docMk/>
          <pc:sldMk cId="2140864335" sldId="1258"/>
        </pc:sldMkLst>
        <pc:grpChg chg="ord">
          <ac:chgData name="Schweikhardt, Felix [ZAB]" userId="9d2c0b82-b5c0-42f6-8dd9-8b46347d635b" providerId="ADAL" clId="{78A06639-DB39-40AF-AA49-D16B86CE3B1F}" dt="2024-02-27T13:00:19.577" v="173" actId="171"/>
          <ac:grpSpMkLst>
            <pc:docMk/>
            <pc:sldMk cId="2140864335" sldId="1258"/>
            <ac:grpSpMk id="5" creationId="{7EB5DBFF-0B1D-2B0A-39BE-E5EC48BA5BC1}"/>
          </ac:grpSpMkLst>
        </pc:grpChg>
        <pc:graphicFrameChg chg="mod">
          <ac:chgData name="Schweikhardt, Felix [ZAB]" userId="9d2c0b82-b5c0-42f6-8dd9-8b46347d635b" providerId="ADAL" clId="{78A06639-DB39-40AF-AA49-D16B86CE3B1F}" dt="2024-02-27T13:00:44.467" v="174" actId="167"/>
          <ac:graphicFrameMkLst>
            <pc:docMk/>
            <pc:sldMk cId="2140864335" sldId="1258"/>
            <ac:graphicFrameMk id="6" creationId="{B0B7925F-B505-9B45-D050-0EF001A63611}"/>
          </ac:graphicFrameMkLst>
        </pc:graphicFrameChg>
      </pc:sldChg>
      <pc:sldChg chg="add del">
        <pc:chgData name="Schweikhardt, Felix [ZAB]" userId="9d2c0b82-b5c0-42f6-8dd9-8b46347d635b" providerId="ADAL" clId="{78A06639-DB39-40AF-AA49-D16B86CE3B1F}" dt="2024-02-27T12:57:42.098" v="170"/>
        <pc:sldMkLst>
          <pc:docMk/>
          <pc:sldMk cId="2282151196" sldId="1287"/>
        </pc:sldMkLst>
      </pc:sldChg>
      <pc:sldChg chg="add del">
        <pc:chgData name="Schweikhardt, Felix [ZAB]" userId="9d2c0b82-b5c0-42f6-8dd9-8b46347d635b" providerId="ADAL" clId="{78A06639-DB39-40AF-AA49-D16B86CE3B1F}" dt="2024-02-27T12:57:42.098" v="170"/>
        <pc:sldMkLst>
          <pc:docMk/>
          <pc:sldMk cId="1691580560" sldId="1288"/>
        </pc:sldMkLst>
      </pc:sldChg>
      <pc:sldChg chg="add del">
        <pc:chgData name="Schweikhardt, Felix [ZAB]" userId="9d2c0b82-b5c0-42f6-8dd9-8b46347d635b" providerId="ADAL" clId="{78A06639-DB39-40AF-AA49-D16B86CE3B1F}" dt="2024-02-27T12:57:42.098" v="170"/>
        <pc:sldMkLst>
          <pc:docMk/>
          <pc:sldMk cId="2768798516" sldId="1302"/>
        </pc:sldMkLst>
      </pc:sldChg>
      <pc:sldChg chg="addSp delSp modSp add mod">
        <pc:chgData name="Schweikhardt, Felix [ZAB]" userId="9d2c0b82-b5c0-42f6-8dd9-8b46347d635b" providerId="ADAL" clId="{78A06639-DB39-40AF-AA49-D16B86CE3B1F}" dt="2024-02-27T12:43:54.798" v="155" actId="208"/>
        <pc:sldMkLst>
          <pc:docMk/>
          <pc:sldMk cId="2294173183" sldId="1329"/>
        </pc:sldMkLst>
        <pc:spChg chg="add del mod">
          <ac:chgData name="Schweikhardt, Felix [ZAB]" userId="9d2c0b82-b5c0-42f6-8dd9-8b46347d635b" providerId="ADAL" clId="{78A06639-DB39-40AF-AA49-D16B86CE3B1F}" dt="2024-02-27T12:42:21.719" v="139" actId="478"/>
          <ac:spMkLst>
            <pc:docMk/>
            <pc:sldMk cId="2294173183" sldId="1329"/>
            <ac:spMk id="6" creationId="{CC720EA2-2E7E-D7F8-46E9-72B5F31375F3}"/>
          </ac:spMkLst>
        </pc:spChg>
        <pc:spChg chg="add del mod">
          <ac:chgData name="Schweikhardt, Felix [ZAB]" userId="9d2c0b82-b5c0-42f6-8dd9-8b46347d635b" providerId="ADAL" clId="{78A06639-DB39-40AF-AA49-D16B86CE3B1F}" dt="2024-02-27T12:43:32.960" v="149" actId="478"/>
          <ac:spMkLst>
            <pc:docMk/>
            <pc:sldMk cId="2294173183" sldId="1329"/>
            <ac:spMk id="20" creationId="{05F4D96F-EEDF-DE1B-6E34-32AF77007703}"/>
          </ac:spMkLst>
        </pc:spChg>
        <pc:spChg chg="add del mod">
          <ac:chgData name="Schweikhardt, Felix [ZAB]" userId="9d2c0b82-b5c0-42f6-8dd9-8b46347d635b" providerId="ADAL" clId="{78A06639-DB39-40AF-AA49-D16B86CE3B1F}" dt="2024-02-27T12:42:23.704" v="141" actId="478"/>
          <ac:spMkLst>
            <pc:docMk/>
            <pc:sldMk cId="2294173183" sldId="1329"/>
            <ac:spMk id="21" creationId="{F54DCF09-A609-74BA-FD88-54D871714777}"/>
          </ac:spMkLst>
        </pc:spChg>
        <pc:spChg chg="mod">
          <ac:chgData name="Schweikhardt, Felix [ZAB]" userId="9d2c0b82-b5c0-42f6-8dd9-8b46347d635b" providerId="ADAL" clId="{78A06639-DB39-40AF-AA49-D16B86CE3B1F}" dt="2024-02-27T12:42:48.798" v="145" actId="20577"/>
          <ac:spMkLst>
            <pc:docMk/>
            <pc:sldMk cId="2294173183" sldId="1329"/>
            <ac:spMk id="29" creationId="{9A320D7B-8DA7-8B7F-9D5F-9993571BB659}"/>
          </ac:spMkLst>
        </pc:spChg>
        <pc:spChg chg="mod">
          <ac:chgData name="Schweikhardt, Felix [ZAB]" userId="9d2c0b82-b5c0-42f6-8dd9-8b46347d635b" providerId="ADAL" clId="{78A06639-DB39-40AF-AA49-D16B86CE3B1F}" dt="2024-02-27T12:43:42.171" v="153" actId="208"/>
          <ac:spMkLst>
            <pc:docMk/>
            <pc:sldMk cId="2294173183" sldId="1329"/>
            <ac:spMk id="35" creationId="{1B96B06D-196C-F075-42B7-6573F3989F04}"/>
          </ac:spMkLst>
        </pc:spChg>
        <pc:grpChg chg="add mod">
          <ac:chgData name="Schweikhardt, Felix [ZAB]" userId="9d2c0b82-b5c0-42f6-8dd9-8b46347d635b" providerId="ADAL" clId="{78A06639-DB39-40AF-AA49-D16B86CE3B1F}" dt="2024-02-27T12:42:38.674" v="143"/>
          <ac:grpSpMkLst>
            <pc:docMk/>
            <pc:sldMk cId="2294173183" sldId="1329"/>
            <ac:grpSpMk id="22" creationId="{65DB90E4-ACF2-8A63-5289-D3398EF0036F}"/>
          </ac:grpSpMkLst>
        </pc:grpChg>
        <pc:grpChg chg="add mod">
          <ac:chgData name="Schweikhardt, Felix [ZAB]" userId="9d2c0b82-b5c0-42f6-8dd9-8b46347d635b" providerId="ADAL" clId="{78A06639-DB39-40AF-AA49-D16B86CE3B1F}" dt="2024-02-27T12:43:28.642" v="147" actId="207"/>
          <ac:grpSpMkLst>
            <pc:docMk/>
            <pc:sldMk cId="2294173183" sldId="1329"/>
            <ac:grpSpMk id="33" creationId="{0516B2A1-D291-CB0D-B996-C25A5CB30A78}"/>
          </ac:grpSpMkLst>
        </pc:grpChg>
        <pc:picChg chg="add del mod">
          <ac:chgData name="Schweikhardt, Felix [ZAB]" userId="9d2c0b82-b5c0-42f6-8dd9-8b46347d635b" providerId="ADAL" clId="{78A06639-DB39-40AF-AA49-D16B86CE3B1F}" dt="2024-02-27T12:42:22.493" v="140" actId="478"/>
          <ac:picMkLst>
            <pc:docMk/>
            <pc:sldMk cId="2294173183" sldId="1329"/>
            <ac:picMk id="4" creationId="{5113E796-27CE-CC96-4059-376F87699C01}"/>
          </ac:picMkLst>
        </pc:picChg>
        <pc:picChg chg="add del mod">
          <ac:chgData name="Schweikhardt, Felix [ZAB]" userId="9d2c0b82-b5c0-42f6-8dd9-8b46347d635b" providerId="ADAL" clId="{78A06639-DB39-40AF-AA49-D16B86CE3B1F}" dt="2024-02-27T12:42:24.281" v="142" actId="478"/>
          <ac:picMkLst>
            <pc:docMk/>
            <pc:sldMk cId="2294173183" sldId="1329"/>
            <ac:picMk id="14" creationId="{73C5E204-BE11-0B53-2614-EDB50E8C31E6}"/>
          </ac:picMkLst>
        </pc:picChg>
        <pc:picChg chg="mod">
          <ac:chgData name="Schweikhardt, Felix [ZAB]" userId="9d2c0b82-b5c0-42f6-8dd9-8b46347d635b" providerId="ADAL" clId="{78A06639-DB39-40AF-AA49-D16B86CE3B1F}" dt="2024-02-27T12:42:38.674" v="143"/>
          <ac:picMkLst>
            <pc:docMk/>
            <pc:sldMk cId="2294173183" sldId="1329"/>
            <ac:picMk id="26" creationId="{D0AAE797-A186-9A66-149B-09D63F566E08}"/>
          </ac:picMkLst>
        </pc:picChg>
        <pc:picChg chg="mod">
          <ac:chgData name="Schweikhardt, Felix [ZAB]" userId="9d2c0b82-b5c0-42f6-8dd9-8b46347d635b" providerId="ADAL" clId="{78A06639-DB39-40AF-AA49-D16B86CE3B1F}" dt="2024-02-27T12:43:54.798" v="155" actId="208"/>
          <ac:picMkLst>
            <pc:docMk/>
            <pc:sldMk cId="2294173183" sldId="1329"/>
            <ac:picMk id="34" creationId="{24149C96-E262-06A1-571E-7C729D0B0FCB}"/>
          </ac:picMkLst>
        </pc:picChg>
      </pc:sldChg>
      <pc:sldChg chg="add del">
        <pc:chgData name="Schweikhardt, Felix [ZAB]" userId="9d2c0b82-b5c0-42f6-8dd9-8b46347d635b" providerId="ADAL" clId="{78A06639-DB39-40AF-AA49-D16B86CE3B1F}" dt="2024-02-27T12:57:42.098" v="170"/>
        <pc:sldMkLst>
          <pc:docMk/>
          <pc:sldMk cId="13728308" sldId="2047"/>
        </pc:sldMkLst>
      </pc:sldChg>
      <pc:sldChg chg="add del">
        <pc:chgData name="Schweikhardt, Felix [ZAB]" userId="9d2c0b82-b5c0-42f6-8dd9-8b46347d635b" providerId="ADAL" clId="{78A06639-DB39-40AF-AA49-D16B86CE3B1F}" dt="2024-02-27T12:57:42.098" v="170"/>
        <pc:sldMkLst>
          <pc:docMk/>
          <pc:sldMk cId="4121017618" sldId="2059"/>
        </pc:sldMkLst>
      </pc:sldChg>
      <pc:sldChg chg="del">
        <pc:chgData name="Schweikhardt, Felix [ZAB]" userId="9d2c0b82-b5c0-42f6-8dd9-8b46347d635b" providerId="ADAL" clId="{78A06639-DB39-40AF-AA49-D16B86CE3B1F}" dt="2024-02-27T12:58:24.650" v="172" actId="47"/>
        <pc:sldMkLst>
          <pc:docMk/>
          <pc:sldMk cId="3433535434" sldId="2060"/>
        </pc:sldMkLst>
      </pc:sldChg>
      <pc:sldChg chg="del">
        <pc:chgData name="Schweikhardt, Felix [ZAB]" userId="9d2c0b82-b5c0-42f6-8dd9-8b46347d635b" providerId="ADAL" clId="{78A06639-DB39-40AF-AA49-D16B86CE3B1F}" dt="2024-02-27T12:55:44.199" v="158" actId="47"/>
        <pc:sldMkLst>
          <pc:docMk/>
          <pc:sldMk cId="4075525206" sldId="2061"/>
        </pc:sldMkLst>
      </pc:sldChg>
      <pc:sldChg chg="del">
        <pc:chgData name="Schweikhardt, Felix [ZAB]" userId="9d2c0b82-b5c0-42f6-8dd9-8b46347d635b" providerId="ADAL" clId="{78A06639-DB39-40AF-AA49-D16B86CE3B1F}" dt="2024-02-27T12:58:24.650" v="172" actId="47"/>
        <pc:sldMkLst>
          <pc:docMk/>
          <pc:sldMk cId="3389144553" sldId="2065"/>
        </pc:sldMkLst>
      </pc:sldChg>
      <pc:sldChg chg="del">
        <pc:chgData name="Schweikhardt, Felix [ZAB]" userId="9d2c0b82-b5c0-42f6-8dd9-8b46347d635b" providerId="ADAL" clId="{78A06639-DB39-40AF-AA49-D16B86CE3B1F}" dt="2024-02-27T12:58:24.650" v="172" actId="47"/>
        <pc:sldMkLst>
          <pc:docMk/>
          <pc:sldMk cId="3926512810" sldId="2066"/>
        </pc:sldMkLst>
      </pc:sldChg>
      <pc:sldChg chg="add del">
        <pc:chgData name="Schweikhardt, Felix [ZAB]" userId="9d2c0b82-b5c0-42f6-8dd9-8b46347d635b" providerId="ADAL" clId="{78A06639-DB39-40AF-AA49-D16B86CE3B1F}" dt="2024-02-27T12:57:42.098" v="170"/>
        <pc:sldMkLst>
          <pc:docMk/>
          <pc:sldMk cId="2914765553" sldId="2068"/>
        </pc:sldMkLst>
      </pc:sldChg>
      <pc:sldChg chg="del">
        <pc:chgData name="Schweikhardt, Felix [ZAB]" userId="9d2c0b82-b5c0-42f6-8dd9-8b46347d635b" providerId="ADAL" clId="{78A06639-DB39-40AF-AA49-D16B86CE3B1F}" dt="2024-02-27T12:56:39.685" v="165" actId="47"/>
        <pc:sldMkLst>
          <pc:docMk/>
          <pc:sldMk cId="745999794" sldId="2069"/>
        </pc:sldMkLst>
      </pc:sldChg>
      <pc:sldChg chg="add del">
        <pc:chgData name="Schweikhardt, Felix [ZAB]" userId="9d2c0b82-b5c0-42f6-8dd9-8b46347d635b" providerId="ADAL" clId="{78A06639-DB39-40AF-AA49-D16B86CE3B1F}" dt="2024-02-27T12:57:42.098" v="170"/>
        <pc:sldMkLst>
          <pc:docMk/>
          <pc:sldMk cId="3048867773" sldId="2070"/>
        </pc:sldMkLst>
      </pc:sldChg>
      <pc:sldChg chg="add del">
        <pc:chgData name="Schweikhardt, Felix [ZAB]" userId="9d2c0b82-b5c0-42f6-8dd9-8b46347d635b" providerId="ADAL" clId="{78A06639-DB39-40AF-AA49-D16B86CE3B1F}" dt="2024-02-27T12:57:42.098" v="170"/>
        <pc:sldMkLst>
          <pc:docMk/>
          <pc:sldMk cId="1313549635" sldId="2071"/>
        </pc:sldMkLst>
      </pc:sldChg>
      <pc:sldChg chg="add del">
        <pc:chgData name="Schweikhardt, Felix [ZAB]" userId="9d2c0b82-b5c0-42f6-8dd9-8b46347d635b" providerId="ADAL" clId="{78A06639-DB39-40AF-AA49-D16B86CE3B1F}" dt="2024-02-27T12:57:42.098" v="170"/>
        <pc:sldMkLst>
          <pc:docMk/>
          <pc:sldMk cId="784787621" sldId="2072"/>
        </pc:sldMkLst>
      </pc:sldChg>
      <pc:sldChg chg="add del">
        <pc:chgData name="Schweikhardt, Felix [ZAB]" userId="9d2c0b82-b5c0-42f6-8dd9-8b46347d635b" providerId="ADAL" clId="{78A06639-DB39-40AF-AA49-D16B86CE3B1F}" dt="2024-02-27T12:57:42.098" v="170"/>
        <pc:sldMkLst>
          <pc:docMk/>
          <pc:sldMk cId="2966514436" sldId="2082"/>
        </pc:sldMkLst>
      </pc:sldChg>
      <pc:sldChg chg="add del">
        <pc:chgData name="Schweikhardt, Felix [ZAB]" userId="9d2c0b82-b5c0-42f6-8dd9-8b46347d635b" providerId="ADAL" clId="{78A06639-DB39-40AF-AA49-D16B86CE3B1F}" dt="2024-02-27T12:57:42.098" v="170"/>
        <pc:sldMkLst>
          <pc:docMk/>
          <pc:sldMk cId="550880146" sldId="2083"/>
        </pc:sldMkLst>
      </pc:sldChg>
      <pc:sldChg chg="add del">
        <pc:chgData name="Schweikhardt, Felix [ZAB]" userId="9d2c0b82-b5c0-42f6-8dd9-8b46347d635b" providerId="ADAL" clId="{78A06639-DB39-40AF-AA49-D16B86CE3B1F}" dt="2024-02-27T12:57:42.098" v="170"/>
        <pc:sldMkLst>
          <pc:docMk/>
          <pc:sldMk cId="844112866" sldId="2084"/>
        </pc:sldMkLst>
      </pc:sldChg>
      <pc:sldChg chg="del">
        <pc:chgData name="Schweikhardt, Felix [ZAB]" userId="9d2c0b82-b5c0-42f6-8dd9-8b46347d635b" providerId="ADAL" clId="{78A06639-DB39-40AF-AA49-D16B86CE3B1F}" dt="2024-02-27T12:56:44.138" v="166" actId="47"/>
        <pc:sldMkLst>
          <pc:docMk/>
          <pc:sldMk cId="1596424603" sldId="2087"/>
        </pc:sldMkLst>
      </pc:sldChg>
      <pc:sldChg chg="add">
        <pc:chgData name="Schweikhardt, Felix [ZAB]" userId="9d2c0b82-b5c0-42f6-8dd9-8b46347d635b" providerId="ADAL" clId="{78A06639-DB39-40AF-AA49-D16B86CE3B1F}" dt="2024-02-27T12:56:51.165" v="167"/>
        <pc:sldMkLst>
          <pc:docMk/>
          <pc:sldMk cId="1786613674" sldId="2089"/>
        </pc:sldMkLst>
      </pc:sldChg>
      <pc:sldChg chg="add">
        <pc:chgData name="Schweikhardt, Felix [ZAB]" userId="9d2c0b82-b5c0-42f6-8dd9-8b46347d635b" providerId="ADAL" clId="{78A06639-DB39-40AF-AA49-D16B86CE3B1F}" dt="2024-02-27T12:56:55.731" v="168"/>
        <pc:sldMkLst>
          <pc:docMk/>
          <pc:sldMk cId="52942301" sldId="2091"/>
        </pc:sldMkLst>
      </pc:sldChg>
      <pc:sldChg chg="addSp delSp modSp add mod">
        <pc:chgData name="Schweikhardt, Felix [ZAB]" userId="9d2c0b82-b5c0-42f6-8dd9-8b46347d635b" providerId="ADAL" clId="{78A06639-DB39-40AF-AA49-D16B86CE3B1F}" dt="2024-02-27T07:59:01.239" v="8"/>
        <pc:sldMkLst>
          <pc:docMk/>
          <pc:sldMk cId="1370914374" sldId="2094"/>
        </pc:sldMkLst>
        <pc:spChg chg="del mod topLvl">
          <ac:chgData name="Schweikhardt, Felix [ZAB]" userId="9d2c0b82-b5c0-42f6-8dd9-8b46347d635b" providerId="ADAL" clId="{78A06639-DB39-40AF-AA49-D16B86CE3B1F}" dt="2024-02-27T07:58:51.771" v="5" actId="478"/>
          <ac:spMkLst>
            <pc:docMk/>
            <pc:sldMk cId="1370914374" sldId="2094"/>
            <ac:spMk id="6" creationId="{A73CA004-5F4C-0CE9-8218-18EF2BB09DE4}"/>
          </ac:spMkLst>
        </pc:spChg>
        <pc:spChg chg="add mod">
          <ac:chgData name="Schweikhardt, Felix [ZAB]" userId="9d2c0b82-b5c0-42f6-8dd9-8b46347d635b" providerId="ADAL" clId="{78A06639-DB39-40AF-AA49-D16B86CE3B1F}" dt="2024-02-27T07:58:54.985" v="7"/>
          <ac:spMkLst>
            <pc:docMk/>
            <pc:sldMk cId="1370914374" sldId="2094"/>
            <ac:spMk id="10" creationId="{157DC8D5-CE68-4A93-A48D-C3F93612EA64}"/>
          </ac:spMkLst>
        </pc:spChg>
        <pc:spChg chg="mod">
          <ac:chgData name="Schweikhardt, Felix [ZAB]" userId="9d2c0b82-b5c0-42f6-8dd9-8b46347d635b" providerId="ADAL" clId="{78A06639-DB39-40AF-AA49-D16B86CE3B1F}" dt="2024-02-27T07:59:01.239" v="8"/>
          <ac:spMkLst>
            <pc:docMk/>
            <pc:sldMk cId="1370914374" sldId="2094"/>
            <ac:spMk id="13" creationId="{FB50CCF0-6141-A83F-E8A4-479B575E0A46}"/>
          </ac:spMkLst>
        </pc:spChg>
        <pc:grpChg chg="del">
          <ac:chgData name="Schweikhardt, Felix [ZAB]" userId="9d2c0b82-b5c0-42f6-8dd9-8b46347d635b" providerId="ADAL" clId="{78A06639-DB39-40AF-AA49-D16B86CE3B1F}" dt="2024-02-27T07:58:51.771" v="5" actId="478"/>
          <ac:grpSpMkLst>
            <pc:docMk/>
            <pc:sldMk cId="1370914374" sldId="2094"/>
            <ac:grpSpMk id="4" creationId="{A60AE82D-6014-CDF4-14C4-DD0F70096726}"/>
          </ac:grpSpMkLst>
        </pc:grpChg>
        <pc:grpChg chg="add mod">
          <ac:chgData name="Schweikhardt, Felix [ZAB]" userId="9d2c0b82-b5c0-42f6-8dd9-8b46347d635b" providerId="ADAL" clId="{78A06639-DB39-40AF-AA49-D16B86CE3B1F}" dt="2024-02-27T07:59:01.239" v="8"/>
          <ac:grpSpMkLst>
            <pc:docMk/>
            <pc:sldMk cId="1370914374" sldId="2094"/>
            <ac:grpSpMk id="11" creationId="{2BE817AF-3C64-1DA9-F81F-C66EE4F1D168}"/>
          </ac:grpSpMkLst>
        </pc:grpChg>
        <pc:picChg chg="del topLvl">
          <ac:chgData name="Schweikhardt, Felix [ZAB]" userId="9d2c0b82-b5c0-42f6-8dd9-8b46347d635b" providerId="ADAL" clId="{78A06639-DB39-40AF-AA49-D16B86CE3B1F}" dt="2024-02-27T07:58:52.435" v="6" actId="478"/>
          <ac:picMkLst>
            <pc:docMk/>
            <pc:sldMk cId="1370914374" sldId="2094"/>
            <ac:picMk id="5" creationId="{834819A8-5731-C1B7-64B9-A64B23AAB9AA}"/>
          </ac:picMkLst>
        </pc:picChg>
        <pc:picChg chg="mod">
          <ac:chgData name="Schweikhardt, Felix [ZAB]" userId="9d2c0b82-b5c0-42f6-8dd9-8b46347d635b" providerId="ADAL" clId="{78A06639-DB39-40AF-AA49-D16B86CE3B1F}" dt="2024-02-27T07:59:01.239" v="8"/>
          <ac:picMkLst>
            <pc:docMk/>
            <pc:sldMk cId="1370914374" sldId="2094"/>
            <ac:picMk id="12" creationId="{A2536B6E-349F-0F49-0692-BBC7803B855B}"/>
          </ac:picMkLst>
        </pc:picChg>
      </pc:sldChg>
      <pc:sldChg chg="add">
        <pc:chgData name="Schweikhardt, Felix [ZAB]" userId="9d2c0b82-b5c0-42f6-8dd9-8b46347d635b" providerId="ADAL" clId="{78A06639-DB39-40AF-AA49-D16B86CE3B1F}" dt="2024-02-27T07:59:57.836" v="9"/>
        <pc:sldMkLst>
          <pc:docMk/>
          <pc:sldMk cId="1173971142" sldId="2095"/>
        </pc:sldMkLst>
      </pc:sldChg>
      <pc:sldChg chg="add">
        <pc:chgData name="Schweikhardt, Felix [ZAB]" userId="9d2c0b82-b5c0-42f6-8dd9-8b46347d635b" providerId="ADAL" clId="{78A06639-DB39-40AF-AA49-D16B86CE3B1F}" dt="2024-02-27T07:59:57.836" v="9"/>
        <pc:sldMkLst>
          <pc:docMk/>
          <pc:sldMk cId="3120105415" sldId="2096"/>
        </pc:sldMkLst>
      </pc:sldChg>
      <pc:sldChg chg="add">
        <pc:chgData name="Schweikhardt, Felix [ZAB]" userId="9d2c0b82-b5c0-42f6-8dd9-8b46347d635b" providerId="ADAL" clId="{78A06639-DB39-40AF-AA49-D16B86CE3B1F}" dt="2024-02-27T07:59:57.836" v="9"/>
        <pc:sldMkLst>
          <pc:docMk/>
          <pc:sldMk cId="2870746437" sldId="2097"/>
        </pc:sldMkLst>
      </pc:sldChg>
      <pc:sldChg chg="add">
        <pc:chgData name="Schweikhardt, Felix [ZAB]" userId="9d2c0b82-b5c0-42f6-8dd9-8b46347d635b" providerId="ADAL" clId="{78A06639-DB39-40AF-AA49-D16B86CE3B1F}" dt="2024-02-27T07:59:57.836" v="9"/>
        <pc:sldMkLst>
          <pc:docMk/>
          <pc:sldMk cId="4192440286" sldId="2098"/>
        </pc:sldMkLst>
      </pc:sldChg>
      <pc:sldChg chg="add">
        <pc:chgData name="Schweikhardt, Felix [ZAB]" userId="9d2c0b82-b5c0-42f6-8dd9-8b46347d635b" providerId="ADAL" clId="{78A06639-DB39-40AF-AA49-D16B86CE3B1F}" dt="2024-02-27T07:59:57.836" v="9"/>
        <pc:sldMkLst>
          <pc:docMk/>
          <pc:sldMk cId="3409058652" sldId="2099"/>
        </pc:sldMkLst>
      </pc:sldChg>
      <pc:sldChg chg="add">
        <pc:chgData name="Schweikhardt, Felix [ZAB]" userId="9d2c0b82-b5c0-42f6-8dd9-8b46347d635b" providerId="ADAL" clId="{78A06639-DB39-40AF-AA49-D16B86CE3B1F}" dt="2024-02-27T07:59:57.836" v="9"/>
        <pc:sldMkLst>
          <pc:docMk/>
          <pc:sldMk cId="2703934459" sldId="2100"/>
        </pc:sldMkLst>
      </pc:sldChg>
      <pc:sldChg chg="add">
        <pc:chgData name="Schweikhardt, Felix [ZAB]" userId="9d2c0b82-b5c0-42f6-8dd9-8b46347d635b" providerId="ADAL" clId="{78A06639-DB39-40AF-AA49-D16B86CE3B1F}" dt="2024-02-27T07:59:57.836" v="9"/>
        <pc:sldMkLst>
          <pc:docMk/>
          <pc:sldMk cId="2502194155" sldId="2101"/>
        </pc:sldMkLst>
      </pc:sldChg>
      <pc:sldChg chg="add">
        <pc:chgData name="Schweikhardt, Felix [ZAB]" userId="9d2c0b82-b5c0-42f6-8dd9-8b46347d635b" providerId="ADAL" clId="{78A06639-DB39-40AF-AA49-D16B86CE3B1F}" dt="2024-02-27T07:59:57.836" v="9"/>
        <pc:sldMkLst>
          <pc:docMk/>
          <pc:sldMk cId="4167262267" sldId="2102"/>
        </pc:sldMkLst>
      </pc:sldChg>
      <pc:sldChg chg="modSp add mod">
        <pc:chgData name="Schweikhardt, Felix [ZAB]" userId="9d2c0b82-b5c0-42f6-8dd9-8b46347d635b" providerId="ADAL" clId="{78A06639-DB39-40AF-AA49-D16B86CE3B1F}" dt="2024-02-27T12:22:13.444" v="41" actId="13926"/>
        <pc:sldMkLst>
          <pc:docMk/>
          <pc:sldMk cId="16983962" sldId="2103"/>
        </pc:sldMkLst>
        <pc:spChg chg="mod">
          <ac:chgData name="Schweikhardt, Felix [ZAB]" userId="9d2c0b82-b5c0-42f6-8dd9-8b46347d635b" providerId="ADAL" clId="{78A06639-DB39-40AF-AA49-D16B86CE3B1F}" dt="2024-02-27T12:22:13.444" v="41" actId="13926"/>
          <ac:spMkLst>
            <pc:docMk/>
            <pc:sldMk cId="16983962" sldId="2103"/>
            <ac:spMk id="36" creationId="{6A9BCF13-0C56-3A0B-974A-10FC4A9BF672}"/>
          </ac:spMkLst>
        </pc:spChg>
      </pc:sldChg>
      <pc:sldChg chg="add">
        <pc:chgData name="Schweikhardt, Felix [ZAB]" userId="9d2c0b82-b5c0-42f6-8dd9-8b46347d635b" providerId="ADAL" clId="{78A06639-DB39-40AF-AA49-D16B86CE3B1F}" dt="2024-02-27T07:59:57.836" v="9"/>
        <pc:sldMkLst>
          <pc:docMk/>
          <pc:sldMk cId="3538417152" sldId="2104"/>
        </pc:sldMkLst>
      </pc:sldChg>
      <pc:sldChg chg="add">
        <pc:chgData name="Schweikhardt, Felix [ZAB]" userId="9d2c0b82-b5c0-42f6-8dd9-8b46347d635b" providerId="ADAL" clId="{78A06639-DB39-40AF-AA49-D16B86CE3B1F}" dt="2024-02-27T08:05:44.652" v="10"/>
        <pc:sldMkLst>
          <pc:docMk/>
          <pc:sldMk cId="998543100" sldId="2109"/>
        </pc:sldMkLst>
      </pc:sldChg>
      <pc:sldChg chg="add">
        <pc:chgData name="Schweikhardt, Felix [ZAB]" userId="9d2c0b82-b5c0-42f6-8dd9-8b46347d635b" providerId="ADAL" clId="{78A06639-DB39-40AF-AA49-D16B86CE3B1F}" dt="2024-02-27T08:05:44.652" v="10"/>
        <pc:sldMkLst>
          <pc:docMk/>
          <pc:sldMk cId="3745949376" sldId="2110"/>
        </pc:sldMkLst>
      </pc:sldChg>
      <pc:sldChg chg="modSp add mod">
        <pc:chgData name="Schweikhardt, Felix [ZAB]" userId="9d2c0b82-b5c0-42f6-8dd9-8b46347d635b" providerId="ADAL" clId="{78A06639-DB39-40AF-AA49-D16B86CE3B1F}" dt="2024-02-27T08:12:06.638" v="38" actId="1035"/>
        <pc:sldMkLst>
          <pc:docMk/>
          <pc:sldMk cId="922641020" sldId="2119"/>
        </pc:sldMkLst>
        <pc:spChg chg="mod">
          <ac:chgData name="Schweikhardt, Felix [ZAB]" userId="9d2c0b82-b5c0-42f6-8dd9-8b46347d635b" providerId="ADAL" clId="{78A06639-DB39-40AF-AA49-D16B86CE3B1F}" dt="2024-02-27T08:11:50.652" v="14" actId="13926"/>
          <ac:spMkLst>
            <pc:docMk/>
            <pc:sldMk cId="922641020" sldId="2119"/>
            <ac:spMk id="6" creationId="{FE96F9A1-73AD-2F46-7D9E-F7A9FC7A0919}"/>
          </ac:spMkLst>
        </pc:spChg>
        <pc:spChg chg="mod">
          <ac:chgData name="Schweikhardt, Felix [ZAB]" userId="9d2c0b82-b5c0-42f6-8dd9-8b46347d635b" providerId="ADAL" clId="{78A06639-DB39-40AF-AA49-D16B86CE3B1F}" dt="2024-02-27T08:12:06.638" v="38" actId="1035"/>
          <ac:spMkLst>
            <pc:docMk/>
            <pc:sldMk cId="922641020" sldId="2119"/>
            <ac:spMk id="7" creationId="{91687CC0-6FC5-B96E-87A0-BA271524EC96}"/>
          </ac:spMkLst>
        </pc:spChg>
        <pc:graphicFrameChg chg="mod">
          <ac:chgData name="Schweikhardt, Felix [ZAB]" userId="9d2c0b82-b5c0-42f6-8dd9-8b46347d635b" providerId="ADAL" clId="{78A06639-DB39-40AF-AA49-D16B86CE3B1F}" dt="2024-02-27T08:12:01.159" v="23" actId="1035"/>
          <ac:graphicFrameMkLst>
            <pc:docMk/>
            <pc:sldMk cId="922641020" sldId="2119"/>
            <ac:graphicFrameMk id="2" creationId="{E5E9335B-97A6-2A73-1062-F287D0132F74}"/>
          </ac:graphicFrameMkLst>
        </pc:graphicFrameChg>
        <pc:graphicFrameChg chg="mod">
          <ac:chgData name="Schweikhardt, Felix [ZAB]" userId="9d2c0b82-b5c0-42f6-8dd9-8b46347d635b" providerId="ADAL" clId="{78A06639-DB39-40AF-AA49-D16B86CE3B1F}" dt="2024-02-27T08:12:01.159" v="23" actId="1035"/>
          <ac:graphicFrameMkLst>
            <pc:docMk/>
            <pc:sldMk cId="922641020" sldId="2119"/>
            <ac:graphicFrameMk id="3" creationId="{0F29D2A7-B694-2E30-2190-911226D44594}"/>
          </ac:graphicFrameMkLst>
        </pc:graphicFrameChg>
        <pc:graphicFrameChg chg="mod">
          <ac:chgData name="Schweikhardt, Felix [ZAB]" userId="9d2c0b82-b5c0-42f6-8dd9-8b46347d635b" providerId="ADAL" clId="{78A06639-DB39-40AF-AA49-D16B86CE3B1F}" dt="2024-02-27T08:12:01.159" v="23" actId="1035"/>
          <ac:graphicFrameMkLst>
            <pc:docMk/>
            <pc:sldMk cId="922641020" sldId="2119"/>
            <ac:graphicFrameMk id="5" creationId="{B4C48137-0AF4-E0FB-D930-6061121F0BD8}"/>
          </ac:graphicFrameMkLst>
        </pc:graphicFrameChg>
      </pc:sldChg>
      <pc:sldChg chg="add">
        <pc:chgData name="Schweikhardt, Felix [ZAB]" userId="9d2c0b82-b5c0-42f6-8dd9-8b46347d635b" providerId="ADAL" clId="{78A06639-DB39-40AF-AA49-D16B86CE3B1F}" dt="2024-02-27T08:05:44.652" v="10"/>
        <pc:sldMkLst>
          <pc:docMk/>
          <pc:sldMk cId="12116575" sldId="2120"/>
        </pc:sldMkLst>
      </pc:sldChg>
      <pc:sldChg chg="add">
        <pc:chgData name="Schweikhardt, Felix [ZAB]" userId="9d2c0b82-b5c0-42f6-8dd9-8b46347d635b" providerId="ADAL" clId="{78A06639-DB39-40AF-AA49-D16B86CE3B1F}" dt="2024-02-27T08:05:44.652" v="10"/>
        <pc:sldMkLst>
          <pc:docMk/>
          <pc:sldMk cId="2758430180" sldId="2121"/>
        </pc:sldMkLst>
      </pc:sldChg>
      <pc:sldChg chg="add">
        <pc:chgData name="Schweikhardt, Felix [ZAB]" userId="9d2c0b82-b5c0-42f6-8dd9-8b46347d635b" providerId="ADAL" clId="{78A06639-DB39-40AF-AA49-D16B86CE3B1F}" dt="2024-02-27T08:05:44.652" v="10"/>
        <pc:sldMkLst>
          <pc:docMk/>
          <pc:sldMk cId="2921619599" sldId="2123"/>
        </pc:sldMkLst>
      </pc:sldChg>
      <pc:sldChg chg="add del">
        <pc:chgData name="Schweikhardt, Felix [ZAB]" userId="9d2c0b82-b5c0-42f6-8dd9-8b46347d635b" providerId="ADAL" clId="{78A06639-DB39-40AF-AA49-D16B86CE3B1F}" dt="2024-02-27T12:55:36.513" v="157" actId="47"/>
        <pc:sldMkLst>
          <pc:docMk/>
          <pc:sldMk cId="211749787" sldId="2126"/>
        </pc:sldMkLst>
      </pc:sldChg>
      <pc:sldChg chg="add">
        <pc:chgData name="Schweikhardt, Felix [ZAB]" userId="9d2c0b82-b5c0-42f6-8dd9-8b46347d635b" providerId="ADAL" clId="{78A06639-DB39-40AF-AA49-D16B86CE3B1F}" dt="2024-02-27T12:58:17.313" v="171"/>
        <pc:sldMkLst>
          <pc:docMk/>
          <pc:sldMk cId="4209220500" sldId="2127"/>
        </pc:sldMkLst>
      </pc:sldChg>
      <pc:sldChg chg="add">
        <pc:chgData name="Schweikhardt, Felix [ZAB]" userId="9d2c0b82-b5c0-42f6-8dd9-8b46347d635b" providerId="ADAL" clId="{78A06639-DB39-40AF-AA49-D16B86CE3B1F}" dt="2024-02-27T12:58:17.313" v="171"/>
        <pc:sldMkLst>
          <pc:docMk/>
          <pc:sldMk cId="3711518540" sldId="2128"/>
        </pc:sldMkLst>
      </pc:sldChg>
      <pc:sldChg chg="add">
        <pc:chgData name="Schweikhardt, Felix [ZAB]" userId="9d2c0b82-b5c0-42f6-8dd9-8b46347d635b" providerId="ADAL" clId="{78A06639-DB39-40AF-AA49-D16B86CE3B1F}" dt="2024-02-27T12:58:17.313" v="171"/>
        <pc:sldMkLst>
          <pc:docMk/>
          <pc:sldMk cId="1348788418" sldId="212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51866451180577"/>
          <c:y val="4.0781194730579999E-2"/>
          <c:w val="0.56938976062159741"/>
          <c:h val="0.6845770850974886"/>
        </c:manualLayout>
      </c:layout>
      <c:barChart>
        <c:barDir val="col"/>
        <c:grouping val="stacked"/>
        <c:varyColors val="0"/>
        <c:ser>
          <c:idx val="0"/>
          <c:order val="0"/>
          <c:tx>
            <c:strRef>
              <c:f>Tabelle1!$B$1</c:f>
              <c:strCache>
                <c:ptCount val="1"/>
                <c:pt idx="0">
                  <c:v>Tilgungszuschuss</c:v>
                </c:pt>
              </c:strCache>
            </c:strRef>
          </c:tx>
          <c:spPr>
            <a:solidFill>
              <a:srgbClr val="006577"/>
            </a:solidFill>
            <a:ln>
              <a:noFill/>
            </a:ln>
            <a:effectLst/>
          </c:spPr>
          <c:invertIfNegative val="0"/>
          <c:dPt>
            <c:idx val="0"/>
            <c:invertIfNegative val="0"/>
            <c:bubble3D val="0"/>
            <c:spPr>
              <a:solidFill>
                <a:srgbClr val="006577"/>
              </a:solidFill>
              <a:ln>
                <a:noFill/>
              </a:ln>
              <a:effectLst/>
            </c:spPr>
            <c:extLst>
              <c:ext xmlns:c16="http://schemas.microsoft.com/office/drawing/2014/chart" uri="{C3380CC4-5D6E-409C-BE32-E72D297353CC}">
                <c16:uniqueId val="{00000001-B2BC-4102-83CF-4B38E6609347}"/>
              </c:ext>
            </c:extLst>
          </c:dPt>
          <c:dPt>
            <c:idx val="1"/>
            <c:invertIfNegative val="0"/>
            <c:bubble3D val="0"/>
            <c:extLst>
              <c:ext xmlns:c16="http://schemas.microsoft.com/office/drawing/2014/chart" uri="{C3380CC4-5D6E-409C-BE32-E72D297353CC}">
                <c16:uniqueId val="{00000002-B2BC-4102-83CF-4B38E6609347}"/>
              </c:ext>
            </c:extLst>
          </c:dPt>
          <c:dPt>
            <c:idx val="2"/>
            <c:invertIfNegative val="0"/>
            <c:bubble3D val="0"/>
            <c:extLst>
              <c:ext xmlns:c16="http://schemas.microsoft.com/office/drawing/2014/chart" uri="{C3380CC4-5D6E-409C-BE32-E72D297353CC}">
                <c16:uniqueId val="{00000003-B2BC-4102-83CF-4B38E6609347}"/>
              </c:ext>
            </c:extLst>
          </c:dPt>
          <c:dPt>
            <c:idx val="3"/>
            <c:invertIfNegative val="0"/>
            <c:bubble3D val="0"/>
            <c:extLst>
              <c:ext xmlns:c16="http://schemas.microsoft.com/office/drawing/2014/chart" uri="{C3380CC4-5D6E-409C-BE32-E72D297353CC}">
                <c16:uniqueId val="{00000004-B2BC-4102-83CF-4B38E6609347}"/>
              </c:ext>
            </c:extLst>
          </c:dPt>
          <c:dPt>
            <c:idx val="4"/>
            <c:invertIfNegative val="0"/>
            <c:bubble3D val="0"/>
            <c:extLst>
              <c:ext xmlns:c16="http://schemas.microsoft.com/office/drawing/2014/chart" uri="{C3380CC4-5D6E-409C-BE32-E72D297353CC}">
                <c16:uniqueId val="{00000005-B2BC-4102-83CF-4B38E6609347}"/>
              </c:ext>
            </c:extLst>
          </c:dPt>
          <c:dPt>
            <c:idx val="5"/>
            <c:invertIfNegative val="0"/>
            <c:bubble3D val="0"/>
            <c:extLst>
              <c:ext xmlns:c16="http://schemas.microsoft.com/office/drawing/2014/chart" uri="{C3380CC4-5D6E-409C-BE32-E72D297353CC}">
                <c16:uniqueId val="{00000006-B2BC-4102-83CF-4B38E6609347}"/>
              </c:ext>
            </c:extLst>
          </c:dPt>
          <c:dPt>
            <c:idx val="6"/>
            <c:invertIfNegative val="0"/>
            <c:bubble3D val="0"/>
            <c:extLst>
              <c:ext xmlns:c16="http://schemas.microsoft.com/office/drawing/2014/chart" uri="{C3380CC4-5D6E-409C-BE32-E72D297353CC}">
                <c16:uniqueId val="{00000007-B2BC-4102-83CF-4B38E6609347}"/>
              </c:ext>
            </c:extLst>
          </c:dPt>
          <c:dPt>
            <c:idx val="7"/>
            <c:invertIfNegative val="0"/>
            <c:bubble3D val="0"/>
            <c:extLst>
              <c:ext xmlns:c16="http://schemas.microsoft.com/office/drawing/2014/chart" uri="{C3380CC4-5D6E-409C-BE32-E72D297353CC}">
                <c16:uniqueId val="{00000008-B2BC-4102-83CF-4B38E6609347}"/>
              </c:ext>
            </c:extLst>
          </c:dPt>
          <c:dPt>
            <c:idx val="8"/>
            <c:invertIfNegative val="0"/>
            <c:bubble3D val="0"/>
            <c:extLst>
              <c:ext xmlns:c16="http://schemas.microsoft.com/office/drawing/2014/chart" uri="{C3380CC4-5D6E-409C-BE32-E72D297353CC}">
                <c16:uniqueId val="{00000009-B2BC-4102-83CF-4B38E6609347}"/>
              </c:ext>
            </c:extLst>
          </c:dPt>
          <c:dLbls>
            <c:spPr>
              <a:noFill/>
              <a:ln>
                <a:noFill/>
              </a:ln>
              <a:effectLst/>
            </c:spPr>
            <c:txPr>
              <a:bodyPr rot="0" spcFirstLastPara="1" vertOverflow="ellipsis" vert="horz" wrap="square" lIns="36000" rIns="36000"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Tabelle1!$B$2</c:f>
              <c:numCache>
                <c:formatCode>#,##0</c:formatCode>
                <c:ptCount val="1"/>
                <c:pt idx="0">
                  <c:v>22500</c:v>
                </c:pt>
              </c:numCache>
            </c:numRef>
          </c:val>
          <c:extLst>
            <c:ext xmlns:c16="http://schemas.microsoft.com/office/drawing/2014/chart" uri="{C3380CC4-5D6E-409C-BE32-E72D297353CC}">
              <c16:uniqueId val="{0000000A-B2BC-4102-83CF-4B38E6609347}"/>
            </c:ext>
          </c:extLst>
        </c:ser>
        <c:ser>
          <c:idx val="1"/>
          <c:order val="1"/>
          <c:tx>
            <c:strRef>
              <c:f>Tabelle1!$C$1</c:f>
              <c:strCache>
                <c:ptCount val="1"/>
                <c:pt idx="0">
                  <c:v>aus Zinsen</c:v>
                </c:pt>
              </c:strCache>
            </c:strRef>
          </c:tx>
          <c:spPr>
            <a:solidFill>
              <a:srgbClr val="EC6607"/>
            </a:solidFill>
            <a:ln>
              <a:noFill/>
            </a:ln>
            <a:effectLst/>
          </c:spPr>
          <c:invertIfNegative val="0"/>
          <c:dLbls>
            <c:spPr>
              <a:noFill/>
              <a:ln>
                <a:noFill/>
              </a:ln>
              <a:effectLst/>
            </c:spPr>
            <c:txPr>
              <a:bodyPr rot="0" spcFirstLastPara="1" vertOverflow="ellipsis" vert="horz" wrap="square" lIns="36000" rIns="36000"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Tabelle1!$C$2</c:f>
              <c:numCache>
                <c:formatCode>#,##0</c:formatCode>
                <c:ptCount val="1"/>
                <c:pt idx="0">
                  <c:v>26000</c:v>
                </c:pt>
              </c:numCache>
            </c:numRef>
          </c:val>
          <c:extLst>
            <c:ext xmlns:c16="http://schemas.microsoft.com/office/drawing/2014/chart" uri="{C3380CC4-5D6E-409C-BE32-E72D297353CC}">
              <c16:uniqueId val="{0000000B-B2BC-4102-83CF-4B38E6609347}"/>
            </c:ext>
          </c:extLst>
        </c:ser>
        <c:dLbls>
          <c:dLblPos val="inEnd"/>
          <c:showLegendKey val="0"/>
          <c:showVal val="1"/>
          <c:showCatName val="0"/>
          <c:showSerName val="0"/>
          <c:showPercent val="0"/>
          <c:showBubbleSize val="0"/>
        </c:dLbls>
        <c:gapWidth val="49"/>
        <c:overlap val="100"/>
        <c:axId val="466806720"/>
        <c:axId val="466809464"/>
      </c:barChart>
      <c:catAx>
        <c:axId val="466806720"/>
        <c:scaling>
          <c:orientation val="minMax"/>
        </c:scaling>
        <c:delete val="1"/>
        <c:axPos val="b"/>
        <c:numFmt formatCode="#,##0\ &quot;€&quot;" sourceLinked="0"/>
        <c:majorTickMark val="none"/>
        <c:minorTickMark val="none"/>
        <c:tickLblPos val="nextTo"/>
        <c:crossAx val="466809464"/>
        <c:crosses val="autoZero"/>
        <c:auto val="1"/>
        <c:lblAlgn val="ctr"/>
        <c:lblOffset val="100"/>
        <c:noMultiLvlLbl val="0"/>
      </c:catAx>
      <c:valAx>
        <c:axId val="466809464"/>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466806720"/>
        <c:crosses val="autoZero"/>
        <c:crossBetween val="between"/>
        <c:majorUnit val="10000"/>
        <c:minorUnit val="2000"/>
      </c:valAx>
      <c:spPr>
        <a:noFill/>
        <a:ln>
          <a:noFill/>
        </a:ln>
        <a:effectLst/>
      </c:spPr>
    </c:plotArea>
    <c:legend>
      <c:legendPos val="r"/>
      <c:layout>
        <c:manualLayout>
          <c:xMode val="edge"/>
          <c:yMode val="edge"/>
          <c:x val="4.9838352680215761E-2"/>
          <c:y val="0.71960162165254227"/>
          <c:w val="0.84025445358695783"/>
          <c:h val="0.158328576534559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8622350347307"/>
          <c:y val="3.6562196761491625E-2"/>
          <c:w val="0.83137753002241022"/>
          <c:h val="0.6811737156489257"/>
        </c:manualLayout>
      </c:layout>
      <c:barChart>
        <c:barDir val="col"/>
        <c:grouping val="stacked"/>
        <c:varyColors val="0"/>
        <c:ser>
          <c:idx val="0"/>
          <c:order val="0"/>
          <c:tx>
            <c:strRef>
              <c:f>Tabelle1!$B$1</c:f>
              <c:strCache>
                <c:ptCount val="1"/>
                <c:pt idx="0">
                  <c:v>Einkommenssteuer</c:v>
                </c:pt>
              </c:strCache>
            </c:strRef>
          </c:tx>
          <c:spPr>
            <a:solidFill>
              <a:srgbClr val="F6781D"/>
            </a:solidFill>
            <a:ln>
              <a:solidFill>
                <a:srgbClr val="8AC4D7"/>
              </a:solidFill>
            </a:ln>
            <a:effectLst/>
          </c:spPr>
          <c:invertIfNegative val="0"/>
          <c:dPt>
            <c:idx val="0"/>
            <c:invertIfNegative val="0"/>
            <c:bubble3D val="0"/>
            <c:spPr>
              <a:solidFill>
                <a:srgbClr val="8AC4D7"/>
              </a:solidFill>
              <a:ln>
                <a:solidFill>
                  <a:srgbClr val="8AC4D7"/>
                </a:solidFill>
              </a:ln>
              <a:effectLst/>
            </c:spPr>
            <c:extLst>
              <c:ext xmlns:c16="http://schemas.microsoft.com/office/drawing/2014/chart" uri="{C3380CC4-5D6E-409C-BE32-E72D297353CC}">
                <c16:uniqueId val="{00000001-4011-402B-A262-F173DDDD083C}"/>
              </c:ext>
            </c:extLst>
          </c:dPt>
          <c:dPt>
            <c:idx val="1"/>
            <c:invertIfNegative val="0"/>
            <c:bubble3D val="0"/>
            <c:spPr>
              <a:solidFill>
                <a:srgbClr val="348098"/>
              </a:solidFill>
              <a:ln>
                <a:solidFill>
                  <a:srgbClr val="348098"/>
                </a:solidFill>
              </a:ln>
              <a:effectLst/>
            </c:spPr>
            <c:extLst>
              <c:ext xmlns:c16="http://schemas.microsoft.com/office/drawing/2014/chart" uri="{C3380CC4-5D6E-409C-BE32-E72D297353CC}">
                <c16:uniqueId val="{00000003-4011-402B-A262-F173DDDD083C}"/>
              </c:ext>
            </c:extLst>
          </c:dPt>
          <c:dPt>
            <c:idx val="2"/>
            <c:invertIfNegative val="0"/>
            <c:bubble3D val="0"/>
            <c:spPr>
              <a:solidFill>
                <a:srgbClr val="96D0A2"/>
              </a:solidFill>
              <a:ln>
                <a:solidFill>
                  <a:srgbClr val="96D0A2"/>
                </a:solidFill>
              </a:ln>
              <a:effectLst/>
            </c:spPr>
            <c:extLst>
              <c:ext xmlns:c16="http://schemas.microsoft.com/office/drawing/2014/chart" uri="{C3380CC4-5D6E-409C-BE32-E72D297353CC}">
                <c16:uniqueId val="{00000005-4011-402B-A262-F173DDDD083C}"/>
              </c:ext>
            </c:extLst>
          </c:dPt>
          <c:dPt>
            <c:idx val="3"/>
            <c:invertIfNegative val="0"/>
            <c:bubble3D val="0"/>
            <c:spPr>
              <a:solidFill>
                <a:srgbClr val="8AC4D7"/>
              </a:solidFill>
              <a:ln>
                <a:solidFill>
                  <a:srgbClr val="8AC4D7"/>
                </a:solidFill>
              </a:ln>
              <a:effectLst/>
            </c:spPr>
            <c:extLst>
              <c:ext xmlns:c16="http://schemas.microsoft.com/office/drawing/2014/chart" uri="{C3380CC4-5D6E-409C-BE32-E72D297353CC}">
                <c16:uniqueId val="{00000007-4011-402B-A262-F173DDDD083C}"/>
              </c:ext>
            </c:extLst>
          </c:dPt>
          <c:dPt>
            <c:idx val="4"/>
            <c:invertIfNegative val="0"/>
            <c:bubble3D val="0"/>
            <c:spPr>
              <a:solidFill>
                <a:srgbClr val="348098"/>
              </a:solidFill>
              <a:ln>
                <a:solidFill>
                  <a:srgbClr val="348098"/>
                </a:solidFill>
              </a:ln>
              <a:effectLst/>
            </c:spPr>
            <c:extLst>
              <c:ext xmlns:c16="http://schemas.microsoft.com/office/drawing/2014/chart" uri="{C3380CC4-5D6E-409C-BE32-E72D297353CC}">
                <c16:uniqueId val="{00000009-4011-402B-A262-F173DDDD083C}"/>
              </c:ext>
            </c:extLst>
          </c:dPt>
          <c:dPt>
            <c:idx val="5"/>
            <c:invertIfNegative val="0"/>
            <c:bubble3D val="0"/>
            <c:spPr>
              <a:solidFill>
                <a:srgbClr val="96D0A2"/>
              </a:solidFill>
              <a:ln>
                <a:solidFill>
                  <a:srgbClr val="96D0A2"/>
                </a:solidFill>
              </a:ln>
              <a:effectLst/>
            </c:spPr>
            <c:extLst>
              <c:ext xmlns:c16="http://schemas.microsoft.com/office/drawing/2014/chart" uri="{C3380CC4-5D6E-409C-BE32-E72D297353CC}">
                <c16:uniqueId val="{0000000B-4011-402B-A262-F173DDDD083C}"/>
              </c:ext>
            </c:extLst>
          </c:dPt>
          <c:dPt>
            <c:idx val="6"/>
            <c:invertIfNegative val="0"/>
            <c:bubble3D val="0"/>
            <c:spPr>
              <a:solidFill>
                <a:srgbClr val="8AC4D7"/>
              </a:solidFill>
              <a:ln>
                <a:solidFill>
                  <a:srgbClr val="8AC4D7"/>
                </a:solidFill>
              </a:ln>
              <a:effectLst/>
            </c:spPr>
            <c:extLst>
              <c:ext xmlns:c16="http://schemas.microsoft.com/office/drawing/2014/chart" uri="{C3380CC4-5D6E-409C-BE32-E72D297353CC}">
                <c16:uniqueId val="{0000000D-4011-402B-A262-F173DDDD083C}"/>
              </c:ext>
            </c:extLst>
          </c:dPt>
          <c:dPt>
            <c:idx val="7"/>
            <c:invertIfNegative val="0"/>
            <c:bubble3D val="0"/>
            <c:spPr>
              <a:solidFill>
                <a:srgbClr val="348098"/>
              </a:solidFill>
              <a:ln>
                <a:solidFill>
                  <a:srgbClr val="348098"/>
                </a:solidFill>
              </a:ln>
              <a:effectLst/>
            </c:spPr>
            <c:extLst>
              <c:ext xmlns:c16="http://schemas.microsoft.com/office/drawing/2014/chart" uri="{C3380CC4-5D6E-409C-BE32-E72D297353CC}">
                <c16:uniqueId val="{0000000F-4011-402B-A262-F173DDDD083C}"/>
              </c:ext>
            </c:extLst>
          </c:dPt>
          <c:dPt>
            <c:idx val="8"/>
            <c:invertIfNegative val="0"/>
            <c:bubble3D val="0"/>
            <c:spPr>
              <a:solidFill>
                <a:srgbClr val="96D0A2"/>
              </a:solidFill>
              <a:ln>
                <a:solidFill>
                  <a:srgbClr val="96D0A2"/>
                </a:solidFill>
              </a:ln>
              <a:effectLst/>
            </c:spPr>
            <c:extLst>
              <c:ext xmlns:c16="http://schemas.microsoft.com/office/drawing/2014/chart" uri="{C3380CC4-5D6E-409C-BE32-E72D297353CC}">
                <c16:uniqueId val="{00000011-4011-402B-A262-F173DDDD083C}"/>
              </c:ext>
            </c:extLst>
          </c:dPt>
          <c:cat>
            <c:numRef>
              <c:f>Tabelle1!$A$2:$A$10</c:f>
              <c:numCache>
                <c:formatCode>#,##0</c:formatCode>
                <c:ptCount val="9"/>
                <c:pt idx="1">
                  <c:v>50000</c:v>
                </c:pt>
                <c:pt idx="4">
                  <c:v>75000</c:v>
                </c:pt>
                <c:pt idx="7">
                  <c:v>100000</c:v>
                </c:pt>
              </c:numCache>
            </c:numRef>
          </c:cat>
          <c:val>
            <c:numRef>
              <c:f>Tabelle1!$B$2:$B$10</c:f>
              <c:numCache>
                <c:formatCode>#,##0</c:formatCode>
                <c:ptCount val="9"/>
                <c:pt idx="0">
                  <c:v>8450</c:v>
                </c:pt>
                <c:pt idx="1">
                  <c:v>4692</c:v>
                </c:pt>
                <c:pt idx="2">
                  <c:v>4692</c:v>
                </c:pt>
                <c:pt idx="3">
                  <c:v>17623</c:v>
                </c:pt>
                <c:pt idx="4">
                  <c:v>11394</c:v>
                </c:pt>
                <c:pt idx="5">
                  <c:v>11394</c:v>
                </c:pt>
                <c:pt idx="6">
                  <c:v>30138</c:v>
                </c:pt>
                <c:pt idx="7">
                  <c:v>19644</c:v>
                </c:pt>
                <c:pt idx="8">
                  <c:v>14224</c:v>
                </c:pt>
              </c:numCache>
            </c:numRef>
          </c:val>
          <c:extLst>
            <c:ext xmlns:c16="http://schemas.microsoft.com/office/drawing/2014/chart" uri="{C3380CC4-5D6E-409C-BE32-E72D297353CC}">
              <c16:uniqueId val="{00000012-4011-402B-A262-F173DDDD083C}"/>
            </c:ext>
          </c:extLst>
        </c:ser>
        <c:ser>
          <c:idx val="1"/>
          <c:order val="1"/>
          <c:tx>
            <c:strRef>
              <c:f>Tabelle1!$C$1</c:f>
              <c:strCache>
                <c:ptCount val="1"/>
                <c:pt idx="0">
                  <c:v>Investitionszusschuss</c:v>
                </c:pt>
              </c:strCache>
            </c:strRef>
          </c:tx>
          <c:spPr>
            <a:pattFill prst="wdUpDiag">
              <a:fgClr>
                <a:srgbClr val="F6781D"/>
              </a:fgClr>
              <a:bgClr>
                <a:schemeClr val="bg1"/>
              </a:bgClr>
            </a:pattFill>
            <a:ln>
              <a:solidFill>
                <a:schemeClr val="tx1">
                  <a:lumMod val="60000"/>
                  <a:lumOff val="40000"/>
                </a:schemeClr>
              </a:solidFill>
            </a:ln>
            <a:effectLst/>
          </c:spPr>
          <c:invertIfNegative val="0"/>
          <c:cat>
            <c:numRef>
              <c:f>Tabelle1!$A$2:$A$10</c:f>
              <c:numCache>
                <c:formatCode>#,##0</c:formatCode>
                <c:ptCount val="9"/>
                <c:pt idx="1">
                  <c:v>50000</c:v>
                </c:pt>
                <c:pt idx="4">
                  <c:v>75000</c:v>
                </c:pt>
                <c:pt idx="7">
                  <c:v>100000</c:v>
                </c:pt>
              </c:numCache>
            </c:numRef>
          </c:cat>
          <c:val>
            <c:numRef>
              <c:f>Tabelle1!$C$2:$C$10</c:f>
              <c:numCache>
                <c:formatCode>General</c:formatCode>
                <c:ptCount val="9"/>
              </c:numCache>
            </c:numRef>
          </c:val>
          <c:extLst>
            <c:ext xmlns:c16="http://schemas.microsoft.com/office/drawing/2014/chart" uri="{C3380CC4-5D6E-409C-BE32-E72D297353CC}">
              <c16:uniqueId val="{00000013-4011-402B-A262-F173DDDD083C}"/>
            </c:ext>
          </c:extLst>
        </c:ser>
        <c:ser>
          <c:idx val="2"/>
          <c:order val="2"/>
          <c:tx>
            <c:strRef>
              <c:f>Tabelle1!$D$1</c:f>
              <c:strCache>
                <c:ptCount val="1"/>
                <c:pt idx="0">
                  <c:v>Investitionszuschuss2</c:v>
                </c:pt>
              </c:strCache>
            </c:strRef>
          </c:tx>
          <c:spPr>
            <a:pattFill prst="wdUpDiag">
              <a:fgClr>
                <a:srgbClr val="F6781D"/>
              </a:fgClr>
              <a:bgClr>
                <a:schemeClr val="bg1"/>
              </a:bgClr>
            </a:pattFill>
            <a:ln>
              <a:solidFill>
                <a:schemeClr val="tx1">
                  <a:lumMod val="60000"/>
                  <a:lumOff val="40000"/>
                </a:schemeClr>
              </a:solidFill>
            </a:ln>
            <a:effectLst/>
          </c:spPr>
          <c:invertIfNegative val="0"/>
          <c:dPt>
            <c:idx val="6"/>
            <c:invertIfNegative val="0"/>
            <c:bubble3D val="0"/>
            <c:spPr>
              <a:pattFill prst="wdUpDiag">
                <a:fgClr>
                  <a:srgbClr val="F6781D"/>
                </a:fgClr>
                <a:bgClr>
                  <a:schemeClr val="bg1"/>
                </a:bgClr>
              </a:pattFill>
              <a:ln>
                <a:solidFill>
                  <a:schemeClr val="tx1">
                    <a:lumMod val="60000"/>
                    <a:lumOff val="40000"/>
                  </a:schemeClr>
                </a:solidFill>
              </a:ln>
              <a:effectLst/>
            </c:spPr>
            <c:extLst>
              <c:ext xmlns:c16="http://schemas.microsoft.com/office/drawing/2014/chart" uri="{C3380CC4-5D6E-409C-BE32-E72D297353CC}">
                <c16:uniqueId val="{00000015-4011-402B-A262-F173DDDD083C}"/>
              </c:ext>
            </c:extLst>
          </c:dPt>
          <c:cat>
            <c:numRef>
              <c:f>Tabelle1!$A$2:$A$10</c:f>
              <c:numCache>
                <c:formatCode>#,##0</c:formatCode>
                <c:ptCount val="9"/>
                <c:pt idx="1">
                  <c:v>50000</c:v>
                </c:pt>
                <c:pt idx="4">
                  <c:v>75000</c:v>
                </c:pt>
                <c:pt idx="7">
                  <c:v>100000</c:v>
                </c:pt>
              </c:numCache>
            </c:numRef>
          </c:cat>
          <c:val>
            <c:numRef>
              <c:f>Tabelle1!$D$2:$D$10</c:f>
              <c:numCache>
                <c:formatCode>General</c:formatCode>
                <c:ptCount val="9"/>
              </c:numCache>
            </c:numRef>
          </c:val>
          <c:extLst>
            <c:ext xmlns:c16="http://schemas.microsoft.com/office/drawing/2014/chart" uri="{C3380CC4-5D6E-409C-BE32-E72D297353CC}">
              <c16:uniqueId val="{00000016-4011-402B-A262-F173DDDD083C}"/>
            </c:ext>
          </c:extLst>
        </c:ser>
        <c:ser>
          <c:idx val="3"/>
          <c:order val="3"/>
          <c:tx>
            <c:strRef>
              <c:f>Tabelle1!$E$1</c:f>
              <c:strCache>
                <c:ptCount val="1"/>
                <c:pt idx="0">
                  <c:v>Investitionszusschuss2</c:v>
                </c:pt>
              </c:strCache>
            </c:strRef>
          </c:tx>
          <c:spPr>
            <a:pattFill prst="wdUpDiag">
              <a:fgClr>
                <a:srgbClr val="F6781D"/>
              </a:fgClr>
              <a:bgClr>
                <a:schemeClr val="bg1"/>
              </a:bgClr>
            </a:pattFill>
            <a:ln>
              <a:solidFill>
                <a:schemeClr val="tx1">
                  <a:lumMod val="60000"/>
                  <a:lumOff val="40000"/>
                </a:schemeClr>
              </a:solidFill>
            </a:ln>
            <a:effectLst/>
          </c:spPr>
          <c:invertIfNegative val="0"/>
          <c:cat>
            <c:numRef>
              <c:f>Tabelle1!$A$2:$A$10</c:f>
              <c:numCache>
                <c:formatCode>#,##0</c:formatCode>
                <c:ptCount val="9"/>
                <c:pt idx="1">
                  <c:v>50000</c:v>
                </c:pt>
                <c:pt idx="4">
                  <c:v>75000</c:v>
                </c:pt>
                <c:pt idx="7">
                  <c:v>100000</c:v>
                </c:pt>
              </c:numCache>
            </c:numRef>
          </c:cat>
          <c:val>
            <c:numRef>
              <c:f>Tabelle1!$E$2:$E$10</c:f>
              <c:numCache>
                <c:formatCode>General</c:formatCode>
                <c:ptCount val="9"/>
              </c:numCache>
            </c:numRef>
          </c:val>
          <c:extLst>
            <c:ext xmlns:c16="http://schemas.microsoft.com/office/drawing/2014/chart" uri="{C3380CC4-5D6E-409C-BE32-E72D297353CC}">
              <c16:uniqueId val="{00000017-4011-402B-A262-F173DDDD083C}"/>
            </c:ext>
          </c:extLst>
        </c:ser>
        <c:dLbls>
          <c:showLegendKey val="0"/>
          <c:showVal val="0"/>
          <c:showCatName val="0"/>
          <c:showSerName val="0"/>
          <c:showPercent val="0"/>
          <c:showBubbleSize val="0"/>
        </c:dLbls>
        <c:gapWidth val="219"/>
        <c:overlap val="100"/>
        <c:axId val="466806720"/>
        <c:axId val="466809464"/>
      </c:barChart>
      <c:catAx>
        <c:axId val="466806720"/>
        <c:scaling>
          <c:orientation val="minMax"/>
        </c:scaling>
        <c:delete val="1"/>
        <c:axPos val="b"/>
        <c:numFmt formatCode="#,##0\ &quot;€&quot;" sourceLinked="0"/>
        <c:majorTickMark val="none"/>
        <c:minorTickMark val="none"/>
        <c:tickLblPos val="nextTo"/>
        <c:crossAx val="466809464"/>
        <c:crosses val="autoZero"/>
        <c:auto val="1"/>
        <c:lblAlgn val="ctr"/>
        <c:lblOffset val="100"/>
        <c:noMultiLvlLbl val="0"/>
      </c:catAx>
      <c:valAx>
        <c:axId val="466809464"/>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466806720"/>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5F25966-77D5-7C40-80AA-D77E81CAC6B9}" type="datetime1">
              <a:rPr lang="de-DE"/>
              <a:pPr>
                <a:defRPr/>
              </a:pPr>
              <a:t>27.02.2024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70228E1-4DAF-A342-BA86-659F2410663E}"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6E65B61-9B12-7B41-84B7-02B3FF96CA72}" type="datetime1">
              <a:rPr lang="de-DE"/>
              <a:pPr>
                <a:defRPr/>
              </a:pPr>
              <a:t>27.02.2024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FCC97AC-E716-5845-AA7B-DC7C09FB3588}"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ＭＳ Ｐゴシック" pitchFamily="-10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mwi.de/Redaktion/DE/Artikel/Energie/bundesfoerderung-fuer-effiziente-gebaeude-beg.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bundesfinanzministerium.de/Content/DE/Downloads/BMF_Schreiben/Steuerarten/Einkommensteuer/2021-01-14-steuerliche-foerderung-energetischer-massnahmen-an-zu-eigenen-wohnzwecken-genutzten-gebaeuden-einzelfragen-zu-paragraf-35c-EStG.pdf?__blob=publicationFile&amp;v=1" TargetMode="External"/><Relationship Id="rId5" Type="http://schemas.openxmlformats.org/officeDocument/2006/relationships/hyperlink" Target="http://www.gesetze-im-internet.de/esanmv/index.html" TargetMode="External"/><Relationship Id="rId4" Type="http://schemas.openxmlformats.org/officeDocument/2006/relationships/hyperlink" Target="https://www.bundesfinanzministerium.de/Content/DE/Standardartikel/Themen/Schlaglichter/Klimaschutz/2020-02-07-steuerliche-foerderung-energetischer-gebaeudesanierungen.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a:t>
            </a:fld>
            <a:endParaRPr lang="de-DE"/>
          </a:p>
        </p:txBody>
      </p:sp>
    </p:spTree>
    <p:extLst>
      <p:ext uri="{BB962C8B-B14F-4D97-AF65-F5344CB8AC3E}">
        <p14:creationId xmlns:p14="http://schemas.microsoft.com/office/powerpoint/2010/main" val="305292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21</a:t>
            </a:fld>
            <a:endParaRPr lang="de-DE"/>
          </a:p>
        </p:txBody>
      </p:sp>
    </p:spTree>
    <p:extLst>
      <p:ext uri="{BB962C8B-B14F-4D97-AF65-F5344CB8AC3E}">
        <p14:creationId xmlns:p14="http://schemas.microsoft.com/office/powerpoint/2010/main" val="396467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27</a:t>
            </a:fld>
            <a:endParaRPr lang="de-DE"/>
          </a:p>
        </p:txBody>
      </p:sp>
    </p:spTree>
    <p:extLst>
      <p:ext uri="{BB962C8B-B14F-4D97-AF65-F5344CB8AC3E}">
        <p14:creationId xmlns:p14="http://schemas.microsoft.com/office/powerpoint/2010/main" val="265907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28</a:t>
            </a:fld>
            <a:endParaRPr lang="de-DE"/>
          </a:p>
        </p:txBody>
      </p:sp>
    </p:spTree>
    <p:extLst>
      <p:ext uri="{BB962C8B-B14F-4D97-AF65-F5344CB8AC3E}">
        <p14:creationId xmlns:p14="http://schemas.microsoft.com/office/powerpoint/2010/main" val="422576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29</a:t>
            </a:fld>
            <a:endParaRPr lang="de-DE"/>
          </a:p>
        </p:txBody>
      </p:sp>
    </p:spTree>
    <p:extLst>
      <p:ext uri="{BB962C8B-B14F-4D97-AF65-F5344CB8AC3E}">
        <p14:creationId xmlns:p14="http://schemas.microsoft.com/office/powerpoint/2010/main" val="277736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31</a:t>
            </a:fld>
            <a:endParaRPr lang="de-DE"/>
          </a:p>
        </p:txBody>
      </p:sp>
    </p:spTree>
    <p:extLst>
      <p:ext uri="{BB962C8B-B14F-4D97-AF65-F5344CB8AC3E}">
        <p14:creationId xmlns:p14="http://schemas.microsoft.com/office/powerpoint/2010/main" val="586480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32</a:t>
            </a:fld>
            <a:endParaRPr lang="de-DE"/>
          </a:p>
        </p:txBody>
      </p:sp>
    </p:spTree>
    <p:extLst>
      <p:ext uri="{BB962C8B-B14F-4D97-AF65-F5344CB8AC3E}">
        <p14:creationId xmlns:p14="http://schemas.microsoft.com/office/powerpoint/2010/main" val="224110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33</a:t>
            </a:fld>
            <a:endParaRPr lang="de-DE"/>
          </a:p>
        </p:txBody>
      </p:sp>
    </p:spTree>
    <p:extLst>
      <p:ext uri="{BB962C8B-B14F-4D97-AF65-F5344CB8AC3E}">
        <p14:creationId xmlns:p14="http://schemas.microsoft.com/office/powerpoint/2010/main" val="2872822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34</a:t>
            </a:fld>
            <a:endParaRPr lang="de-DE"/>
          </a:p>
        </p:txBody>
      </p:sp>
    </p:spTree>
    <p:extLst>
      <p:ext uri="{BB962C8B-B14F-4D97-AF65-F5344CB8AC3E}">
        <p14:creationId xmlns:p14="http://schemas.microsoft.com/office/powerpoint/2010/main" val="396467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37</a:t>
            </a:fld>
            <a:endParaRPr lang="de-DE"/>
          </a:p>
        </p:txBody>
      </p:sp>
    </p:spTree>
    <p:extLst>
      <p:ext uri="{BB962C8B-B14F-4D97-AF65-F5344CB8AC3E}">
        <p14:creationId xmlns:p14="http://schemas.microsoft.com/office/powerpoint/2010/main" val="58886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38</a:t>
            </a:fld>
            <a:endParaRPr lang="de-DE"/>
          </a:p>
        </p:txBody>
      </p:sp>
    </p:spTree>
    <p:extLst>
      <p:ext uri="{BB962C8B-B14F-4D97-AF65-F5344CB8AC3E}">
        <p14:creationId xmlns:p14="http://schemas.microsoft.com/office/powerpoint/2010/main" val="357102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9</a:t>
            </a:fld>
            <a:endParaRPr lang="de-DE"/>
          </a:p>
        </p:txBody>
      </p:sp>
    </p:spTree>
    <p:extLst>
      <p:ext uri="{BB962C8B-B14F-4D97-AF65-F5344CB8AC3E}">
        <p14:creationId xmlns:p14="http://schemas.microsoft.com/office/powerpoint/2010/main" val="2659076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39</a:t>
            </a:fld>
            <a:endParaRPr lang="de-DE"/>
          </a:p>
        </p:txBody>
      </p:sp>
    </p:spTree>
    <p:extLst>
      <p:ext uri="{BB962C8B-B14F-4D97-AF65-F5344CB8AC3E}">
        <p14:creationId xmlns:p14="http://schemas.microsoft.com/office/powerpoint/2010/main" val="316122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40</a:t>
            </a:fld>
            <a:endParaRPr lang="de-DE"/>
          </a:p>
        </p:txBody>
      </p:sp>
    </p:spTree>
    <p:extLst>
      <p:ext uri="{BB962C8B-B14F-4D97-AF65-F5344CB8AC3E}">
        <p14:creationId xmlns:p14="http://schemas.microsoft.com/office/powerpoint/2010/main" val="68812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41</a:t>
            </a:fld>
            <a:endParaRPr lang="de-DE"/>
          </a:p>
        </p:txBody>
      </p:sp>
    </p:spTree>
    <p:extLst>
      <p:ext uri="{BB962C8B-B14F-4D97-AF65-F5344CB8AC3E}">
        <p14:creationId xmlns:p14="http://schemas.microsoft.com/office/powerpoint/2010/main" val="58886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42</a:t>
            </a:fld>
            <a:endParaRPr lang="de-DE"/>
          </a:p>
        </p:txBody>
      </p:sp>
    </p:spTree>
    <p:extLst>
      <p:ext uri="{BB962C8B-B14F-4D97-AF65-F5344CB8AC3E}">
        <p14:creationId xmlns:p14="http://schemas.microsoft.com/office/powerpoint/2010/main" val="357102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A4C40-BEC8-9D20-B86F-37F295F49D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97FA82-16BF-2A49-ACF4-12DFF277AA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2EAC8F-44A4-FAF0-937D-1DA7688D0E4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50A6634-65E7-7666-E3DA-591D7722D200}"/>
              </a:ext>
            </a:extLst>
          </p:cNvPr>
          <p:cNvSpPr>
            <a:spLocks noGrp="1"/>
          </p:cNvSpPr>
          <p:nvPr>
            <p:ph type="sldNum" sz="quarter" idx="5"/>
          </p:nvPr>
        </p:nvSpPr>
        <p:spPr/>
        <p:txBody>
          <a:bodyPr/>
          <a:lstStyle/>
          <a:p>
            <a:pPr>
              <a:defRPr/>
            </a:pPr>
            <a:fld id="{4FCC97AC-E716-5845-AA7B-DC7C09FB3588}" type="slidenum">
              <a:rPr lang="de-DE" smtClean="0"/>
              <a:pPr>
                <a:defRPr/>
              </a:pPr>
              <a:t>43</a:t>
            </a:fld>
            <a:endParaRPr lang="de-DE"/>
          </a:p>
        </p:txBody>
      </p:sp>
    </p:spTree>
    <p:extLst>
      <p:ext uri="{BB962C8B-B14F-4D97-AF65-F5344CB8AC3E}">
        <p14:creationId xmlns:p14="http://schemas.microsoft.com/office/powerpoint/2010/main" val="4191473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BA83-97BB-3345-04B0-41278E4AB1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9DC416-FD78-3284-1D24-D4CA764EE4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A964F4-AEE6-FA5F-D29F-F853C941CE9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71DBC3A-8EE3-50AA-21E3-830E7E583822}"/>
              </a:ext>
            </a:extLst>
          </p:cNvPr>
          <p:cNvSpPr>
            <a:spLocks noGrp="1"/>
          </p:cNvSpPr>
          <p:nvPr>
            <p:ph type="sldNum" sz="quarter" idx="5"/>
          </p:nvPr>
        </p:nvSpPr>
        <p:spPr/>
        <p:txBody>
          <a:bodyPr/>
          <a:lstStyle/>
          <a:p>
            <a:pPr>
              <a:defRPr/>
            </a:pPr>
            <a:fld id="{4FCC97AC-E716-5845-AA7B-DC7C09FB3588}" type="slidenum">
              <a:rPr lang="de-DE" smtClean="0"/>
              <a:pPr>
                <a:defRPr/>
              </a:pPr>
              <a:t>44</a:t>
            </a:fld>
            <a:endParaRPr lang="de-DE"/>
          </a:p>
        </p:txBody>
      </p:sp>
    </p:spTree>
    <p:extLst>
      <p:ext uri="{BB962C8B-B14F-4D97-AF65-F5344CB8AC3E}">
        <p14:creationId xmlns:p14="http://schemas.microsoft.com/office/powerpoint/2010/main" val="1200878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53A9-0BB1-3F8C-8CC5-7F6F082510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7C3B8E-9E4B-A6C8-0171-256BF3B6EE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5A0069-CB7B-D76E-1FFF-1FB8423F622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2990542-CD4B-A6FE-F010-E67F04D52DCA}"/>
              </a:ext>
            </a:extLst>
          </p:cNvPr>
          <p:cNvSpPr>
            <a:spLocks noGrp="1"/>
          </p:cNvSpPr>
          <p:nvPr>
            <p:ph type="sldNum" sz="quarter" idx="5"/>
          </p:nvPr>
        </p:nvSpPr>
        <p:spPr/>
        <p:txBody>
          <a:bodyPr/>
          <a:lstStyle/>
          <a:p>
            <a:pPr>
              <a:defRPr/>
            </a:pPr>
            <a:fld id="{4FCC97AC-E716-5845-AA7B-DC7C09FB3588}" type="slidenum">
              <a:rPr lang="de-DE" smtClean="0"/>
              <a:pPr>
                <a:defRPr/>
              </a:pPr>
              <a:t>45</a:t>
            </a:fld>
            <a:endParaRPr lang="de-DE"/>
          </a:p>
        </p:txBody>
      </p:sp>
    </p:spTree>
    <p:extLst>
      <p:ext uri="{BB962C8B-B14F-4D97-AF65-F5344CB8AC3E}">
        <p14:creationId xmlns:p14="http://schemas.microsoft.com/office/powerpoint/2010/main" val="90698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kern="1200">
                <a:solidFill>
                  <a:schemeClr val="tx1"/>
                </a:solidFill>
                <a:effectLst/>
                <a:ea typeface="ＭＳ Ｐゴシック" pitchFamily="-102" charset="-128"/>
                <a:cs typeface="ＭＳ Ｐゴシック" pitchFamily="-102" charset="-128"/>
              </a:rPr>
              <a:t>Details und Anforderungen (nach BEG): </a:t>
            </a:r>
            <a:r>
              <a:rPr lang="de-DE">
                <a:cs typeface="Calibri" panose="020F0502020204030204" pitchFamily="34" charset="0"/>
                <a:hlinkClick r:id="rId3"/>
              </a:rPr>
              <a:t>https://www.bmwi.de/Redaktion/DE/Artikel/Energie/bundesfoerderung-fuer-effiziente-gebaeude-beg.html</a:t>
            </a:r>
            <a:endParaRPr lang="de-DE">
              <a:cs typeface="Calibri" panose="020F050202020403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0"/>
              <a:t>Kurz er­klärt: </a:t>
            </a:r>
            <a:r>
              <a:rPr lang="de-DE" kern="1200">
                <a:solidFill>
                  <a:schemeClr val="tx1"/>
                </a:solidFill>
                <a:ea typeface="ＭＳ Ｐゴシック" pitchFamily="-102" charset="-128"/>
                <a:cs typeface="Calibri" panose="020F0502020204030204" pitchFamily="34" charset="0"/>
                <a:hlinkClick r:id="rId4"/>
              </a:rPr>
              <a:t>https://www.bundesfinanzministerium.de/Content/DE/Standardartikel/Themen/Schlaglichter/Klimaschutz/2020-02-07-steuerliche-foerderung-energetischer-gebaeudesanierungen.html</a:t>
            </a:r>
            <a:endParaRPr lang="de-DE" kern="1200">
              <a:solidFill>
                <a:schemeClr val="tx1"/>
              </a:solidFill>
              <a:ea typeface="ＭＳ Ｐゴシック" pitchFamily="-102" charset="-128"/>
              <a:cs typeface="Calibri" panose="020F050202020403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kern="1200">
                <a:solidFill>
                  <a:schemeClr val="tx1"/>
                </a:solidFill>
                <a:ea typeface="ＭＳ Ｐゴシック" pitchFamily="-102" charset="-128"/>
                <a:cs typeface="Calibri" panose="020F0502020204030204" pitchFamily="34" charset="0"/>
              </a:rPr>
              <a:t>Weitere Informationen: </a:t>
            </a:r>
            <a:r>
              <a:rPr lang="de-DE"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http://www.gesetze-im-internet.de/esanmv/index.html</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b="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b="0"/>
              <a:t>Steu­er­li­che För­de­rung ener­ge­ti­scher Ge­bäu­des­a­nie­run­gen:</a:t>
            </a:r>
            <a:endParaRPr lang="de-DE" kern="1200">
              <a:solidFill>
                <a:schemeClr val="tx1"/>
              </a:solidFill>
              <a:effectLst/>
              <a:ea typeface="ＭＳ Ｐゴシック" pitchFamily="-102" charset="-128"/>
              <a:cs typeface="ＭＳ Ｐゴシック" pitchFamily="-102" charset="-128"/>
            </a:endParaRP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Ab zwei Maßnahmen Energieberater erforderlich; Energieberaterkosten zu 50% absetzbar</a:t>
            </a: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Ansetzbare Maßnahmen und Kosten müssen rückwirkend durch den Energieberater geprüft werden.</a:t>
            </a: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Beispiel: 20% von bis 200.000 € anrechenbaren Kosten </a:t>
            </a:r>
            <a:r>
              <a:rPr lang="de-DE" kern="1200">
                <a:solidFill>
                  <a:schemeClr val="tx1"/>
                </a:solidFill>
                <a:effectLst/>
                <a:ea typeface="ＭＳ Ｐゴシック" pitchFamily="-102" charset="-128"/>
                <a:cs typeface="ＭＳ Ｐゴシック" pitchFamily="-102" charset="-128"/>
                <a:sym typeface="Wingdings" panose="05000000000000000000" pitchFamily="2" charset="2"/>
              </a:rPr>
              <a:t></a:t>
            </a:r>
            <a:r>
              <a:rPr lang="de-DE" kern="1200">
                <a:solidFill>
                  <a:schemeClr val="tx1"/>
                </a:solidFill>
                <a:effectLst/>
                <a:ea typeface="ＭＳ Ｐゴシック" pitchFamily="-102" charset="-128"/>
                <a:cs typeface="ＭＳ Ｐゴシック" pitchFamily="-102" charset="-128"/>
              </a:rPr>
              <a:t> 40.000 € Abschreibung über 3 Jahre (14.000 + 14.000 + 12.000 €)</a:t>
            </a: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Bei</a:t>
            </a:r>
            <a:r>
              <a:rPr lang="de-DE" kern="1200" baseline="0">
                <a:solidFill>
                  <a:schemeClr val="tx1"/>
                </a:solidFill>
                <a:effectLst/>
                <a:ea typeface="ＭＳ Ｐゴシック" pitchFamily="-102" charset="-128"/>
                <a:cs typeface="ＭＳ Ｐゴシック" pitchFamily="-102" charset="-128"/>
              </a:rPr>
              <a:t> der Begünstigung handelt es sich um einen </a:t>
            </a:r>
            <a:r>
              <a:rPr lang="de-DE" kern="1200">
                <a:solidFill>
                  <a:schemeClr val="tx1"/>
                </a:solidFill>
                <a:effectLst/>
                <a:ea typeface="ＭＳ Ｐゴシック" pitchFamily="-102" charset="-128"/>
                <a:cs typeface="ＭＳ Ｐゴシック" pitchFamily="-102" charset="-128"/>
              </a:rPr>
              <a:t>Abzug von der zu bezahlenden Einkommenssteuer nach § 35 c EKSG.</a:t>
            </a:r>
            <a:br>
              <a:rPr lang="de-DE" kern="1200">
                <a:solidFill>
                  <a:schemeClr val="tx1"/>
                </a:solidFill>
                <a:effectLst/>
                <a:ea typeface="ＭＳ Ｐゴシック" pitchFamily="-102" charset="-128"/>
                <a:cs typeface="ＭＳ Ｐゴシック" pitchFamily="-102" charset="-128"/>
              </a:rPr>
            </a:br>
            <a:r>
              <a:rPr lang="de-DE" kern="1200">
                <a:solidFill>
                  <a:schemeClr val="tx1"/>
                </a:solidFill>
                <a:effectLst/>
                <a:ea typeface="ＭＳ Ｐゴシック" pitchFamily="-102" charset="-128"/>
                <a:cs typeface="ＭＳ Ｐゴシック" pitchFamily="-102" charset="-128"/>
              </a:rPr>
              <a:t>(§ 35a, Abschreibung von Handwerkerlohn, bleibt dabei unverändert, da es sich hier ausschließlich um Instandsetzung geht).</a:t>
            </a:r>
          </a:p>
          <a:p>
            <a:pPr marL="171450" lvl="0" indent="-171450">
              <a:buFont typeface="Arial" panose="020B0604020202020204" pitchFamily="34" charset="0"/>
              <a:buChar char="•"/>
            </a:pPr>
            <a:r>
              <a:rPr lang="de-DE" kern="1200">
                <a:solidFill>
                  <a:schemeClr val="tx1"/>
                </a:solidFill>
                <a:effectLst/>
                <a:ea typeface="ＭＳ Ｐゴシック" pitchFamily="-102" charset="-128"/>
                <a:cs typeface="ＭＳ Ｐゴシック" pitchFamily="-102" charset="-128"/>
              </a:rPr>
              <a:t>Fachunternehmererklärung notwendig oder „Akteur nach §21 EnEV“; Unterschreibender haftet.</a:t>
            </a:r>
            <a:br>
              <a:rPr lang="de-DE" kern="1200">
                <a:solidFill>
                  <a:schemeClr val="tx1"/>
                </a:solidFill>
                <a:effectLst/>
                <a:ea typeface="ＭＳ Ｐゴシック" pitchFamily="-102" charset="-128"/>
                <a:cs typeface="ＭＳ Ｐゴシック" pitchFamily="-102" charset="-128"/>
              </a:rPr>
            </a:br>
            <a:r>
              <a:rPr lang="de-DE" i="0" kern="1200">
                <a:solidFill>
                  <a:schemeClr val="tx1"/>
                </a:solidFill>
                <a:effectLst/>
                <a:ea typeface="ＭＳ Ｐゴシック" pitchFamily="-102" charset="-128"/>
                <a:cs typeface="ＭＳ Ｐゴシック" pitchFamily="-102" charset="-128"/>
              </a:rPr>
              <a:t>Die Musterformulare finden Sie auf der Seite des Bundesfinanzministeriums: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u="sng">
                <a:solidFill>
                  <a:srgbClr val="0563C1"/>
                </a:solidFill>
                <a:effectLst/>
                <a:ea typeface="Calibri" panose="020F0502020204030204" pitchFamily="34" charset="0"/>
                <a:hlinkClick r:id="rId6"/>
              </a:rPr>
              <a:t>https://www.bundesfinanzministerium.de/Content/DE/Downloads/BMF_Schreiben/Steuerarten/Einkommensteuer/2021-01-14-steuerliche-foerderung-energetischer-massnahmen-an-zu-eigenen-wohnzwecken-genutzten-gebaeuden-einzelfragen-zu-paragraf-35c-EStG.pdf?__blob=publicationFile&amp;v=1</a:t>
            </a:r>
            <a:r>
              <a:rPr lang="de-DE">
                <a:effectLst/>
                <a:ea typeface="Calibri" panose="020F0502020204030204" pitchFamily="34" charset="0"/>
              </a:rPr>
              <a:t>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a:effectLst/>
              <a:ea typeface="Calibri" panose="020F0502020204030204" pitchFamily="34" charset="0"/>
            </a:endParaRPr>
          </a:p>
          <a:p>
            <a:pPr marL="171450" lvl="0" indent="-171450">
              <a:buFont typeface="Arial" panose="020B0604020202020204" pitchFamily="34" charset="0"/>
              <a:buChar char="•"/>
            </a:pPr>
            <a:endParaRPr lang="de-DE" i="0" u="sng" kern="1200">
              <a:solidFill>
                <a:schemeClr val="tx1"/>
              </a:solidFill>
              <a:effectLst/>
              <a:ea typeface="ＭＳ Ｐゴシック" pitchFamily="-102" charset="-128"/>
              <a:cs typeface="ＭＳ Ｐゴシック" pitchFamily="-102"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a:solidFill>
                <a:srgbClr val="262626"/>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a:solidFill>
                <a:srgbClr val="262626"/>
              </a:solidFill>
            </a:endParaRPr>
          </a:p>
          <a:p>
            <a:endParaRPr lang="de-DE"/>
          </a:p>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47</a:t>
            </a:fld>
            <a:endParaRPr lang="de-DE"/>
          </a:p>
        </p:txBody>
      </p:sp>
    </p:spTree>
    <p:extLst>
      <p:ext uri="{BB962C8B-B14F-4D97-AF65-F5344CB8AC3E}">
        <p14:creationId xmlns:p14="http://schemas.microsoft.com/office/powerpoint/2010/main" val="2244015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kern="1200">
                <a:solidFill>
                  <a:schemeClr val="tx1"/>
                </a:solidFill>
                <a:effectLst/>
                <a:latin typeface="+mn-lt"/>
                <a:ea typeface="ＭＳ Ｐゴシック" pitchFamily="-102" charset="-128"/>
                <a:cs typeface="ＭＳ Ｐゴシック" pitchFamily="-102" charset="-128"/>
              </a:rPr>
              <a:t>Der verbleibende Betrag für die Einkommenssteuer kann nach Erfassung des zu versteuernden Einkommen selbst errechnet werden unter: https://www.bmf-steuerrechner.de/ekst/eingabeformekst.xhtml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Wie vorteilhaft die steuerlichen Abschreibungen (im Vergleich zu anderen Fördermaßnahmen ist), hängt von vielen individuellen Faktoren, wie beispielsweise dem Jahreseinkommen und der familiären Situation ab.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Denn: die sich aus diesen Faktoren ergebende, zu zahlende tarifliche Einkommenssteuer bildet den Basiswert von dem die steuerliche Begünstigung abgezogen wird.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Wer also weniger als die max. 14.000 € in den ersten beiden und max. 12.000 € im dritten Jahr an tariflicher Einkommenssteuer zahlt, erhält nur diesen tatsächlich gezahlten Betrag zurück und nicht die Maximalsätze.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Der Restbetrag wird nicht ausbezahlt.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Bei hohen Investitionskosten, profitieren vor allem Personen mit hohen Einkommen bzw. einer hohen Einkommenssteuer von der steuerlichen Abschreibungen.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Personen mit geringerem Einkommen profitieren vor allem bei Beträgen unterhalb der Maximalsätze, Bsp.: Ansetzbare Kosten 50.000 €; max. 3.500 € in den Jahren 1 und 2 und 3.000 € im 3. Jahr.</a:t>
            </a:r>
          </a:p>
          <a:p>
            <a:endParaRPr lang="de-DE" u="sng" kern="1200">
              <a:solidFill>
                <a:schemeClr val="tx1"/>
              </a:solidFill>
              <a:effectLst/>
              <a:latin typeface="+mn-lt"/>
              <a:ea typeface="ＭＳ Ｐゴシック" pitchFamily="-102" charset="-128"/>
              <a:cs typeface="ＭＳ Ｐゴシック" pitchFamily="-102" charset="-128"/>
            </a:endParaRPr>
          </a:p>
          <a:p>
            <a:r>
              <a:rPr lang="de-DE" u="sng" kern="1200">
                <a:solidFill>
                  <a:schemeClr val="tx1"/>
                </a:solidFill>
                <a:effectLst/>
                <a:latin typeface="+mn-lt"/>
                <a:ea typeface="ＭＳ Ｐゴシック" pitchFamily="-102" charset="-128"/>
                <a:cs typeface="ＭＳ Ｐゴシック" pitchFamily="-102" charset="-128"/>
              </a:rPr>
              <a:t>Beispiele</a:t>
            </a:r>
            <a:endParaRPr lang="de-DE" kern="1200">
              <a:solidFill>
                <a:schemeClr val="tx1"/>
              </a:solidFill>
              <a:effectLst/>
              <a:latin typeface="+mn-lt"/>
              <a:ea typeface="ＭＳ Ｐゴシック" pitchFamily="-102" charset="-128"/>
              <a:cs typeface="ＭＳ Ｐゴシック" pitchFamily="-102" charset="-128"/>
            </a:endParaRP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Wer ein Jahresgehalt von 50.000 € verdient, wird nie mehr als rund 8.450 € zurückbekommen.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Bei einem Jahresgehalt von 75.000 € erhält man den Maximalbetrag nur, wenn man ledig ist. </a:t>
            </a:r>
          </a:p>
          <a:p>
            <a:pPr marL="171450" lvl="0" indent="-171450">
              <a:buFont typeface="Arial" panose="020B0604020202020204" pitchFamily="34" charset="0"/>
              <a:buChar char="•"/>
            </a:pPr>
            <a:r>
              <a:rPr lang="de-DE" kern="1200">
                <a:solidFill>
                  <a:schemeClr val="tx1"/>
                </a:solidFill>
                <a:effectLst/>
                <a:latin typeface="+mn-lt"/>
                <a:ea typeface="ＭＳ Ｐゴシック" pitchFamily="-102" charset="-128"/>
                <a:cs typeface="ＭＳ Ｐゴシック" pitchFamily="-102" charset="-128"/>
              </a:rPr>
              <a:t>Immobilienbesitzer mit einem Jahresgehalt von 100.000 € erhalten, unabhängig von Ihrer familiären Situation, immer die Maximalbeträge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a:solidFill>
                <a:srgbClr val="262626"/>
              </a:solidFill>
              <a:latin typeface="Calibri" panose="020F0502020204030204" pitchFamily="34" charset="0"/>
            </a:endParaRPr>
          </a:p>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48</a:t>
            </a:fld>
            <a:endParaRPr lang="de-DE"/>
          </a:p>
        </p:txBody>
      </p:sp>
    </p:spTree>
    <p:extLst>
      <p:ext uri="{BB962C8B-B14F-4D97-AF65-F5344CB8AC3E}">
        <p14:creationId xmlns:p14="http://schemas.microsoft.com/office/powerpoint/2010/main" val="708535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50</a:t>
            </a:fld>
            <a:endParaRPr lang="de-DE"/>
          </a:p>
        </p:txBody>
      </p:sp>
    </p:spTree>
    <p:extLst>
      <p:ext uri="{BB962C8B-B14F-4D97-AF65-F5344CB8AC3E}">
        <p14:creationId xmlns:p14="http://schemas.microsoft.com/office/powerpoint/2010/main" val="180433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11</a:t>
            </a:fld>
            <a:endParaRPr lang="de-DE"/>
          </a:p>
        </p:txBody>
      </p:sp>
    </p:spTree>
    <p:extLst>
      <p:ext uri="{BB962C8B-B14F-4D97-AF65-F5344CB8AC3E}">
        <p14:creationId xmlns:p14="http://schemas.microsoft.com/office/powerpoint/2010/main" val="4225766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sz="1200" kern="1200">
              <a:solidFill>
                <a:schemeClr val="tx1"/>
              </a:solidFill>
              <a:effectLst/>
              <a:latin typeface="+mn-lt"/>
              <a:ea typeface="ＭＳ Ｐゴシック" pitchFamily="-102" charset="-128"/>
              <a:cs typeface="ＭＳ Ｐゴシック" pitchFamily="-102" charset="-128"/>
            </a:endParaRPr>
          </a:p>
        </p:txBody>
      </p:sp>
      <p:sp>
        <p:nvSpPr>
          <p:cNvPr id="4" name="Foliennummernplatzhalter 3"/>
          <p:cNvSpPr>
            <a:spLocks noGrp="1"/>
          </p:cNvSpPr>
          <p:nvPr>
            <p:ph type="sldNum" sz="quarter" idx="10"/>
          </p:nvPr>
        </p:nvSpPr>
        <p:spPr/>
        <p:txBody>
          <a:bodyPr/>
          <a:lstStyle/>
          <a:p>
            <a:pPr>
              <a:defRPr/>
            </a:pPr>
            <a:fld id="{4FCC97AC-E716-5845-AA7B-DC7C09FB3588}" type="slidenum">
              <a:rPr lang="de-DE" smtClean="0"/>
              <a:pPr>
                <a:defRPr/>
              </a:pPr>
              <a:t>51</a:t>
            </a:fld>
            <a:endParaRPr lang="de-DE"/>
          </a:p>
        </p:txBody>
      </p:sp>
    </p:spTree>
    <p:extLst>
      <p:ext uri="{BB962C8B-B14F-4D97-AF65-F5344CB8AC3E}">
        <p14:creationId xmlns:p14="http://schemas.microsoft.com/office/powerpoint/2010/main" val="3518779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457200" rtl="0" eaLnBrk="1" fontAlgn="base" latinLnBrk="0" hangingPunct="1">
              <a:lnSpc>
                <a:spcPct val="90000"/>
              </a:lnSpc>
              <a:spcBef>
                <a:spcPts val="600"/>
              </a:spcBef>
              <a:spcAft>
                <a:spcPct val="0"/>
              </a:spcAft>
              <a:buClr>
                <a:srgbClr val="E9692E"/>
              </a:buClr>
              <a:buSzPct val="90000"/>
              <a:buFont typeface="Arial" panose="020B0604020202020204" pitchFamily="34" charset="0"/>
              <a:buNone/>
              <a:tabLst/>
              <a:defRPr/>
            </a:pPr>
            <a:endParaRPr lang="de-DE" sz="2400">
              <a:solidFill>
                <a:srgbClr val="262626"/>
              </a:solidFill>
              <a:latin typeface="Calibri" panose="020F0502020204030204" pitchFamily="34" charset="0"/>
            </a:endParaRPr>
          </a:p>
        </p:txBody>
      </p:sp>
      <p:sp>
        <p:nvSpPr>
          <p:cNvPr id="4" name="Foliennummernplatzhalter 3"/>
          <p:cNvSpPr>
            <a:spLocks noGrp="1"/>
          </p:cNvSpPr>
          <p:nvPr>
            <p:ph type="sldNum" sz="quarter" idx="10"/>
          </p:nvPr>
        </p:nvSpPr>
        <p:spPr/>
        <p:txBody>
          <a:bodyPr/>
          <a:lstStyle/>
          <a:p>
            <a:pPr>
              <a:defRPr/>
            </a:pPr>
            <a:fld id="{4FCC97AC-E716-5845-AA7B-DC7C09FB3588}" type="slidenum">
              <a:rPr lang="de-DE" smtClean="0"/>
              <a:pPr>
                <a:defRPr/>
              </a:pPr>
              <a:t>53</a:t>
            </a:fld>
            <a:endParaRPr lang="de-DE"/>
          </a:p>
        </p:txBody>
      </p:sp>
    </p:spTree>
    <p:extLst>
      <p:ext uri="{BB962C8B-B14F-4D97-AF65-F5344CB8AC3E}">
        <p14:creationId xmlns:p14="http://schemas.microsoft.com/office/powerpoint/2010/main" val="378861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12</a:t>
            </a:fld>
            <a:endParaRPr lang="de-DE"/>
          </a:p>
        </p:txBody>
      </p:sp>
    </p:spTree>
    <p:extLst>
      <p:ext uri="{BB962C8B-B14F-4D97-AF65-F5344CB8AC3E}">
        <p14:creationId xmlns:p14="http://schemas.microsoft.com/office/powerpoint/2010/main" val="277736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13</a:t>
            </a:fld>
            <a:endParaRPr lang="de-DE"/>
          </a:p>
        </p:txBody>
      </p:sp>
    </p:spTree>
    <p:extLst>
      <p:ext uri="{BB962C8B-B14F-4D97-AF65-F5344CB8AC3E}">
        <p14:creationId xmlns:p14="http://schemas.microsoft.com/office/powerpoint/2010/main" val="80934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16</a:t>
            </a:fld>
            <a:endParaRPr lang="de-DE"/>
          </a:p>
        </p:txBody>
      </p:sp>
    </p:spTree>
    <p:extLst>
      <p:ext uri="{BB962C8B-B14F-4D97-AF65-F5344CB8AC3E}">
        <p14:creationId xmlns:p14="http://schemas.microsoft.com/office/powerpoint/2010/main" val="58648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17</a:t>
            </a:fld>
            <a:endParaRPr lang="de-DE"/>
          </a:p>
        </p:txBody>
      </p:sp>
    </p:spTree>
    <p:extLst>
      <p:ext uri="{BB962C8B-B14F-4D97-AF65-F5344CB8AC3E}">
        <p14:creationId xmlns:p14="http://schemas.microsoft.com/office/powerpoint/2010/main" val="224110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18</a:t>
            </a:fld>
            <a:endParaRPr lang="de-DE"/>
          </a:p>
        </p:txBody>
      </p:sp>
    </p:spTree>
    <p:extLst>
      <p:ext uri="{BB962C8B-B14F-4D97-AF65-F5344CB8AC3E}">
        <p14:creationId xmlns:p14="http://schemas.microsoft.com/office/powerpoint/2010/main" val="287282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19</a:t>
            </a:fld>
            <a:endParaRPr lang="de-DE"/>
          </a:p>
        </p:txBody>
      </p:sp>
    </p:spTree>
    <p:extLst>
      <p:ext uri="{BB962C8B-B14F-4D97-AF65-F5344CB8AC3E}">
        <p14:creationId xmlns:p14="http://schemas.microsoft.com/office/powerpoint/2010/main" val="3019999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rüßung und Abschluss">
    <p:spTree>
      <p:nvGrpSpPr>
        <p:cNvPr id="1" name=""/>
        <p:cNvGrpSpPr/>
        <p:nvPr/>
      </p:nvGrpSpPr>
      <p:grpSpPr>
        <a:xfrm>
          <a:off x="0" y="0"/>
          <a:ext cx="0" cy="0"/>
          <a:chOff x="0" y="0"/>
          <a:chExt cx="0" cy="0"/>
        </a:xfrm>
      </p:grpSpPr>
      <p:pic>
        <p:nvPicPr>
          <p:cNvPr id="5" name="Grafik 4" descr="ZAB_PPT_Standard_1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10" name="Textplatzhalter 9"/>
          <p:cNvSpPr>
            <a:spLocks noGrp="1"/>
          </p:cNvSpPr>
          <p:nvPr>
            <p:ph type="body" sz="quarter" idx="11"/>
          </p:nvPr>
        </p:nvSpPr>
        <p:spPr>
          <a:xfrm>
            <a:off x="4149552" y="3178703"/>
            <a:ext cx="3960000" cy="540000"/>
          </a:xfrm>
          <a:prstGeom prst="rect">
            <a:avLst/>
          </a:prstGeom>
        </p:spPr>
        <p:txBody>
          <a:bodyPr/>
          <a:lstStyle>
            <a:lvl1pPr>
              <a:buNone/>
              <a:defRPr sz="2400">
                <a:solidFill>
                  <a:schemeClr val="bg1"/>
                </a:solidFill>
                <a:latin typeface="Calibri" pitchFamily="34" charset="0"/>
              </a:defRPr>
            </a:lvl1pPr>
          </a:lstStyle>
          <a:p>
            <a:pPr lvl="0"/>
            <a:endParaRPr lang="de-DE"/>
          </a:p>
        </p:txBody>
      </p:sp>
      <p:sp>
        <p:nvSpPr>
          <p:cNvPr id="11" name="Titel 10"/>
          <p:cNvSpPr>
            <a:spLocks noGrp="1"/>
          </p:cNvSpPr>
          <p:nvPr>
            <p:ph type="title"/>
          </p:nvPr>
        </p:nvSpPr>
        <p:spPr>
          <a:xfrm>
            <a:off x="4135156" y="1466933"/>
            <a:ext cx="4320000" cy="1566000"/>
          </a:xfrm>
          <a:prstGeom prst="rect">
            <a:avLst/>
          </a:prstGeom>
        </p:spPr>
        <p:txBody>
          <a:bodyPr anchor="ctr"/>
          <a:lstStyle>
            <a:lvl1pPr>
              <a:defRPr sz="3600">
                <a:solidFill>
                  <a:schemeClr val="bg1"/>
                </a:solidFill>
                <a:latin typeface="Calibri" pitchFamily="34" charset="0"/>
              </a:defRPr>
            </a:lvl1pPr>
          </a:lstStyle>
          <a:p>
            <a:endParaRPr lang="de-DE"/>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prechblase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D3FEC6F-FA58-6308-FCB1-A7E06FAE28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323088966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prechblase Aufzählung">
    <p:spTree>
      <p:nvGrpSpPr>
        <p:cNvPr id="1" name=""/>
        <p:cNvGrpSpPr/>
        <p:nvPr/>
      </p:nvGrpSpPr>
      <p:grpSpPr>
        <a:xfrm>
          <a:off x="0" y="0"/>
          <a:ext cx="0" cy="0"/>
          <a:chOff x="0" y="0"/>
          <a:chExt cx="0" cy="0"/>
        </a:xfrm>
      </p:grpSpPr>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folie orange">
    <p:bg>
      <p:bgPr>
        <a:solidFill>
          <a:schemeClr val="bg1"/>
        </a:solidFill>
        <a:effectLst/>
      </p:bgPr>
    </p:bg>
    <p:spTree>
      <p:nvGrpSpPr>
        <p:cNvPr id="1" name=""/>
        <p:cNvGrpSpPr/>
        <p:nvPr/>
      </p:nvGrpSpPr>
      <p:grpSpPr>
        <a:xfrm>
          <a:off x="0" y="0"/>
          <a:ext cx="0" cy="0"/>
          <a:chOff x="0" y="0"/>
          <a:chExt cx="0" cy="0"/>
        </a:xfrm>
      </p:grpSpPr>
      <p:pic>
        <p:nvPicPr>
          <p:cNvPr id="6" name="Grafik 5" descr="ZAB_PPT_Standard_5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5" name="Titel 4"/>
          <p:cNvSpPr>
            <a:spLocks noGrp="1"/>
          </p:cNvSpPr>
          <p:nvPr>
            <p:ph type="title"/>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endParaRPr lang="de-DE"/>
          </a:p>
        </p:txBody>
      </p:sp>
      <p:sp>
        <p:nvSpPr>
          <p:cNvPr id="7" name="Textplatzhalter 6"/>
          <p:cNvSpPr>
            <a:spLocks noGrp="1"/>
          </p:cNvSpPr>
          <p:nvPr>
            <p:ph type="body" sz="quarter" idx="10"/>
          </p:nvPr>
        </p:nvSpPr>
        <p:spPr>
          <a:xfrm>
            <a:off x="3029802" y="2881557"/>
            <a:ext cx="4962197" cy="1593000"/>
          </a:xfrm>
          <a:prstGeom prst="rect">
            <a:avLst/>
          </a:prstGeom>
        </p:spPr>
        <p:txBody>
          <a:bodyPr anchor="t"/>
          <a:lstStyle>
            <a:lvl1pPr algn="ctr">
              <a:buNone/>
              <a:defRPr sz="2800">
                <a:solidFill>
                  <a:schemeClr val="bg1"/>
                </a:solidFill>
                <a:latin typeface="Calibri" pitchFamily="34" charset="0"/>
              </a:defRPr>
            </a:lvl1pPr>
          </a:lstStyle>
          <a:p>
            <a:pPr lvl="0"/>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Zwischenfolie orange">
    <p:bg>
      <p:bgPr>
        <a:solidFill>
          <a:schemeClr val="bg1"/>
        </a:solidFill>
        <a:effectLst/>
      </p:bgPr>
    </p:bg>
    <p:spTree>
      <p:nvGrpSpPr>
        <p:cNvPr id="1" name=""/>
        <p:cNvGrpSpPr/>
        <p:nvPr/>
      </p:nvGrpSpPr>
      <p:grpSpPr>
        <a:xfrm>
          <a:off x="0" y="0"/>
          <a:ext cx="0" cy="0"/>
          <a:chOff x="0" y="0"/>
          <a:chExt cx="0" cy="0"/>
        </a:xfrm>
      </p:grpSpPr>
      <p:pic>
        <p:nvPicPr>
          <p:cNvPr id="8" name="Grafik 7" descr="ZAB_PPT_Standard_6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Zwischenfolie orange">
    <p:bg>
      <p:bgPr>
        <a:solidFill>
          <a:schemeClr val="bg1"/>
        </a:solidFill>
        <a:effectLst/>
      </p:bgPr>
    </p:bg>
    <p:spTree>
      <p:nvGrpSpPr>
        <p:cNvPr id="1" name=""/>
        <p:cNvGrpSpPr/>
        <p:nvPr/>
      </p:nvGrpSpPr>
      <p:grpSpPr>
        <a:xfrm>
          <a:off x="0" y="0"/>
          <a:ext cx="0" cy="0"/>
          <a:chOff x="0" y="0"/>
          <a:chExt cx="0" cy="0"/>
        </a:xfrm>
      </p:grpSpPr>
      <p:pic>
        <p:nvPicPr>
          <p:cNvPr id="6" name="Grafik 5" descr="ZAB_PPT_Standard_7_220722.png"/>
          <p:cNvPicPr>
            <a:picLocks noChangeAspect="1"/>
          </p:cNvPicPr>
          <p:nvPr userDrawn="1"/>
        </p:nvPicPr>
        <p:blipFill>
          <a:blip r:embed="rId2" cstate="print"/>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folie blau">
    <p:spTree>
      <p:nvGrpSpPr>
        <p:cNvPr id="1" name=""/>
        <p:cNvGrpSpPr/>
        <p:nvPr/>
      </p:nvGrpSpPr>
      <p:grpSpPr>
        <a:xfrm>
          <a:off x="0" y="0"/>
          <a:ext cx="0" cy="0"/>
          <a:chOff x="0" y="0"/>
          <a:chExt cx="0" cy="0"/>
        </a:xfrm>
      </p:grpSpPr>
      <p:sp>
        <p:nvSpPr>
          <p:cNvPr id="10" name="Titel 9"/>
          <p:cNvSpPr>
            <a:spLocks noGrp="1"/>
          </p:cNvSpPr>
          <p:nvPr>
            <p:ph type="title"/>
          </p:nvPr>
        </p:nvSpPr>
        <p:spPr>
          <a:xfrm>
            <a:off x="1512000" y="1829250"/>
            <a:ext cx="6120000" cy="1485000"/>
          </a:xfrm>
          <a:prstGeom prst="rect">
            <a:avLst/>
          </a:prstGeom>
        </p:spPr>
        <p:txBody>
          <a:bodyPr anchor="ctr"/>
          <a:lstStyle>
            <a:lvl1pPr algn="ctr">
              <a:defRPr sz="4000">
                <a:solidFill>
                  <a:schemeClr val="bg1"/>
                </a:solidFill>
                <a:latin typeface="Calibri" pitchFamily="34" charset="0"/>
              </a:defRPr>
            </a:lvl1pPr>
          </a:lstStyle>
          <a:p>
            <a:endParaRPr lang="de-DE"/>
          </a:p>
        </p:txBody>
      </p:sp>
      <p:pic>
        <p:nvPicPr>
          <p:cNvPr id="5" name="Grafik 4" descr="ZAB_PPT_Standard_3_220705.png"/>
          <p:cNvPicPr>
            <a:picLocks noChangeAspect="1"/>
          </p:cNvPicPr>
          <p:nvPr userDrawn="1"/>
        </p:nvPicPr>
        <p:blipFill>
          <a:blip r:embed="rId2" cstate="print"/>
          <a:stretch>
            <a:fillRect/>
          </a:stretch>
        </p:blipFill>
        <p:spPr>
          <a:xfrm>
            <a:off x="0" y="0"/>
            <a:ext cx="9144000" cy="5143500"/>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ofolie">
    <p:spTree>
      <p:nvGrpSpPr>
        <p:cNvPr id="1" name=""/>
        <p:cNvGrpSpPr/>
        <p:nvPr/>
      </p:nvGrpSpPr>
      <p:grpSpPr>
        <a:xfrm>
          <a:off x="0" y="0"/>
          <a:ext cx="0" cy="0"/>
          <a:chOff x="0" y="0"/>
          <a:chExt cx="0" cy="0"/>
        </a:xfrm>
      </p:grpSpPr>
      <p:sp>
        <p:nvSpPr>
          <p:cNvPr id="3" name="Inhaltsplatzhalter 2"/>
          <p:cNvSpPr>
            <a:spLocks noGrp="1"/>
          </p:cNvSpPr>
          <p:nvPr>
            <p:ph sz="quarter" idx="10"/>
          </p:nvPr>
        </p:nvSpPr>
        <p:spPr>
          <a:xfrm>
            <a:off x="690562" y="408385"/>
            <a:ext cx="7740000" cy="4326731"/>
          </a:xfrm>
          <a:prstGeom prst="rect">
            <a:avLst/>
          </a:prstGeom>
        </p:spPr>
        <p:txBody>
          <a:bodyPr anchor="ctr"/>
          <a:lstStyle>
            <a:lvl1pPr>
              <a:buFontTx/>
              <a:buNone/>
              <a:defRPr>
                <a:solidFill>
                  <a:schemeClr val="tx1">
                    <a:lumMod val="75000"/>
                  </a:schemeClr>
                </a:solidFill>
                <a:latin typeface="Calibri" pitchFamily="34" charset="0"/>
              </a:defRPr>
            </a:lvl1pPr>
          </a:lstStyle>
          <a:p>
            <a:pPr lvl="0"/>
            <a:r>
              <a:rPr lang="de-DE"/>
              <a:t>Textmasterformate durch Klicken bearbeiten</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Sprechblase Aufzählung">
    <p:spTree>
      <p:nvGrpSpPr>
        <p:cNvPr id="1" name=""/>
        <p:cNvGrpSpPr/>
        <p:nvPr/>
      </p:nvGrpSpPr>
      <p:grpSpPr>
        <a:xfrm>
          <a:off x="0" y="0"/>
          <a:ext cx="0" cy="0"/>
          <a:chOff x="0" y="0"/>
          <a:chExt cx="0" cy="0"/>
        </a:xfrm>
      </p:grpSpPr>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spTree>
    <p:extLst>
      <p:ext uri="{BB962C8B-B14F-4D97-AF65-F5344CB8AC3E}">
        <p14:creationId xmlns:p14="http://schemas.microsoft.com/office/powerpoint/2010/main" val="21065701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01_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5"/>
            <a:ext cx="7886700" cy="481530"/>
          </a:xfrm>
        </p:spPr>
        <p:txBody>
          <a:bodyPr>
            <a:normAutofit/>
          </a:bodyPr>
          <a:lstStyle>
            <a:lvl1pPr algn="ctr">
              <a:defRPr sz="2100"/>
            </a:lvl1pPr>
          </a:lstStyle>
          <a:p>
            <a:r>
              <a:rPr lang="en-US"/>
              <a:t>Click to edit Master title style</a:t>
            </a:r>
            <a:endParaRPr lang="id-ID"/>
          </a:p>
        </p:txBody>
      </p:sp>
      <p:sp>
        <p:nvSpPr>
          <p:cNvPr id="19" name="Text Placeholder 4"/>
          <p:cNvSpPr>
            <a:spLocks noGrp="1"/>
          </p:cNvSpPr>
          <p:nvPr>
            <p:ph type="body" sz="quarter" idx="10"/>
          </p:nvPr>
        </p:nvSpPr>
        <p:spPr>
          <a:xfrm>
            <a:off x="628650" y="630515"/>
            <a:ext cx="7886700" cy="304800"/>
          </a:xfrm>
          <a:prstGeom prst="rect">
            <a:avLst/>
          </a:prstGeom>
        </p:spPr>
        <p:txBody>
          <a:bodyPr>
            <a:normAutofit/>
          </a:bodyPr>
          <a:lstStyle>
            <a:lvl1pPr marL="0" indent="0" algn="ctr">
              <a:lnSpc>
                <a:spcPct val="86000"/>
              </a:lnSpc>
              <a:spcBef>
                <a:spcPts val="0"/>
              </a:spcBef>
              <a:buNone/>
              <a:defRPr sz="900" baseline="0"/>
            </a:lvl1pPr>
          </a:lstStyle>
          <a:p>
            <a:pPr lvl="0"/>
            <a:r>
              <a:rPr lang="en-US"/>
              <a:t>Click to edit Master text styles</a:t>
            </a:r>
          </a:p>
        </p:txBody>
      </p:sp>
    </p:spTree>
    <p:extLst>
      <p:ext uri="{BB962C8B-B14F-4D97-AF65-F5344CB8AC3E}">
        <p14:creationId xmlns:p14="http://schemas.microsoft.com/office/powerpoint/2010/main" val="40060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Zwischenfolie orange">
    <p:bg>
      <p:bgPr>
        <a:solidFill>
          <a:schemeClr val="bg1"/>
        </a:solidFill>
        <a:effectLst/>
      </p:bgPr>
    </p:bg>
    <p:spTree>
      <p:nvGrpSpPr>
        <p:cNvPr id="1" name=""/>
        <p:cNvGrpSpPr/>
        <p:nvPr/>
      </p:nvGrpSpPr>
      <p:grpSpPr>
        <a:xfrm>
          <a:off x="0" y="0"/>
          <a:ext cx="0" cy="0"/>
          <a:chOff x="0" y="0"/>
          <a:chExt cx="0" cy="0"/>
        </a:xfrm>
      </p:grpSpPr>
      <p:pic>
        <p:nvPicPr>
          <p:cNvPr id="8" name="Grafik 7" descr="ZAB_PPT_Standard_6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extLst>
      <p:ext uri="{BB962C8B-B14F-4D97-AF65-F5344CB8AC3E}">
        <p14:creationId xmlns:p14="http://schemas.microsoft.com/office/powerpoint/2010/main" val="245865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prechblase Aufzählung">
    <p:spTree>
      <p:nvGrpSpPr>
        <p:cNvPr id="1" name=""/>
        <p:cNvGrpSpPr/>
        <p:nvPr/>
      </p:nvGrpSpPr>
      <p:grpSpPr>
        <a:xfrm>
          <a:off x="0" y="0"/>
          <a:ext cx="0" cy="0"/>
          <a:chOff x="0" y="0"/>
          <a:chExt cx="0" cy="0"/>
        </a:xfrm>
      </p:grpSpPr>
      <p:pic>
        <p:nvPicPr>
          <p:cNvPr id="6" name="Grafik 5" descr="ZAB_PPT_Standard_2_220705.png"/>
          <p:cNvPicPr>
            <a:picLocks noChangeAspect="1"/>
          </p:cNvPicPr>
          <p:nvPr userDrawn="1"/>
        </p:nvPicPr>
        <p:blipFill>
          <a:blip r:embed="rId2" cstate="print"/>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srcRect/>
          <a:stretch>
            <a:fillRect/>
          </a:stretch>
        </p:blipFill>
        <p:spPr bwMode="auto">
          <a:xfrm>
            <a:off x="0" y="0"/>
            <a:ext cx="9144000" cy="115491"/>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prechblase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5A382CA-3DAC-005A-98CA-E7DDD6175E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364895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prechblase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7945162-1122-8616-B64F-A486D84DF4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491047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jpeg"/><Relationship Id="rId5" Type="http://schemas.openxmlformats.org/officeDocument/2006/relationships/slideLayout" Target="../slideLayouts/slideLayout11.xml"/><Relationship Id="rId10" Type="http://schemas.openxmlformats.org/officeDocument/2006/relationships/image" Target="../media/image6.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8742364" y="4835129"/>
            <a:ext cx="104775" cy="246459"/>
          </a:xfrm>
          <a:prstGeom prst="rect">
            <a:avLst/>
          </a:prstGeom>
        </p:spPr>
        <p:txBody>
          <a:bodyPr wrap="none" anchor="ctr">
            <a:prstTxWarp prst="textNoShape">
              <a:avLst/>
            </a:prstTxWarp>
          </a:bodyPr>
          <a:lstStyle/>
          <a:p>
            <a:pPr algn="ctr" eaLnBrk="1" hangingPunct="1">
              <a:defRPr/>
            </a:pPr>
            <a:fld id="{DAD28B9D-CDE7-5546-8203-8936523B610A}" type="slidenum">
              <a:rPr lang="en-US" sz="900">
                <a:solidFill>
                  <a:srgbClr val="929292"/>
                </a:solidFill>
                <a:latin typeface="Calibri" panose="020F0502020204030204" pitchFamily="34" charset="0"/>
                <a:cs typeface="Calibri" panose="020F0502020204030204" pitchFamily="34" charset="0"/>
              </a:rPr>
              <a:pPr algn="ctr" eaLnBrk="1" hangingPunct="1">
                <a:defRPr/>
              </a:pPr>
              <a:t>‹Nr.›</a:t>
            </a:fld>
            <a:endParaRPr lang="en-US" sz="900">
              <a:solidFill>
                <a:srgbClr val="929292"/>
              </a:solidFill>
              <a:latin typeface="Calibri" panose="020F0502020204030204" pitchFamily="34" charset="0"/>
              <a:cs typeface="Calibri" panose="020F0502020204030204" pitchFamily="34" charset="0"/>
            </a:endParaRPr>
          </a:p>
        </p:txBody>
      </p:sp>
      <p:sp>
        <p:nvSpPr>
          <p:cNvPr id="4" name="Slide Number Placeholder 5"/>
          <p:cNvSpPr txBox="1">
            <a:spLocks/>
          </p:cNvSpPr>
          <p:nvPr userDrawn="1"/>
        </p:nvSpPr>
        <p:spPr>
          <a:xfrm>
            <a:off x="233364" y="4735786"/>
            <a:ext cx="1620837" cy="230832"/>
          </a:xfrm>
          <a:prstGeom prst="rect">
            <a:avLst/>
          </a:prstGeom>
        </p:spPr>
        <p:txBody>
          <a:bodyPr anchor="ctr">
            <a:prstTxWarp prst="textNoShape">
              <a:avLst/>
            </a:prstTxWarp>
            <a:spAutoFit/>
          </a:bodyPr>
          <a:lstStyle/>
          <a:p>
            <a:pPr algn="r" eaLnBrk="1" hangingPunct="1">
              <a:defRPr/>
            </a:pPr>
            <a:r>
              <a:rPr lang="id-ID" sz="900">
                <a:solidFill>
                  <a:srgbClr val="5C5C5C"/>
                </a:solidFill>
              </a:rPr>
              <a:t>Tini </a:t>
            </a:r>
            <a:r>
              <a:rPr lang="id-ID" sz="900"/>
              <a:t>| </a:t>
            </a:r>
            <a:r>
              <a:rPr lang="id-ID" sz="900" i="1"/>
              <a:t>Simple and Clean</a:t>
            </a:r>
            <a:endParaRPr lang="en-US" sz="900" i="1"/>
          </a:p>
        </p:txBody>
      </p:sp>
      <p:pic>
        <p:nvPicPr>
          <p:cNvPr id="1028" name="Bild 4"/>
          <p:cNvPicPr>
            <a:picLocks noChangeAspect="1"/>
          </p:cNvPicPr>
          <p:nvPr userDrawn="1"/>
        </p:nvPicPr>
        <p:blipFill>
          <a:blip r:embed="rId8" cstate="print"/>
          <a:srcRect/>
          <a:stretch>
            <a:fillRect/>
          </a:stretch>
        </p:blipFill>
        <p:spPr bwMode="auto">
          <a:xfrm>
            <a:off x="169863" y="4400550"/>
            <a:ext cx="3073400" cy="742950"/>
          </a:xfrm>
          <a:prstGeom prst="rect">
            <a:avLst/>
          </a:prstGeom>
          <a:noFill/>
          <a:ln w="9525">
            <a:noFill/>
            <a:miter lim="800000"/>
            <a:headEnd/>
            <a:tailEnd/>
          </a:ln>
        </p:spPr>
      </p:pic>
      <p:pic>
        <p:nvPicPr>
          <p:cNvPr id="7" name="Grafik 6" descr="ZAB_Querversion_Logo_Rgb.jpg"/>
          <p:cNvPicPr>
            <a:picLocks noChangeAspect="1"/>
          </p:cNvPicPr>
          <p:nvPr userDrawn="1"/>
        </p:nvPicPr>
        <p:blipFill>
          <a:blip r:embed="rId9" cstate="print"/>
          <a:stretch>
            <a:fillRect/>
          </a:stretch>
        </p:blipFill>
        <p:spPr>
          <a:xfrm>
            <a:off x="0" y="4831333"/>
            <a:ext cx="1281957" cy="306107"/>
          </a:xfrm>
          <a:prstGeom prst="rect">
            <a:avLst/>
          </a:prstGeom>
        </p:spPr>
      </p:pic>
    </p:spTree>
  </p:cSld>
  <p:clrMap bg1="lt1" tx1="dk1" bg2="lt2" tx2="dk2" accent1="accent1" accent2="accent2" accent3="accent3" accent4="accent4" accent5="accent5" accent6="accent6" hlink="hlink" folHlink="folHlink"/>
  <p:sldLayoutIdLst>
    <p:sldLayoutId id="2147484289" r:id="rId1"/>
    <p:sldLayoutId id="2147484290" r:id="rId2"/>
    <p:sldLayoutId id="2147484301" r:id="rId3"/>
    <p:sldLayoutId id="2147484313" r:id="rId4"/>
    <p:sldLayoutId id="2147484315" r:id="rId5"/>
    <p:sldLayoutId id="2147484316" r:id="rId6"/>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ＭＳ Ｐゴシック" pitchFamily="-102" charset="-128"/>
          <a:cs typeface="ＭＳ Ｐゴシック" pitchFamily="-102" charset="-128"/>
        </a:defRPr>
      </a:lvl1pPr>
      <a:lvl2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2pPr>
      <a:lvl3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3pPr>
      <a:lvl4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4pPr>
      <a:lvl5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5pPr>
      <a:lvl6pPr marL="457200" algn="l" defTabSz="685800" rtl="0" fontAlgn="base">
        <a:lnSpc>
          <a:spcPct val="90000"/>
        </a:lnSpc>
        <a:spcBef>
          <a:spcPct val="0"/>
        </a:spcBef>
        <a:spcAft>
          <a:spcPct val="0"/>
        </a:spcAft>
        <a:defRPr sz="3300">
          <a:solidFill>
            <a:schemeClr val="tx1"/>
          </a:solidFill>
          <a:latin typeface="Open Sans Light" pitchFamily="-102" charset="0"/>
        </a:defRPr>
      </a:lvl6pPr>
      <a:lvl7pPr marL="914400" algn="l" defTabSz="685800" rtl="0" fontAlgn="base">
        <a:lnSpc>
          <a:spcPct val="90000"/>
        </a:lnSpc>
        <a:spcBef>
          <a:spcPct val="0"/>
        </a:spcBef>
        <a:spcAft>
          <a:spcPct val="0"/>
        </a:spcAft>
        <a:defRPr sz="3300">
          <a:solidFill>
            <a:schemeClr val="tx1"/>
          </a:solidFill>
          <a:latin typeface="Open Sans Light" pitchFamily="-102" charset="0"/>
        </a:defRPr>
      </a:lvl7pPr>
      <a:lvl8pPr marL="1371600" algn="l" defTabSz="685800" rtl="0" fontAlgn="base">
        <a:lnSpc>
          <a:spcPct val="90000"/>
        </a:lnSpc>
        <a:spcBef>
          <a:spcPct val="0"/>
        </a:spcBef>
        <a:spcAft>
          <a:spcPct val="0"/>
        </a:spcAft>
        <a:defRPr sz="3300">
          <a:solidFill>
            <a:schemeClr val="tx1"/>
          </a:solidFill>
          <a:latin typeface="Open Sans Light" pitchFamily="-102" charset="0"/>
        </a:defRPr>
      </a:lvl8pPr>
      <a:lvl9pPr marL="1828800" algn="l" defTabSz="685800" rtl="0" fontAlgn="base">
        <a:lnSpc>
          <a:spcPct val="90000"/>
        </a:lnSpc>
        <a:spcBef>
          <a:spcPct val="0"/>
        </a:spcBef>
        <a:spcAft>
          <a:spcPct val="0"/>
        </a:spcAft>
        <a:defRPr sz="3300">
          <a:solidFill>
            <a:schemeClr val="tx1"/>
          </a:solidFill>
          <a:latin typeface="Open Sans Light" pitchFamily="-102" charset="0"/>
        </a:defRPr>
      </a:lvl9pPr>
    </p:titleStyle>
    <p:bodyStyle>
      <a:lvl1pPr marL="171450" indent="-171450" algn="l" defTabSz="685800" rtl="0" eaLnBrk="0" fontAlgn="base" hangingPunct="0">
        <a:lnSpc>
          <a:spcPct val="90000"/>
        </a:lnSpc>
        <a:spcBef>
          <a:spcPts val="750"/>
        </a:spcBef>
        <a:spcAft>
          <a:spcPct val="0"/>
        </a:spcAft>
        <a:buFont typeface="Arial" pitchFamily="-102" charset="0"/>
        <a:buChar char="•"/>
        <a:defRPr sz="2100" kern="1200">
          <a:solidFill>
            <a:schemeClr val="tx1"/>
          </a:solidFill>
          <a:latin typeface="+mn-lt"/>
          <a:ea typeface="ＭＳ Ｐゴシック" pitchFamily="-102" charset="-128"/>
          <a:cs typeface="ＭＳ Ｐゴシック" pitchFamily="-102" charset="-128"/>
        </a:defRPr>
      </a:lvl1pPr>
      <a:lvl2pPr marL="514350" indent="-171450" algn="l" defTabSz="685800" rtl="0" eaLnBrk="0" fontAlgn="base" hangingPunct="0">
        <a:lnSpc>
          <a:spcPct val="90000"/>
        </a:lnSpc>
        <a:spcBef>
          <a:spcPts val="375"/>
        </a:spcBef>
        <a:spcAft>
          <a:spcPct val="0"/>
        </a:spcAft>
        <a:buFont typeface="Arial" pitchFamily="-102" charset="0"/>
        <a:buChar char="•"/>
        <a:defRPr kern="1200">
          <a:solidFill>
            <a:schemeClr val="tx1"/>
          </a:solidFill>
          <a:latin typeface="+mn-lt"/>
          <a:ea typeface="ＭＳ Ｐゴシック" pitchFamily="-102" charset="-128"/>
          <a:cs typeface="+mn-cs"/>
        </a:defRPr>
      </a:lvl2pPr>
      <a:lvl3pPr marL="857250" indent="-171450" algn="l" defTabSz="685800" rtl="0" eaLnBrk="0" fontAlgn="base" hangingPunct="0">
        <a:lnSpc>
          <a:spcPct val="90000"/>
        </a:lnSpc>
        <a:spcBef>
          <a:spcPts val="375"/>
        </a:spcBef>
        <a:spcAft>
          <a:spcPct val="0"/>
        </a:spcAft>
        <a:buFont typeface="Arial" pitchFamily="-102" charset="0"/>
        <a:buChar char="•"/>
        <a:defRPr sz="1500" kern="1200">
          <a:solidFill>
            <a:schemeClr val="tx1"/>
          </a:solidFill>
          <a:latin typeface="+mn-lt"/>
          <a:ea typeface="ＭＳ Ｐゴシック" pitchFamily="-102" charset="-128"/>
          <a:cs typeface="+mn-cs"/>
        </a:defRPr>
      </a:lvl3pPr>
      <a:lvl4pPr marL="1200150" indent="-171450" algn="l" defTabSz="685800" rtl="0" eaLnBrk="0" fontAlgn="base" hangingPunct="0">
        <a:lnSpc>
          <a:spcPct val="90000"/>
        </a:lnSpc>
        <a:spcBef>
          <a:spcPts val="375"/>
        </a:spcBef>
        <a:spcAft>
          <a:spcPct val="0"/>
        </a:spcAft>
        <a:buFont typeface="Arial" pitchFamily="-102" charset="0"/>
        <a:buChar char="•"/>
        <a:defRPr sz="1300" kern="1200">
          <a:solidFill>
            <a:schemeClr val="tx1"/>
          </a:solidFill>
          <a:latin typeface="+mn-lt"/>
          <a:ea typeface="ＭＳ Ｐゴシック" pitchFamily="-102" charset="-128"/>
          <a:cs typeface="+mn-cs"/>
        </a:defRPr>
      </a:lvl4pPr>
      <a:lvl5pPr marL="1543050" indent="-171450" algn="l" defTabSz="685800" rtl="0" eaLnBrk="0" fontAlgn="base" hangingPunct="0">
        <a:lnSpc>
          <a:spcPct val="90000"/>
        </a:lnSpc>
        <a:spcBef>
          <a:spcPts val="375"/>
        </a:spcBef>
        <a:spcAft>
          <a:spcPct val="0"/>
        </a:spcAft>
        <a:buFont typeface="Arial" pitchFamily="-102" charset="0"/>
        <a:buChar char="•"/>
        <a:defRPr sz="1300" kern="1200">
          <a:solidFill>
            <a:schemeClr val="tx1"/>
          </a:solidFill>
          <a:latin typeface="+mn-lt"/>
          <a:ea typeface="ＭＳ Ｐゴシック" pitchFamily="-102"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718551" y="4835129"/>
            <a:ext cx="104775" cy="246459"/>
          </a:xfrm>
          <a:prstGeom prst="rect">
            <a:avLst/>
          </a:prstGeom>
        </p:spPr>
        <p:txBody>
          <a:bodyPr wrap="none" anchor="ctr">
            <a:prstTxWarp prst="textNoShape">
              <a:avLst/>
            </a:prstTxWarp>
          </a:bodyPr>
          <a:lstStyle/>
          <a:p>
            <a:pPr algn="ctr" eaLnBrk="1" hangingPunct="1">
              <a:defRPr/>
            </a:pPr>
            <a:fld id="{AEDB0588-9A2E-034C-8B8F-2EDB9AF56C4C}" type="slidenum">
              <a:rPr lang="en-US" sz="900">
                <a:solidFill>
                  <a:srgbClr val="929292"/>
                </a:solidFill>
                <a:latin typeface="Calibri" panose="020F0502020204030204" pitchFamily="34" charset="0"/>
                <a:cs typeface="Calibri" panose="020F0502020204030204" pitchFamily="34" charset="0"/>
              </a:rPr>
              <a:pPr algn="ctr" eaLnBrk="1" hangingPunct="1">
                <a:defRPr/>
              </a:pPr>
              <a:t>‹Nr.›</a:t>
            </a:fld>
            <a:endParaRPr lang="en-US" sz="900">
              <a:solidFill>
                <a:srgbClr val="929292"/>
              </a:solidFill>
              <a:latin typeface="Calibri" panose="020F0502020204030204" pitchFamily="34" charset="0"/>
              <a:cs typeface="Calibri" panose="020F0502020204030204" pitchFamily="34" charset="0"/>
            </a:endParaRPr>
          </a:p>
        </p:txBody>
      </p:sp>
      <p:pic>
        <p:nvPicPr>
          <p:cNvPr id="69637" name="Bild 4"/>
          <p:cNvPicPr>
            <a:picLocks noChangeAspect="1"/>
          </p:cNvPicPr>
          <p:nvPr/>
        </p:nvPicPr>
        <p:blipFill>
          <a:blip r:embed="rId10" cstate="print"/>
          <a:srcRect/>
          <a:stretch>
            <a:fillRect/>
          </a:stretch>
        </p:blipFill>
        <p:spPr bwMode="auto">
          <a:xfrm>
            <a:off x="0" y="0"/>
            <a:ext cx="9144000" cy="115491"/>
          </a:xfrm>
          <a:prstGeom prst="rect">
            <a:avLst/>
          </a:prstGeom>
          <a:noFill/>
          <a:ln w="9525">
            <a:noFill/>
            <a:miter lim="800000"/>
            <a:headEnd/>
            <a:tailEnd/>
          </a:ln>
        </p:spPr>
      </p:pic>
      <p:pic>
        <p:nvPicPr>
          <p:cNvPr id="6" name="Grafik 5" descr="ZAB_Querversion_Logo_Rgb.jpg"/>
          <p:cNvPicPr>
            <a:picLocks noChangeAspect="1"/>
          </p:cNvPicPr>
          <p:nvPr userDrawn="1"/>
        </p:nvPicPr>
        <p:blipFill>
          <a:blip r:embed="rId11" cstate="print"/>
          <a:stretch>
            <a:fillRect/>
          </a:stretch>
        </p:blipFill>
        <p:spPr>
          <a:xfrm>
            <a:off x="0" y="4831333"/>
            <a:ext cx="1281957" cy="306107"/>
          </a:xfrm>
          <a:prstGeom prst="rect">
            <a:avLst/>
          </a:prstGeom>
        </p:spPr>
      </p:pic>
    </p:spTree>
  </p:cSld>
  <p:clrMap bg1="lt1" tx1="dk1" bg2="lt2" tx2="dk2" accent1="accent1" accent2="accent2" accent3="accent3" accent4="accent4" accent5="accent5" accent6="accent6" hlink="hlink" folHlink="folHlink"/>
  <p:sldLayoutIdLst>
    <p:sldLayoutId id="2147484306" r:id="rId1"/>
    <p:sldLayoutId id="2147484310" r:id="rId2"/>
    <p:sldLayoutId id="2147484312" r:id="rId3"/>
    <p:sldLayoutId id="2147484311" r:id="rId4"/>
    <p:sldLayoutId id="2147484308" r:id="rId5"/>
    <p:sldLayoutId id="2147484302" r:id="rId6"/>
    <p:sldLayoutId id="2147484307" r:id="rId7"/>
    <p:sldLayoutId id="2147484309" r:id="rId8"/>
  </p:sldLayoutIdLst>
  <p:txStyles>
    <p:title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p:titleStyle>
    <p:body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8.svg"/><Relationship Id="rId7"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3.svg"/><Relationship Id="rId4" Type="http://schemas.openxmlformats.org/officeDocument/2006/relationships/hyperlink" Target="https://www.bmwi.de/Redaktion/DE/Artikel/Energie/bundesfoerderung-fuer-effiziente-gebaeude-beg.html"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3.svg"/><Relationship Id="rId5" Type="http://schemas.openxmlformats.org/officeDocument/2006/relationships/hyperlink" Target="https://www.bmwi.de/Redaktion/DE/Artikel/Energie/bundesfoerderung-fuer-effiziente-gebaeude-beg.html" TargetMode="External"/><Relationship Id="rId10"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hyperlink" Target="https://www.bmwi.de/Redaktion/DE/Artikel/Energie/bundesfoerderung-fuer-effiziente-gebaeude-beg.html"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s://www.bmwi.de/Redaktion/DE/Artikel/Energie/bundesfoerderung-fuer-effiziente-gebaeude-beg.html" TargetMode="External"/><Relationship Id="rId3" Type="http://schemas.openxmlformats.org/officeDocument/2006/relationships/image" Target="../media/image18.svg"/><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hyperlink" Target="https://www.bmwi.de/Redaktion/DE/Artikel/Energie/bundesfoerderung-fuer-effiziente-gebaeude-beg.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hyperlink" Target="https://www.bmwi.de/Redaktion/DE/Artikel/Energie/bundesfoerderung-fuer-effiziente-gebaeude-beg.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hyperlink" Target="https://www.bmwi.de/Redaktion/DE/Artikel/Energie/bundesfoerderung-fuer-effiziente-gebaeude-beg.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bmwi.de/Redaktion/DE/Artikel/Energie/bundesfoerderung-fuer-effiziente-gebaeude-beg.html"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https://www.bmwi.de/Redaktion/DE/Artikel/Energie/bundesfoerderung-fuer-effiziente-gebaeude-beg.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1.sv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hyperlink" Target="https://www.bmwi.de/Redaktion/DE/Artikel/Energie/bundesfoerderung-fuer-effiziente-gebaeude-beg.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3.svg"/><Relationship Id="rId11" Type="http://schemas.openxmlformats.org/officeDocument/2006/relationships/image" Target="../media/image47.sv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svg"/><Relationship Id="rId9" Type="http://schemas.openxmlformats.org/officeDocument/2006/relationships/image" Target="../media/image45.sv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41.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7.svg"/><Relationship Id="rId5" Type="http://schemas.openxmlformats.org/officeDocument/2006/relationships/image" Target="../media/image43.sv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sv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5.svg"/><Relationship Id="rId7"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hyperlink" Target="https://www.bmwi.de/Redaktion/DE/Artikel/Energie/bundesfoerderung-fuer-effiziente-gebaeude-beg.html"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43.svg"/></Relationships>
</file>

<file path=ppt/slides/_rels/slide32.xml.rels><?xml version="1.0" encoding="UTF-8" standalone="yes"?>
<Relationships xmlns="http://schemas.openxmlformats.org/package/2006/relationships"><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43.sv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43.sv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13.png"/><Relationship Id="rId4" Type="http://schemas.openxmlformats.org/officeDocument/2006/relationships/hyperlink" Target="https://www.bmwi.de/Redaktion/DE/Artikel/Energie/bundesfoerderung-fuer-effiziente-gebaeude-beg.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57.sv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49.svg"/><Relationship Id="rId12"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5.svg"/><Relationship Id="rId5" Type="http://schemas.openxmlformats.org/officeDocument/2006/relationships/image" Target="../media/image53.sv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59.svg"/></Relationships>
</file>

<file path=ppt/slides/_rels/slide39.xml.rels><?xml version="1.0" encoding="UTF-8" standalone="yes"?>
<Relationships xmlns="http://schemas.openxmlformats.org/package/2006/relationships"><Relationship Id="rId3"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3.sv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hyperlink" Target="https://www.kfw.de/inlandsfoerderung/Privatpersonen/Bestandsimmobilie/Energieeffizient-Sanieren/KfW-Vorteilsrechner-Energieeffizient-Sanieren/"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53.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65.svg"/><Relationship Id="rId5" Type="http://schemas.openxmlformats.org/officeDocument/2006/relationships/image" Target="../media/image61.sv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svg"/></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bmwi.de/Redaktion/DE/Artikel/Energie/bundesfoerderung-fuer-effiziente-gebaeude-beg.html" TargetMode="External"/><Relationship Id="rId7" Type="http://schemas.openxmlformats.org/officeDocument/2006/relationships/image" Target="../media/image61.sv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3.svg"/><Relationship Id="rId10" Type="http://schemas.openxmlformats.org/officeDocument/2006/relationships/image" Target="../media/image64.png"/><Relationship Id="rId4" Type="http://schemas.openxmlformats.org/officeDocument/2006/relationships/image" Target="../media/image52.png"/><Relationship Id="rId9" Type="http://schemas.openxmlformats.org/officeDocument/2006/relationships/image" Target="../media/image63.sv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53.sv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www.bmwi.de/Redaktion/DE/Artikel/Energie/bundesfoerderung-fuer-effiziente-gebaeude-beg.html" TargetMode="External"/><Relationship Id="rId4" Type="http://schemas.openxmlformats.org/officeDocument/2006/relationships/image" Target="../media/image53.svg"/></Relationships>
</file>

<file path=ppt/slides/_rels/slide45.xml.rels><?xml version="1.0" encoding="UTF-8" standalone="yes"?>
<Relationships xmlns="http://schemas.openxmlformats.org/package/2006/relationships"><Relationship Id="rId3" Type="http://schemas.openxmlformats.org/officeDocument/2006/relationships/hyperlink" Target="https://www.bmwi.de/Redaktion/DE/Artikel/Energie/bundesfoerderung-fuer-effiziente-gebaeude-beg.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3.sv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8.png"/><Relationship Id="rId5" Type="http://schemas.microsoft.com/office/2007/relationships/hdphoto" Target="../media/hdphoto1.wdp"/><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0.jpeg"/><Relationship Id="rId7"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18.svg"/><Relationship Id="rId5" Type="http://schemas.openxmlformats.org/officeDocument/2006/relationships/hyperlink" Target="https://www.bmwi.de/Redaktion/DE/Artikel/Energie/bundesfoerderung-fuer-effiziente-gebaeude-beg.html" TargetMode="External"/><Relationship Id="rId10" Type="http://schemas.openxmlformats.org/officeDocument/2006/relationships/image" Target="../media/image17.png"/><Relationship Id="rId4" Type="http://schemas.openxmlformats.org/officeDocument/2006/relationships/image" Target="../media/image71.jpeg"/><Relationship Id="rId9" Type="http://schemas.openxmlformats.org/officeDocument/2006/relationships/image" Target="../media/image53.svg"/></Relationships>
</file>

<file path=ppt/slides/_rels/slide5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hyperlink" Target="https://www.bundesanzeiger.de/pub/publication/ueaTarM0sjLJCCaCDHA/content/ueaTarM0sjLJCCaCDHA/BAnz%20AT%2011.12.2020%20B2.pdf?inline" TargetMode="External"/><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hyperlink" Target="(https:/www.bundesanzeiger.de/pub/de/amtliche-veroeffentlichung?1)" TargetMode="External"/><Relationship Id="rId9"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hyperlink" Target="https://www.energiewechsel.de/KAENEF/Redaktion/DE/FAQ/FAQ-Uebersicht/BEG/faq-bundesfoerderung-fuer-effiziente-gebaeude.html" TargetMode="External"/><Relationship Id="rId13" Type="http://schemas.openxmlformats.org/officeDocument/2006/relationships/hyperlink" Target="https://www.bundesfinanzministerium.de/Content/DE/Downloads/BMF_Schreiben/Steuerarten/Einkommensteuer/2023-01-26-steuerermaessigung-fuer-energetische-massnahmen-bei-zu-eigenen-wohnzwecken-genutzten-gebaeuden.html" TargetMode="External"/><Relationship Id="rId3" Type="http://schemas.openxmlformats.org/officeDocument/2006/relationships/hyperlink" Target="https://www.energiewechsel.de/KAENEF/Redaktion/DE/FAQ/FAQ-Uebersicht/Richtlinien/bundesfoerderung-fuer-effiziente-gebaeude-beg.html" TargetMode="External"/><Relationship Id="rId7" Type="http://schemas.openxmlformats.org/officeDocument/2006/relationships/hyperlink" Target="https://www.energiewechsel.de/KAENEF/Redaktion/DE/PDF-Anlagen/BEG/arbeitshilfenuebersicht-beg.pdf?__blob=publicationFile&amp;v=1" TargetMode="External"/><Relationship Id="rId12" Type="http://schemas.openxmlformats.org/officeDocument/2006/relationships/hyperlink" Target="https://www.bundesfinanzministerium.de/Content/DE/Standardartikel/Themen/Schlaglichter/Klimaschutz/2020-02-07-steuerliche-foerderung-energetischer-gebaeudesanierungen.html"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energiewechsel.de/KAENEF/Redaktion/DE/PDF-Anlagen/BEG/bundesfoerderung-f%C3%BCr-effiziente-gebaeude-einzelmassnahmen-20231229.pdf?__blob=publicationFile&amp;v=3" TargetMode="External"/><Relationship Id="rId11" Type="http://schemas.openxmlformats.org/officeDocument/2006/relationships/hyperlink" Target="https://www.kfw.de/PDF/Download-Center/F%C3%B6rderprogramme-(Inlandsf%C3%B6rderung)/PDF-Dokumente/6000005131_M_458.pdf" TargetMode="External"/><Relationship Id="rId5" Type="http://schemas.openxmlformats.org/officeDocument/2006/relationships/hyperlink" Target="https://www.energiewechsel.de/KAENEF/Redaktion/DE/PDF-Anlagen/BEG/bundesfoerderung-f%C3%BCr-effiziente-gebaeude-nichtwohngebaeude-20221209.pdf?__blob=publicationFile&amp;v=4" TargetMode="External"/><Relationship Id="rId15" Type="http://schemas.openxmlformats.org/officeDocument/2006/relationships/hyperlink" Target="http://www.gesetze-im-internet.de/esanmv/ESanMV.pdf" TargetMode="External"/><Relationship Id="rId10" Type="http://schemas.openxmlformats.org/officeDocument/2006/relationships/hyperlink" Target="https://www.bafa.de/SharedDocs/Downloads/DE/Energie/beg_merkblatt_allgemein_antragstellung.pdf?__blob=publicationFile&amp;v=6" TargetMode="External"/><Relationship Id="rId4" Type="http://schemas.openxmlformats.org/officeDocument/2006/relationships/hyperlink" Target="https://www.energiewechsel.de/KAENEF/Redaktion/DE/PDF-Anlagen/BEG/bundesfoerderung-f%C3%BCr-effiziente-gebaeude-wohngebaeude-20221209.pdf?__blob=publicationFile&amp;v=4" TargetMode="External"/><Relationship Id="rId9" Type="http://schemas.openxmlformats.org/officeDocument/2006/relationships/hyperlink" Target="https://www.bafa.de/SharedDocs/Downloads/DE/Energie/beg_infoblatt_foerderfaehige_kosten.pdf?__blob=publicationFile&amp;v=7" TargetMode="External"/><Relationship Id="rId14" Type="http://schemas.openxmlformats.org/officeDocument/2006/relationships/hyperlink" Target="https://www.bundesfinanzministerium.de/Content/DE/Downloads/BMF_Schreiben/Steuerarten/Einkommensteuer/2021-01-14-steuerliche-foerderung-energetischer-massnahmen-an-zu-eigenen-wohnzwecken-genutzten-gebaeuden-einzelfragen-zu-paragraf-35c-EStG.pdf?__blob=publicationFile&amp;v=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mwi.de/Redaktion/DE/Artikel/Energie/bundesfoerderung-fuer-effiziente-gebaeude-beg.html" TargetMode="Externa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svg"/><Relationship Id="rId3" Type="http://schemas.openxmlformats.org/officeDocument/2006/relationships/image" Target="../media/image17.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svg"/><Relationship Id="rId11" Type="http://schemas.openxmlformats.org/officeDocument/2006/relationships/hyperlink" Target="https://www.bmwi.de/Redaktion/DE/Artikel/Energie/bundesfoerderung-fuer-effiziente-gebaeude-beg.html" TargetMode="External"/><Relationship Id="rId5" Type="http://schemas.openxmlformats.org/officeDocument/2006/relationships/image" Target="../media/image22.png"/><Relationship Id="rId15" Type="http://schemas.openxmlformats.org/officeDocument/2006/relationships/image" Target="../media/image31.svg"/><Relationship Id="rId10" Type="http://schemas.openxmlformats.org/officeDocument/2006/relationships/image" Target="../media/image27.svg"/><Relationship Id="rId4" Type="http://schemas.openxmlformats.org/officeDocument/2006/relationships/image" Target="../media/image18.svg"/><Relationship Id="rId9" Type="http://schemas.openxmlformats.org/officeDocument/2006/relationships/image" Target="../media/image26.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eaLnBrk="1" hangingPunct="1"/>
            <a:r>
              <a:rPr lang="de-DE" sz="2000">
                <a:solidFill>
                  <a:schemeClr val="bg1"/>
                </a:solidFill>
                <a:latin typeface="Calibri" panose="020F0502020204030204" pitchFamily="34" charset="0"/>
                <a:ea typeface="Open Sans Light" pitchFamily="-102" charset="0"/>
              </a:rPr>
              <a:t>[Stand: 28.02.2024] </a:t>
            </a:r>
            <a:r>
              <a:rPr lang="de-DE" sz="2000">
                <a:ea typeface="Open Sans Light" pitchFamily="-102" charset="0"/>
              </a:rPr>
              <a:t>[</a:t>
            </a:r>
            <a:r>
              <a:rPr lang="de-DE" sz="2000">
                <a:solidFill>
                  <a:schemeClr val="bg1"/>
                </a:solidFill>
                <a:latin typeface="Calibri" panose="020F0502020204030204" pitchFamily="34" charset="0"/>
              </a:rPr>
              <a:t>Ort]</a:t>
            </a:r>
          </a:p>
          <a:p>
            <a:pPr eaLnBrk="1" hangingPunct="1"/>
            <a:r>
              <a:rPr lang="de-DE" sz="2000">
                <a:solidFill>
                  <a:schemeClr val="bg1"/>
                </a:solidFill>
                <a:latin typeface="Calibri" panose="020F0502020204030204" pitchFamily="34" charset="0"/>
                <a:ea typeface="Open Sans Light" pitchFamily="-102" charset="0"/>
              </a:rPr>
              <a:t>[Name – Firma]</a:t>
            </a:r>
            <a:endParaRPr lang="id-ID" sz="2000">
              <a:solidFill>
                <a:schemeClr val="bg1"/>
              </a:solidFill>
              <a:latin typeface="Calibri" panose="020F0502020204030204" pitchFamily="34" charset="0"/>
              <a:ea typeface="Open Sans Light" pitchFamily="-102" charset="0"/>
            </a:endParaRPr>
          </a:p>
          <a:p>
            <a:endParaRPr lang="de-DE" sz="2000"/>
          </a:p>
        </p:txBody>
      </p:sp>
      <p:sp>
        <p:nvSpPr>
          <p:cNvPr id="3" name="Titel 2"/>
          <p:cNvSpPr>
            <a:spLocks noGrp="1"/>
          </p:cNvSpPr>
          <p:nvPr>
            <p:ph type="title"/>
          </p:nvPr>
        </p:nvSpPr>
        <p:spPr>
          <a:xfrm>
            <a:off x="4135156" y="1466933"/>
            <a:ext cx="4440808" cy="1566000"/>
          </a:xfrm>
        </p:spPr>
        <p:txBody>
          <a:bodyPr/>
          <a:lstStyle/>
          <a:p>
            <a:pPr eaLnBrk="1" hangingPunct="1"/>
            <a:r>
              <a:rPr lang="de-DE" sz="3200"/>
              <a:t>Bundesförderung für effiziente Gebäude</a:t>
            </a:r>
            <a:endParaRPr lang="en-US" sz="3200">
              <a:solidFill>
                <a:schemeClr val="bg1"/>
              </a:solidFill>
              <a:latin typeface="Calibri" pitchFamily="-102" charset="0"/>
              <a:ea typeface="Open Sans Light" pitchFamily="-10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00B035A-E278-DE2C-1D60-D007D2CA36E0}"/>
              </a:ext>
            </a:extLst>
          </p:cNvPr>
          <p:cNvGrpSpPr/>
          <p:nvPr/>
        </p:nvGrpSpPr>
        <p:grpSpPr>
          <a:xfrm>
            <a:off x="7575232" y="-113388"/>
            <a:ext cx="1085001" cy="914400"/>
            <a:chOff x="7443880" y="567386"/>
            <a:chExt cx="914400" cy="914400"/>
          </a:xfrm>
        </p:grpSpPr>
        <p:pic>
          <p:nvPicPr>
            <p:cNvPr id="8" name="Grafik 7" descr="Lesezeichen mit einfarbiger Füllung">
              <a:extLst>
                <a:ext uri="{FF2B5EF4-FFF2-40B4-BE49-F238E27FC236}">
                  <a16:creationId xmlns:a16="http://schemas.microsoft.com/office/drawing/2014/main" id="{F182A69C-EAE7-7456-B7C3-FEC510F341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3880" y="567386"/>
              <a:ext cx="914400" cy="914400"/>
            </a:xfrm>
            <a:prstGeom prst="rect">
              <a:avLst/>
            </a:prstGeom>
          </p:spPr>
        </p:pic>
        <p:sp>
          <p:nvSpPr>
            <p:cNvPr id="9" name="Textfeld 8">
              <a:extLst>
                <a:ext uri="{FF2B5EF4-FFF2-40B4-BE49-F238E27FC236}">
                  <a16:creationId xmlns:a16="http://schemas.microsoft.com/office/drawing/2014/main" id="{B361628C-2D23-1CDF-CC6C-7B69899C09EA}"/>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6" name="Textfeld 5">
            <a:extLst>
              <a:ext uri="{FF2B5EF4-FFF2-40B4-BE49-F238E27FC236}">
                <a16:creationId xmlns:a16="http://schemas.microsoft.com/office/drawing/2014/main" id="{DE7B22BF-EE9E-790E-3323-9C80DFAE209C}"/>
              </a:ext>
            </a:extLst>
          </p:cNvPr>
          <p:cNvSpPr txBox="1"/>
          <p:nvPr/>
        </p:nvSpPr>
        <p:spPr>
          <a:xfrm>
            <a:off x="2457679" y="4408720"/>
            <a:ext cx="6202553" cy="708977"/>
          </a:xfrm>
          <a:prstGeom prst="rect">
            <a:avLst/>
          </a:prstGeom>
          <a:noFill/>
        </p:spPr>
        <p:txBody>
          <a:bodyPr wrap="square" lIns="91440" tIns="46800" rIns="91440" bIns="45720" anchor="b">
            <a:spAutoFit/>
          </a:bodyPr>
          <a:lstStyle/>
          <a:p>
            <a:r>
              <a:rPr lang="de-DE" sz="800">
                <a:effectLst/>
                <a:latin typeface="Calibri"/>
                <a:cs typeface="Calibri"/>
              </a:rPr>
              <a:t>* Der Bonus wird Eigentümerinnen und Eigentümern für die selbstgenutzte Wohneinheit (WE) gewährt, wenn eine funktionstüchtige Öl-, Kohle-, Gasetagen- oder Nachtspeicher­heizung oder eine mind. 20 Jahre alte Gas- oder Bio­masse­heizung ausgetauscht wird. Der Bonus wird ab 2029 schrittweise reduziert.</a:t>
            </a:r>
            <a:r>
              <a:rPr lang="de-DE" sz="800">
                <a:latin typeface="Calibri"/>
                <a:cs typeface="Calibri"/>
              </a:rPr>
              <a:t>    </a:t>
            </a:r>
            <a:r>
              <a:rPr lang="de-DE" sz="800">
                <a:effectLst/>
                <a:latin typeface="Calibri"/>
                <a:cs typeface="Calibri"/>
              </a:rPr>
              <a:t>** Der Bonus wird Eigentümerinnen und Eigentümern mit einem zu versteuernden Haushaltsjahreseinkommen bis zu 40 000 Euro für die selbstgenutzte Wohneinheit gewährt.</a:t>
            </a:r>
            <a:r>
              <a:rPr lang="de-DE" sz="800">
                <a:latin typeface="Calibri"/>
                <a:cs typeface="Calibri"/>
              </a:rPr>
              <a:t> </a:t>
            </a:r>
            <a:r>
              <a:rPr lang="de-DE" sz="800">
                <a:effectLst/>
                <a:latin typeface="Calibri"/>
                <a:cs typeface="Calibri"/>
              </a:rPr>
              <a:t> </a:t>
            </a:r>
            <a:r>
              <a:rPr lang="de-DE" sz="800">
                <a:latin typeface="Calibri"/>
                <a:cs typeface="Calibri"/>
              </a:rPr>
              <a:t> ***    Quelle: BEG-EM, Stand 29.12.2023 (</a:t>
            </a:r>
            <a:r>
              <a:rPr lang="de-DE" sz="800">
                <a:latin typeface="Calibri"/>
                <a:cs typeface="Calibri"/>
                <a:hlinkClick r:id="rId4">
                  <a:extLst>
                    <a:ext uri="{A12FA001-AC4F-418D-AE19-62706E023703}">
                      <ahyp:hlinkClr xmlns:ahyp="http://schemas.microsoft.com/office/drawing/2018/hyperlinkcolor" val="tx"/>
                    </a:ext>
                  </a:extLst>
                </a:hlinkClick>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12" name="Textfeld 11">
            <a:extLst>
              <a:ext uri="{FF2B5EF4-FFF2-40B4-BE49-F238E27FC236}">
                <a16:creationId xmlns:a16="http://schemas.microsoft.com/office/drawing/2014/main" id="{6B940A97-BAD8-6056-E74D-424909FC35EB}"/>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3" name="Textfeld 12">
            <a:extLst>
              <a:ext uri="{FF2B5EF4-FFF2-40B4-BE49-F238E27FC236}">
                <a16:creationId xmlns:a16="http://schemas.microsoft.com/office/drawing/2014/main" id="{652D3C87-1951-7FC0-AD5D-71E953ED264C}"/>
              </a:ext>
            </a:extLst>
          </p:cNvPr>
          <p:cNvSpPr txBox="1"/>
          <p:nvPr/>
        </p:nvSpPr>
        <p:spPr>
          <a:xfrm>
            <a:off x="2577712" y="2673251"/>
            <a:ext cx="2310736" cy="612000"/>
          </a:xfrm>
          <a:prstGeom prst="rect">
            <a:avLst/>
          </a:prstGeom>
          <a:solidFill>
            <a:schemeClr val="bg1">
              <a:lumMod val="50000"/>
            </a:schemeClr>
          </a:solidFill>
          <a:ln w="19050">
            <a:solidFill>
              <a:schemeClr val="bg1">
                <a:lumMod val="50000"/>
              </a:schemeClr>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Klimageschwindigkeits-</a:t>
            </a:r>
            <a:br>
              <a:rPr lang="de-DE" cap="none"/>
            </a:br>
            <a:r>
              <a:rPr lang="de-DE" cap="none"/>
              <a:t>Bonus*</a:t>
            </a:r>
            <a:endParaRPr kumimoji="0" lang="de-DE"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5" name="Textfeld 14">
            <a:extLst>
              <a:ext uri="{FF2B5EF4-FFF2-40B4-BE49-F238E27FC236}">
                <a16:creationId xmlns:a16="http://schemas.microsoft.com/office/drawing/2014/main" id="{C15E625E-385F-202C-FEA5-0CDF1DA1F82D}"/>
              </a:ext>
            </a:extLst>
          </p:cNvPr>
          <p:cNvSpPr txBox="1"/>
          <p:nvPr/>
        </p:nvSpPr>
        <p:spPr>
          <a:xfrm>
            <a:off x="2577712" y="3340889"/>
            <a:ext cx="2310736" cy="972000"/>
          </a:xfrm>
          <a:prstGeom prst="rect">
            <a:avLst/>
          </a:prstGeom>
          <a:solidFill>
            <a:schemeClr val="bg1">
              <a:lumMod val="75000"/>
            </a:schemeClr>
          </a:solidFill>
          <a:ln w="19050">
            <a:solidFill>
              <a:schemeClr val="bg1">
                <a:lumMod val="75000"/>
              </a:schemeClr>
            </a:solidFill>
          </a:ln>
        </p:spPr>
        <p:txBody>
          <a:bodyPr wrap="square" lIns="108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Einkommens-</a:t>
            </a:r>
          </a:p>
          <a:p>
            <a:pPr algn="ctr"/>
            <a:r>
              <a:rPr lang="de-DE" sz="1600" b="1">
                <a:solidFill>
                  <a:schemeClr val="bg1"/>
                </a:solidFill>
                <a:latin typeface="Calibri" panose="020F0502020204030204" pitchFamily="34" charset="0"/>
                <a:cs typeface="Calibri" panose="020F0502020204030204" pitchFamily="34" charset="0"/>
              </a:rPr>
              <a:t>Bonus**</a:t>
            </a:r>
            <a:endParaRPr lang="de-DE" sz="1600">
              <a:solidFill>
                <a:schemeClr val="bg1"/>
              </a:solidFill>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43557FF7-EB1E-E8EF-1065-D59B471CDF9B}"/>
              </a:ext>
            </a:extLst>
          </p:cNvPr>
          <p:cNvSpPr txBox="1"/>
          <p:nvPr/>
        </p:nvSpPr>
        <p:spPr>
          <a:xfrm>
            <a:off x="2577712" y="1645613"/>
            <a:ext cx="2310736" cy="972000"/>
          </a:xfrm>
          <a:prstGeom prst="rect">
            <a:avLst/>
          </a:prstGeom>
          <a:solidFill>
            <a:srgbClr val="006577"/>
          </a:solidFill>
          <a:ln w="19050">
            <a:solidFill>
              <a:srgbClr val="006577"/>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lgn="ctr">
              <a:spcAft>
                <a:spcPts val="0"/>
              </a:spcAft>
              <a:buNone/>
            </a:pPr>
            <a:r>
              <a:rPr lang="de-DE" b="1">
                <a:solidFill>
                  <a:schemeClr val="bg1"/>
                </a:solidFill>
              </a:rPr>
              <a:t>Grundförderung </a:t>
            </a:r>
          </a:p>
        </p:txBody>
      </p:sp>
      <p:sp>
        <p:nvSpPr>
          <p:cNvPr id="17" name="Textfeld 16">
            <a:extLst>
              <a:ext uri="{FF2B5EF4-FFF2-40B4-BE49-F238E27FC236}">
                <a16:creationId xmlns:a16="http://schemas.microsoft.com/office/drawing/2014/main" id="{801B6B5A-B926-D7E8-B495-D653A1BD9BDC}"/>
              </a:ext>
            </a:extLst>
          </p:cNvPr>
          <p:cNvSpPr txBox="1"/>
          <p:nvPr/>
        </p:nvSpPr>
        <p:spPr>
          <a:xfrm>
            <a:off x="4908639" y="3614056"/>
            <a:ext cx="1020726" cy="461665"/>
          </a:xfrm>
          <a:prstGeom prst="rect">
            <a:avLst/>
          </a:prstGeom>
          <a:noFill/>
        </p:spPr>
        <p:txBody>
          <a:bodyPr wrap="square" rtlCol="0">
            <a:spAutoFit/>
          </a:bodyPr>
          <a:lstStyle/>
          <a:p>
            <a:r>
              <a:rPr lang="de-DE" sz="2400" b="1">
                <a:solidFill>
                  <a:schemeClr val="bg1">
                    <a:lumMod val="75000"/>
                  </a:schemeClr>
                </a:solidFill>
                <a:latin typeface="Calibri" panose="020F0502020204030204" pitchFamily="34" charset="0"/>
                <a:cs typeface="Calibri" panose="020F0502020204030204" pitchFamily="34" charset="0"/>
              </a:rPr>
              <a:t>30%</a:t>
            </a:r>
          </a:p>
        </p:txBody>
      </p:sp>
      <p:sp>
        <p:nvSpPr>
          <p:cNvPr id="19" name="Textfeld 18">
            <a:extLst>
              <a:ext uri="{FF2B5EF4-FFF2-40B4-BE49-F238E27FC236}">
                <a16:creationId xmlns:a16="http://schemas.microsoft.com/office/drawing/2014/main" id="{54B25A9D-C0F8-8983-8B5C-5996092BE738}"/>
              </a:ext>
            </a:extLst>
          </p:cNvPr>
          <p:cNvSpPr txBox="1"/>
          <p:nvPr/>
        </p:nvSpPr>
        <p:spPr>
          <a:xfrm>
            <a:off x="4908639" y="1921190"/>
            <a:ext cx="1020726" cy="461665"/>
          </a:xfrm>
          <a:prstGeom prst="rect">
            <a:avLst/>
          </a:prstGeom>
          <a:noFill/>
        </p:spPr>
        <p:txBody>
          <a:bodyPr wrap="square" rtlCol="0">
            <a:spAutoFit/>
          </a:bodyPr>
          <a:lstStyle/>
          <a:p>
            <a:r>
              <a:rPr lang="de-DE" sz="2400" b="1">
                <a:solidFill>
                  <a:srgbClr val="006577"/>
                </a:solidFill>
                <a:latin typeface="Calibri" panose="020F0502020204030204" pitchFamily="34" charset="0"/>
                <a:cs typeface="Calibri" panose="020F0502020204030204" pitchFamily="34" charset="0"/>
              </a:rPr>
              <a:t>30%</a:t>
            </a:r>
          </a:p>
        </p:txBody>
      </p:sp>
      <p:sp>
        <p:nvSpPr>
          <p:cNvPr id="21" name="Geschweifte Klammer rechts 20">
            <a:extLst>
              <a:ext uri="{FF2B5EF4-FFF2-40B4-BE49-F238E27FC236}">
                <a16:creationId xmlns:a16="http://schemas.microsoft.com/office/drawing/2014/main" id="{8E6BD718-1BDD-0C66-9E57-555CC2C49EDD}"/>
              </a:ext>
            </a:extLst>
          </p:cNvPr>
          <p:cNvSpPr/>
          <p:nvPr/>
        </p:nvSpPr>
        <p:spPr>
          <a:xfrm>
            <a:off x="5697224" y="1415987"/>
            <a:ext cx="293188" cy="2909284"/>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Textfeld 21">
            <a:extLst>
              <a:ext uri="{FF2B5EF4-FFF2-40B4-BE49-F238E27FC236}">
                <a16:creationId xmlns:a16="http://schemas.microsoft.com/office/drawing/2014/main" id="{1313D78C-BCE3-362F-127A-906BE21B5D28}"/>
              </a:ext>
            </a:extLst>
          </p:cNvPr>
          <p:cNvSpPr txBox="1"/>
          <p:nvPr/>
        </p:nvSpPr>
        <p:spPr>
          <a:xfrm>
            <a:off x="6043805" y="2481338"/>
            <a:ext cx="2109489" cy="461665"/>
          </a:xfrm>
          <a:prstGeom prst="rect">
            <a:avLst/>
          </a:prstGeom>
          <a:noFill/>
        </p:spPr>
        <p:txBody>
          <a:bodyPr wrap="square" rtlCol="0" anchor="ctr">
            <a:spAutoFit/>
          </a:bodyPr>
          <a:lstStyle/>
          <a:p>
            <a:r>
              <a:rPr lang="de-DE" sz="2400" b="1">
                <a:solidFill>
                  <a:srgbClr val="EC6607"/>
                </a:solidFill>
                <a:latin typeface="Calibri" panose="020F0502020204030204" pitchFamily="34" charset="0"/>
                <a:cs typeface="Calibri" panose="020F0502020204030204" pitchFamily="34" charset="0"/>
              </a:rPr>
              <a:t>max. 70%</a:t>
            </a:r>
          </a:p>
        </p:txBody>
      </p:sp>
      <p:sp>
        <p:nvSpPr>
          <p:cNvPr id="23" name="Textfeld 22">
            <a:extLst>
              <a:ext uri="{FF2B5EF4-FFF2-40B4-BE49-F238E27FC236}">
                <a16:creationId xmlns:a16="http://schemas.microsoft.com/office/drawing/2014/main" id="{7B95436E-CAEC-73A7-8F9F-1858A62A9B75}"/>
              </a:ext>
            </a:extLst>
          </p:cNvPr>
          <p:cNvSpPr txBox="1"/>
          <p:nvPr/>
        </p:nvSpPr>
        <p:spPr>
          <a:xfrm>
            <a:off x="6043804" y="2817452"/>
            <a:ext cx="2377181" cy="646331"/>
          </a:xfrm>
          <a:prstGeom prst="rect">
            <a:avLst/>
          </a:prstGeom>
          <a:noFill/>
        </p:spPr>
        <p:txBody>
          <a:bodyPr wrap="square" lIns="91440" tIns="45720" rIns="91440" bIns="45720" rtlCol="0" anchor="t">
            <a:spAutoFit/>
          </a:bodyPr>
          <a:lstStyle/>
          <a:p>
            <a:r>
              <a:rPr lang="de-DE" sz="1200">
                <a:solidFill>
                  <a:srgbClr val="EC6607"/>
                </a:solidFill>
                <a:latin typeface="Calibri" panose="020F0502020204030204" pitchFamily="34" charset="0"/>
                <a:cs typeface="Calibri" panose="020F0502020204030204" pitchFamily="34" charset="0"/>
              </a:rPr>
              <a:t>Selbstnutzende Wohn-eigentümerinnen und </a:t>
            </a:r>
          </a:p>
          <a:p>
            <a:r>
              <a:rPr lang="de-DE" sz="1200">
                <a:solidFill>
                  <a:srgbClr val="EC6607"/>
                </a:solidFill>
                <a:latin typeface="Calibri"/>
                <a:cs typeface="Calibri"/>
              </a:rPr>
              <a:t>-eigentümer</a:t>
            </a:r>
            <a:endParaRPr lang="de-DE" sz="1200">
              <a:solidFill>
                <a:srgbClr val="EC6607"/>
              </a:solidFill>
              <a:highlight>
                <a:srgbClr val="FFFF00"/>
              </a:highlight>
              <a:latin typeface="Calibri" panose="020F0502020204030204" pitchFamily="34" charset="0"/>
              <a:cs typeface="Calibri" panose="020F0502020204030204" pitchFamily="34" charset="0"/>
            </a:endParaRPr>
          </a:p>
        </p:txBody>
      </p:sp>
      <p:pic>
        <p:nvPicPr>
          <p:cNvPr id="24" name="Grafik 23" descr="Messgerät mit einfarbiger Füllung">
            <a:extLst>
              <a:ext uri="{FF2B5EF4-FFF2-40B4-BE49-F238E27FC236}">
                <a16:creationId xmlns:a16="http://schemas.microsoft.com/office/drawing/2014/main" id="{6FEE61ED-88D6-A810-9C56-0572AA0C8F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5189" y="2750751"/>
            <a:ext cx="540000" cy="540000"/>
          </a:xfrm>
          <a:prstGeom prst="rect">
            <a:avLst/>
          </a:prstGeom>
        </p:spPr>
      </p:pic>
      <p:pic>
        <p:nvPicPr>
          <p:cNvPr id="25" name="Grafik 24" descr="Münzen Silhouette">
            <a:extLst>
              <a:ext uri="{FF2B5EF4-FFF2-40B4-BE49-F238E27FC236}">
                <a16:creationId xmlns:a16="http://schemas.microsoft.com/office/drawing/2014/main" id="{B007B6F9-2A1A-207F-29D2-E691A6F145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5189" y="3717775"/>
            <a:ext cx="576000" cy="576000"/>
          </a:xfrm>
          <a:prstGeom prst="rect">
            <a:avLst/>
          </a:prstGeom>
        </p:spPr>
      </p:pic>
      <p:pic>
        <p:nvPicPr>
          <p:cNvPr id="26" name="Grafik 25" descr="Start mit einfarbiger Füllung">
            <a:extLst>
              <a:ext uri="{FF2B5EF4-FFF2-40B4-BE49-F238E27FC236}">
                <a16:creationId xmlns:a16="http://schemas.microsoft.com/office/drawing/2014/main" id="{16DBAABE-8E73-26B4-C82B-4775B35A40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4031" y="2026653"/>
            <a:ext cx="576000" cy="576000"/>
          </a:xfrm>
          <a:prstGeom prst="rect">
            <a:avLst/>
          </a:prstGeom>
        </p:spPr>
      </p:pic>
      <p:sp>
        <p:nvSpPr>
          <p:cNvPr id="28" name="Titel 2">
            <a:extLst>
              <a:ext uri="{FF2B5EF4-FFF2-40B4-BE49-F238E27FC236}">
                <a16:creationId xmlns:a16="http://schemas.microsoft.com/office/drawing/2014/main" id="{6DEC4991-8A89-6897-1237-56C3FF81E5B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Heizungstauschförderung</a:t>
            </a:r>
            <a:endParaRPr lang="de-DE" sz="2000" strike="sngStrike">
              <a:solidFill>
                <a:schemeClr val="tx1">
                  <a:lumMod val="60000"/>
                  <a:lumOff val="40000"/>
                </a:schemeClr>
              </a:solidFill>
              <a:latin typeface="Calibri" pitchFamily="-102" charset="0"/>
              <a:ea typeface="Calibri" pitchFamily="-102" charset="0"/>
              <a:cs typeface="Calibri" pitchFamily="-102" charset="0"/>
            </a:endParaRPr>
          </a:p>
        </p:txBody>
      </p:sp>
      <p:sp>
        <p:nvSpPr>
          <p:cNvPr id="3" name="Textfeld 2">
            <a:extLst>
              <a:ext uri="{FF2B5EF4-FFF2-40B4-BE49-F238E27FC236}">
                <a16:creationId xmlns:a16="http://schemas.microsoft.com/office/drawing/2014/main" id="{1B5D6DB4-AFE8-83F5-1A3B-46AFD874208F}"/>
              </a:ext>
            </a:extLst>
          </p:cNvPr>
          <p:cNvSpPr txBox="1"/>
          <p:nvPr/>
        </p:nvSpPr>
        <p:spPr>
          <a:xfrm>
            <a:off x="4908639" y="2768919"/>
            <a:ext cx="1020726" cy="461665"/>
          </a:xfrm>
          <a:prstGeom prst="rect">
            <a:avLst/>
          </a:prstGeom>
          <a:noFill/>
        </p:spPr>
        <p:txBody>
          <a:bodyPr wrap="square" rtlCol="0">
            <a:spAutoFit/>
          </a:bodyPr>
          <a:lstStyle/>
          <a:p>
            <a:r>
              <a:rPr lang="de-DE" sz="2400" b="1">
                <a:solidFill>
                  <a:schemeClr val="bg1">
                    <a:lumMod val="50000"/>
                  </a:schemeClr>
                </a:solidFill>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228215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668F9F5C-877A-782D-DBE2-00295A4ED19F}"/>
              </a:ext>
            </a:extLst>
          </p:cNvPr>
          <p:cNvSpPr txBox="1"/>
          <p:nvPr/>
        </p:nvSpPr>
        <p:spPr>
          <a:xfrm>
            <a:off x="2578176" y="1409975"/>
            <a:ext cx="2311200" cy="180000"/>
          </a:xfrm>
          <a:prstGeom prst="rect">
            <a:avLst/>
          </a:prstGeom>
          <a:solidFill>
            <a:srgbClr val="95C4D4"/>
          </a:solidFill>
          <a:ln w="19050">
            <a:solidFill>
              <a:srgbClr val="95C4D4"/>
            </a:solidFill>
          </a:ln>
        </p:spPr>
        <p:txBody>
          <a:bodyPr wrap="square" lIns="36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Effizienz-Bonus f. Wärmepumpe**</a:t>
            </a:r>
            <a:endParaRPr lang="de-DE" sz="1200">
              <a:solidFill>
                <a:schemeClr val="bg1"/>
              </a:solidFill>
              <a:latin typeface="Calibri" panose="020F0502020204030204" pitchFamily="34" charset="0"/>
              <a:cs typeface="Calibri" panose="020F0502020204030204" pitchFamily="34" charset="0"/>
            </a:endParaRPr>
          </a:p>
        </p:txBody>
      </p:sp>
      <p:sp>
        <p:nvSpPr>
          <p:cNvPr id="12" name="Textfeld 11">
            <a:extLst>
              <a:ext uri="{FF2B5EF4-FFF2-40B4-BE49-F238E27FC236}">
                <a16:creationId xmlns:a16="http://schemas.microsoft.com/office/drawing/2014/main" id="{B60B13C6-8A64-3765-826C-C97BBE5941E5}"/>
              </a:ext>
            </a:extLst>
          </p:cNvPr>
          <p:cNvSpPr txBox="1"/>
          <p:nvPr/>
        </p:nvSpPr>
        <p:spPr>
          <a:xfrm>
            <a:off x="2577712" y="1013057"/>
            <a:ext cx="2311200" cy="341280"/>
          </a:xfrm>
          <a:prstGeom prst="rect">
            <a:avLst/>
          </a:prstGeom>
          <a:solidFill>
            <a:srgbClr val="95C4D4"/>
          </a:solidFill>
          <a:ln w="19050">
            <a:solidFill>
              <a:srgbClr val="95C4D4"/>
            </a:solidFill>
          </a:ln>
        </p:spPr>
        <p:txBody>
          <a:bodyPr wrap="square" lIns="108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Emissionsminderungs-Zuschlag für Biomasseheizungen*</a:t>
            </a:r>
          </a:p>
        </p:txBody>
      </p:sp>
      <p:sp>
        <p:nvSpPr>
          <p:cNvPr id="13" name="Textfeld 12">
            <a:extLst>
              <a:ext uri="{FF2B5EF4-FFF2-40B4-BE49-F238E27FC236}">
                <a16:creationId xmlns:a16="http://schemas.microsoft.com/office/drawing/2014/main" id="{D7CDB399-3B98-F969-485E-C9C73C5630B7}"/>
              </a:ext>
            </a:extLst>
          </p:cNvPr>
          <p:cNvSpPr txBox="1"/>
          <p:nvPr/>
        </p:nvSpPr>
        <p:spPr>
          <a:xfrm>
            <a:off x="4905210" y="954323"/>
            <a:ext cx="2646171"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2500 € pauschal*</a:t>
            </a:r>
          </a:p>
        </p:txBody>
      </p:sp>
      <p:sp>
        <p:nvSpPr>
          <p:cNvPr id="62" name="Textfeld 61">
            <a:extLst>
              <a:ext uri="{FF2B5EF4-FFF2-40B4-BE49-F238E27FC236}">
                <a16:creationId xmlns:a16="http://schemas.microsoft.com/office/drawing/2014/main" id="{4DB45E2F-957C-5193-74E1-A2FFA5B0F383}"/>
              </a:ext>
            </a:extLst>
          </p:cNvPr>
          <p:cNvSpPr txBox="1"/>
          <p:nvPr/>
        </p:nvSpPr>
        <p:spPr>
          <a:xfrm>
            <a:off x="4912158" y="1275947"/>
            <a:ext cx="1020726"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5%</a:t>
            </a:r>
          </a:p>
        </p:txBody>
      </p:sp>
      <p:sp>
        <p:nvSpPr>
          <p:cNvPr id="70" name="Textfeld 69">
            <a:extLst>
              <a:ext uri="{FF2B5EF4-FFF2-40B4-BE49-F238E27FC236}">
                <a16:creationId xmlns:a16="http://schemas.microsoft.com/office/drawing/2014/main" id="{3A8EBA9C-F35C-E9F5-7F31-E426087414F7}"/>
              </a:ext>
            </a:extLst>
          </p:cNvPr>
          <p:cNvSpPr txBox="1"/>
          <p:nvPr/>
        </p:nvSpPr>
        <p:spPr>
          <a:xfrm>
            <a:off x="4877502" y="4323897"/>
            <a:ext cx="2647248" cy="276999"/>
          </a:xfrm>
          <a:prstGeom prst="rect">
            <a:avLst/>
          </a:prstGeom>
          <a:noFill/>
        </p:spPr>
        <p:txBody>
          <a:bodyPr wrap="square" rtlCol="0">
            <a:spAutoFit/>
          </a:bodyPr>
          <a:lstStyle/>
          <a:p>
            <a:r>
              <a:rPr lang="de-DE" sz="1200">
                <a:solidFill>
                  <a:srgbClr val="EC6607"/>
                </a:solidFill>
                <a:latin typeface="Calibri" panose="020F0502020204030204" pitchFamily="34" charset="0"/>
                <a:cs typeface="Calibri" panose="020F0502020204030204" pitchFamily="34" charset="0"/>
              </a:rPr>
              <a:t>max. Förderung für </a:t>
            </a:r>
            <a:r>
              <a:rPr lang="de-DE" sz="1200" b="1">
                <a:solidFill>
                  <a:srgbClr val="EC6607"/>
                </a:solidFill>
                <a:latin typeface="Calibri" panose="020F0502020204030204" pitchFamily="34" charset="0"/>
                <a:cs typeface="Calibri" panose="020F0502020204030204" pitchFamily="34" charset="0"/>
              </a:rPr>
              <a:t>eine</a:t>
            </a:r>
            <a:r>
              <a:rPr lang="de-DE" sz="1200">
                <a:solidFill>
                  <a:srgbClr val="EC6607"/>
                </a:solidFill>
                <a:latin typeface="Calibri" panose="020F0502020204030204" pitchFamily="34" charset="0"/>
                <a:cs typeface="Calibri" panose="020F0502020204030204" pitchFamily="34" charset="0"/>
              </a:rPr>
              <a:t> WE = 23.500 €</a:t>
            </a:r>
          </a:p>
        </p:txBody>
      </p:sp>
      <p:sp>
        <p:nvSpPr>
          <p:cNvPr id="74" name="Textfeld 73">
            <a:extLst>
              <a:ext uri="{FF2B5EF4-FFF2-40B4-BE49-F238E27FC236}">
                <a16:creationId xmlns:a16="http://schemas.microsoft.com/office/drawing/2014/main" id="{7459C9C1-FEFA-43D9-CBAF-F5152D43EAD2}"/>
              </a:ext>
            </a:extLst>
          </p:cNvPr>
          <p:cNvSpPr txBox="1"/>
          <p:nvPr/>
        </p:nvSpPr>
        <p:spPr>
          <a:xfrm>
            <a:off x="2577712" y="2673251"/>
            <a:ext cx="2310736" cy="612000"/>
          </a:xfrm>
          <a:prstGeom prst="rect">
            <a:avLst/>
          </a:prstGeom>
          <a:solidFill>
            <a:schemeClr val="bg1">
              <a:lumMod val="50000"/>
            </a:schemeClr>
          </a:solidFill>
          <a:ln w="19050">
            <a:solidFill>
              <a:schemeClr val="bg1">
                <a:lumMod val="50000"/>
              </a:schemeClr>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Klimageschwindigkeits-</a:t>
            </a:r>
            <a:br>
              <a:rPr lang="de-DE" cap="none"/>
            </a:br>
            <a:r>
              <a:rPr lang="de-DE" cap="none"/>
              <a:t>Bonus</a:t>
            </a:r>
            <a:endParaRPr kumimoji="0" lang="de-DE"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75" name="Textfeld 74">
            <a:extLst>
              <a:ext uri="{FF2B5EF4-FFF2-40B4-BE49-F238E27FC236}">
                <a16:creationId xmlns:a16="http://schemas.microsoft.com/office/drawing/2014/main" id="{20131C08-EC1B-21D4-7D6E-A48F7100AD49}"/>
              </a:ext>
            </a:extLst>
          </p:cNvPr>
          <p:cNvSpPr txBox="1"/>
          <p:nvPr/>
        </p:nvSpPr>
        <p:spPr>
          <a:xfrm>
            <a:off x="2577712" y="3340889"/>
            <a:ext cx="2310736" cy="972000"/>
          </a:xfrm>
          <a:prstGeom prst="rect">
            <a:avLst/>
          </a:prstGeom>
          <a:solidFill>
            <a:schemeClr val="bg1">
              <a:lumMod val="75000"/>
            </a:schemeClr>
          </a:solidFill>
          <a:ln w="19050">
            <a:solidFill>
              <a:schemeClr val="bg1">
                <a:lumMod val="75000"/>
              </a:schemeClr>
            </a:solidFill>
          </a:ln>
        </p:spPr>
        <p:txBody>
          <a:bodyPr wrap="square" lIns="108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Einkommens-</a:t>
            </a:r>
          </a:p>
          <a:p>
            <a:pPr algn="ctr"/>
            <a:r>
              <a:rPr lang="de-DE" sz="1600" b="1">
                <a:solidFill>
                  <a:schemeClr val="bg1"/>
                </a:solidFill>
                <a:latin typeface="Calibri" panose="020F0502020204030204" pitchFamily="34" charset="0"/>
                <a:cs typeface="Calibri" panose="020F0502020204030204" pitchFamily="34" charset="0"/>
              </a:rPr>
              <a:t>Bonus</a:t>
            </a:r>
            <a:endParaRPr lang="de-DE" sz="1600">
              <a:solidFill>
                <a:schemeClr val="bg1"/>
              </a:solidFill>
              <a:latin typeface="Calibri" panose="020F0502020204030204" pitchFamily="34" charset="0"/>
              <a:cs typeface="Calibri" panose="020F0502020204030204" pitchFamily="34" charset="0"/>
            </a:endParaRPr>
          </a:p>
        </p:txBody>
      </p:sp>
      <p:sp>
        <p:nvSpPr>
          <p:cNvPr id="76" name="Textfeld 75">
            <a:extLst>
              <a:ext uri="{FF2B5EF4-FFF2-40B4-BE49-F238E27FC236}">
                <a16:creationId xmlns:a16="http://schemas.microsoft.com/office/drawing/2014/main" id="{4D3358F4-FDB8-BBB9-3F95-295D8235DEA9}"/>
              </a:ext>
            </a:extLst>
          </p:cNvPr>
          <p:cNvSpPr txBox="1"/>
          <p:nvPr/>
        </p:nvSpPr>
        <p:spPr>
          <a:xfrm>
            <a:off x="2577712" y="1645613"/>
            <a:ext cx="2310736" cy="972000"/>
          </a:xfrm>
          <a:prstGeom prst="rect">
            <a:avLst/>
          </a:prstGeom>
          <a:solidFill>
            <a:srgbClr val="006577"/>
          </a:solidFill>
          <a:ln w="19050">
            <a:solidFill>
              <a:srgbClr val="006577"/>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lgn="ctr">
              <a:spcAft>
                <a:spcPts val="0"/>
              </a:spcAft>
              <a:buNone/>
            </a:pPr>
            <a:r>
              <a:rPr lang="de-DE" b="1">
                <a:solidFill>
                  <a:schemeClr val="bg1"/>
                </a:solidFill>
              </a:rPr>
              <a:t>Grundförderung </a:t>
            </a:r>
          </a:p>
        </p:txBody>
      </p:sp>
      <p:sp>
        <p:nvSpPr>
          <p:cNvPr id="77" name="Textfeld 76">
            <a:extLst>
              <a:ext uri="{FF2B5EF4-FFF2-40B4-BE49-F238E27FC236}">
                <a16:creationId xmlns:a16="http://schemas.microsoft.com/office/drawing/2014/main" id="{D143331B-FE0D-A658-7560-9E8B82F2914B}"/>
              </a:ext>
            </a:extLst>
          </p:cNvPr>
          <p:cNvSpPr txBox="1"/>
          <p:nvPr/>
        </p:nvSpPr>
        <p:spPr>
          <a:xfrm>
            <a:off x="4908639" y="2768919"/>
            <a:ext cx="1020726" cy="461665"/>
          </a:xfrm>
          <a:prstGeom prst="rect">
            <a:avLst/>
          </a:prstGeom>
          <a:noFill/>
        </p:spPr>
        <p:txBody>
          <a:bodyPr wrap="square" rtlCol="0">
            <a:spAutoFit/>
          </a:bodyPr>
          <a:lstStyle/>
          <a:p>
            <a:r>
              <a:rPr lang="de-DE" sz="2400" b="1">
                <a:solidFill>
                  <a:schemeClr val="bg1">
                    <a:lumMod val="50000"/>
                  </a:schemeClr>
                </a:solidFill>
                <a:latin typeface="Calibri" panose="020F0502020204030204" pitchFamily="34" charset="0"/>
                <a:cs typeface="Calibri" panose="020F0502020204030204" pitchFamily="34" charset="0"/>
              </a:rPr>
              <a:t>20%</a:t>
            </a:r>
          </a:p>
        </p:txBody>
      </p:sp>
      <p:sp>
        <p:nvSpPr>
          <p:cNvPr id="78" name="Textfeld 77">
            <a:extLst>
              <a:ext uri="{FF2B5EF4-FFF2-40B4-BE49-F238E27FC236}">
                <a16:creationId xmlns:a16="http://schemas.microsoft.com/office/drawing/2014/main" id="{CDE4BD15-A7DC-7B7C-5502-F64A8DD0DDC1}"/>
              </a:ext>
            </a:extLst>
          </p:cNvPr>
          <p:cNvSpPr txBox="1"/>
          <p:nvPr/>
        </p:nvSpPr>
        <p:spPr>
          <a:xfrm>
            <a:off x="4908639" y="3614056"/>
            <a:ext cx="1020726" cy="461665"/>
          </a:xfrm>
          <a:prstGeom prst="rect">
            <a:avLst/>
          </a:prstGeom>
          <a:noFill/>
        </p:spPr>
        <p:txBody>
          <a:bodyPr wrap="square" rtlCol="0">
            <a:spAutoFit/>
          </a:bodyPr>
          <a:lstStyle/>
          <a:p>
            <a:r>
              <a:rPr lang="de-DE" sz="2400" b="1">
                <a:solidFill>
                  <a:schemeClr val="bg1">
                    <a:lumMod val="75000"/>
                  </a:schemeClr>
                </a:solidFill>
                <a:latin typeface="Calibri" panose="020F0502020204030204" pitchFamily="34" charset="0"/>
                <a:cs typeface="Calibri" panose="020F0502020204030204" pitchFamily="34" charset="0"/>
              </a:rPr>
              <a:t>30%</a:t>
            </a:r>
          </a:p>
        </p:txBody>
      </p:sp>
      <p:sp>
        <p:nvSpPr>
          <p:cNvPr id="79" name="Textfeld 78">
            <a:extLst>
              <a:ext uri="{FF2B5EF4-FFF2-40B4-BE49-F238E27FC236}">
                <a16:creationId xmlns:a16="http://schemas.microsoft.com/office/drawing/2014/main" id="{96971391-C29A-8A6C-84FE-04EADF5CC97F}"/>
              </a:ext>
            </a:extLst>
          </p:cNvPr>
          <p:cNvSpPr txBox="1"/>
          <p:nvPr/>
        </p:nvSpPr>
        <p:spPr>
          <a:xfrm>
            <a:off x="4908639" y="1921190"/>
            <a:ext cx="1020726" cy="461665"/>
          </a:xfrm>
          <a:prstGeom prst="rect">
            <a:avLst/>
          </a:prstGeom>
          <a:noFill/>
        </p:spPr>
        <p:txBody>
          <a:bodyPr wrap="square" rtlCol="0">
            <a:spAutoFit/>
          </a:bodyPr>
          <a:lstStyle/>
          <a:p>
            <a:r>
              <a:rPr lang="de-DE" sz="2400" b="1">
                <a:solidFill>
                  <a:srgbClr val="006577"/>
                </a:solidFill>
                <a:latin typeface="Calibri" panose="020F0502020204030204" pitchFamily="34" charset="0"/>
                <a:cs typeface="Calibri" panose="020F0502020204030204" pitchFamily="34" charset="0"/>
              </a:rPr>
              <a:t>30%</a:t>
            </a:r>
          </a:p>
        </p:txBody>
      </p:sp>
      <p:sp>
        <p:nvSpPr>
          <p:cNvPr id="80" name="Geschweifte Klammer rechts 79">
            <a:extLst>
              <a:ext uri="{FF2B5EF4-FFF2-40B4-BE49-F238E27FC236}">
                <a16:creationId xmlns:a16="http://schemas.microsoft.com/office/drawing/2014/main" id="{D21E330B-76BA-2CAB-B01F-7289012D99EB}"/>
              </a:ext>
            </a:extLst>
          </p:cNvPr>
          <p:cNvSpPr/>
          <p:nvPr/>
        </p:nvSpPr>
        <p:spPr>
          <a:xfrm>
            <a:off x="5697224" y="1415987"/>
            <a:ext cx="293188" cy="2909284"/>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1" name="Geschweifte Klammer rechts 80">
            <a:extLst>
              <a:ext uri="{FF2B5EF4-FFF2-40B4-BE49-F238E27FC236}">
                <a16:creationId xmlns:a16="http://schemas.microsoft.com/office/drawing/2014/main" id="{C12681ED-5CA9-5D4C-5057-C07F28EB6B18}"/>
              </a:ext>
            </a:extLst>
          </p:cNvPr>
          <p:cNvSpPr/>
          <p:nvPr/>
        </p:nvSpPr>
        <p:spPr>
          <a:xfrm rot="10800000">
            <a:off x="1839356" y="1415987"/>
            <a:ext cx="272015" cy="1302851"/>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2" name="Textfeld 81">
            <a:extLst>
              <a:ext uri="{FF2B5EF4-FFF2-40B4-BE49-F238E27FC236}">
                <a16:creationId xmlns:a16="http://schemas.microsoft.com/office/drawing/2014/main" id="{6087054A-61F7-6B38-7B13-4D0BDBAD7005}"/>
              </a:ext>
            </a:extLst>
          </p:cNvPr>
          <p:cNvSpPr txBox="1"/>
          <p:nvPr/>
        </p:nvSpPr>
        <p:spPr>
          <a:xfrm>
            <a:off x="279265" y="1734359"/>
            <a:ext cx="1467946" cy="461665"/>
          </a:xfrm>
          <a:prstGeom prst="rect">
            <a:avLst/>
          </a:prstGeom>
          <a:noFill/>
        </p:spPr>
        <p:txBody>
          <a:bodyPr wrap="square" rtlCol="0">
            <a:spAutoFit/>
          </a:bodyPr>
          <a:lstStyle/>
          <a:p>
            <a:r>
              <a:rPr lang="de-DE" sz="2400" b="1">
                <a:solidFill>
                  <a:srgbClr val="EC6607"/>
                </a:solidFill>
                <a:latin typeface="Calibri" panose="020F0502020204030204" pitchFamily="34" charset="0"/>
                <a:cs typeface="Calibri" panose="020F0502020204030204" pitchFamily="34" charset="0"/>
              </a:rPr>
              <a:t>max. 35%</a:t>
            </a:r>
          </a:p>
        </p:txBody>
      </p:sp>
      <p:sp>
        <p:nvSpPr>
          <p:cNvPr id="83" name="Textfeld 82">
            <a:extLst>
              <a:ext uri="{FF2B5EF4-FFF2-40B4-BE49-F238E27FC236}">
                <a16:creationId xmlns:a16="http://schemas.microsoft.com/office/drawing/2014/main" id="{6C316B41-1F99-74FE-DB5F-EE4FD52CA79D}"/>
              </a:ext>
            </a:extLst>
          </p:cNvPr>
          <p:cNvSpPr txBox="1"/>
          <p:nvPr/>
        </p:nvSpPr>
        <p:spPr>
          <a:xfrm>
            <a:off x="279265" y="2068404"/>
            <a:ext cx="1915714" cy="461665"/>
          </a:xfrm>
          <a:prstGeom prst="rect">
            <a:avLst/>
          </a:prstGeom>
          <a:noFill/>
        </p:spPr>
        <p:txBody>
          <a:bodyPr wrap="square" rtlCol="0">
            <a:spAutoFit/>
          </a:bodyPr>
          <a:lstStyle/>
          <a:p>
            <a:r>
              <a:rPr lang="de-DE" sz="1200">
                <a:solidFill>
                  <a:srgbClr val="EC6607"/>
                </a:solidFill>
                <a:latin typeface="Calibri" panose="020F0502020204030204" pitchFamily="34" charset="0"/>
                <a:cs typeface="Calibri" panose="020F0502020204030204" pitchFamily="34" charset="0"/>
              </a:rPr>
              <a:t>Für Vermietende, </a:t>
            </a:r>
          </a:p>
          <a:p>
            <a:r>
              <a:rPr lang="de-DE" sz="1200">
                <a:solidFill>
                  <a:srgbClr val="EC6607"/>
                </a:solidFill>
                <a:latin typeface="Calibri" panose="020F0502020204030204" pitchFamily="34" charset="0"/>
                <a:cs typeface="Calibri" panose="020F0502020204030204" pitchFamily="34" charset="0"/>
              </a:rPr>
              <a:t>Wohnungswirtschaft u.a.</a:t>
            </a:r>
          </a:p>
        </p:txBody>
      </p:sp>
      <p:sp>
        <p:nvSpPr>
          <p:cNvPr id="84" name="Textfeld 83">
            <a:extLst>
              <a:ext uri="{FF2B5EF4-FFF2-40B4-BE49-F238E27FC236}">
                <a16:creationId xmlns:a16="http://schemas.microsoft.com/office/drawing/2014/main" id="{8D63E41D-3800-2F00-083B-4D77F751326C}"/>
              </a:ext>
            </a:extLst>
          </p:cNvPr>
          <p:cNvSpPr txBox="1"/>
          <p:nvPr/>
        </p:nvSpPr>
        <p:spPr>
          <a:xfrm>
            <a:off x="6043805" y="2481338"/>
            <a:ext cx="2109489" cy="461665"/>
          </a:xfrm>
          <a:prstGeom prst="rect">
            <a:avLst/>
          </a:prstGeom>
          <a:noFill/>
        </p:spPr>
        <p:txBody>
          <a:bodyPr wrap="square" rtlCol="0" anchor="ctr">
            <a:spAutoFit/>
          </a:bodyPr>
          <a:lstStyle/>
          <a:p>
            <a:r>
              <a:rPr lang="de-DE" sz="2400" b="1">
                <a:solidFill>
                  <a:srgbClr val="EC6607"/>
                </a:solidFill>
                <a:latin typeface="Calibri" panose="020F0502020204030204" pitchFamily="34" charset="0"/>
                <a:cs typeface="Calibri" panose="020F0502020204030204" pitchFamily="34" charset="0"/>
              </a:rPr>
              <a:t>max. 70%</a:t>
            </a:r>
          </a:p>
        </p:txBody>
      </p:sp>
      <p:cxnSp>
        <p:nvCxnSpPr>
          <p:cNvPr id="40" name="Gerader Verbinder 39">
            <a:extLst>
              <a:ext uri="{FF2B5EF4-FFF2-40B4-BE49-F238E27FC236}">
                <a16:creationId xmlns:a16="http://schemas.microsoft.com/office/drawing/2014/main" id="{962C7275-425B-C14C-6523-73FBF7F2C9BB}"/>
              </a:ext>
            </a:extLst>
          </p:cNvPr>
          <p:cNvCxnSpPr>
            <a:cxnSpLocks/>
          </p:cNvCxnSpPr>
          <p:nvPr/>
        </p:nvCxnSpPr>
        <p:spPr>
          <a:xfrm>
            <a:off x="4947940" y="4367833"/>
            <a:ext cx="2505293"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22239EE3-C3E2-55F0-260E-4F9217263287}"/>
              </a:ext>
            </a:extLst>
          </p:cNvPr>
          <p:cNvGrpSpPr/>
          <p:nvPr/>
        </p:nvGrpSpPr>
        <p:grpSpPr>
          <a:xfrm>
            <a:off x="7575232" y="-113388"/>
            <a:ext cx="1085001" cy="914400"/>
            <a:chOff x="7443880" y="567386"/>
            <a:chExt cx="914400" cy="914400"/>
          </a:xfrm>
        </p:grpSpPr>
        <p:pic>
          <p:nvPicPr>
            <p:cNvPr id="19" name="Grafik 18" descr="Lesezeichen mit einfarbiger Füllung">
              <a:extLst>
                <a:ext uri="{FF2B5EF4-FFF2-40B4-BE49-F238E27FC236}">
                  <a16:creationId xmlns:a16="http://schemas.microsoft.com/office/drawing/2014/main" id="{7094AD21-CBC7-5ABD-3144-33FD5E939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20" name="Textfeld 19">
              <a:extLst>
                <a:ext uri="{FF2B5EF4-FFF2-40B4-BE49-F238E27FC236}">
                  <a16:creationId xmlns:a16="http://schemas.microsoft.com/office/drawing/2014/main" id="{00CB4FD9-7E41-0836-BF77-7B878F265B0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2" name="Textfeld 1">
            <a:extLst>
              <a:ext uri="{FF2B5EF4-FFF2-40B4-BE49-F238E27FC236}">
                <a16:creationId xmlns:a16="http://schemas.microsoft.com/office/drawing/2014/main" id="{8BAA4D76-AB95-3892-A024-32CF6FDB7CB0}"/>
              </a:ext>
            </a:extLst>
          </p:cNvPr>
          <p:cNvSpPr txBox="1"/>
          <p:nvPr/>
        </p:nvSpPr>
        <p:spPr>
          <a:xfrm>
            <a:off x="2457680" y="4531831"/>
            <a:ext cx="6202554" cy="585866"/>
          </a:xfrm>
          <a:prstGeom prst="rect">
            <a:avLst/>
          </a:prstGeom>
          <a:noFill/>
        </p:spPr>
        <p:txBody>
          <a:bodyPr wrap="square" tIns="46800" anchor="b">
            <a:spAutoFit/>
          </a:bodyPr>
          <a:lstStyle/>
          <a:p>
            <a:r>
              <a:rPr lang="de-DE" sz="800">
                <a:effectLst/>
                <a:latin typeface="Calibri"/>
                <a:cs typeface="Calibri"/>
              </a:rPr>
              <a:t>* Der Zuschlag wird pauschal gewährt, wenn die Feinstaubemission maximal 2,5 mg/m³ beträgt. Die Kosten für die Emissionsminderung sind nich</a:t>
            </a:r>
            <a:r>
              <a:rPr lang="de-DE" sz="800">
                <a:latin typeface="Calibri"/>
                <a:cs typeface="Calibri"/>
              </a:rPr>
              <a:t>t in</a:t>
            </a:r>
            <a:r>
              <a:rPr lang="de-DE" sz="800">
                <a:effectLst/>
                <a:latin typeface="Calibri"/>
                <a:cs typeface="Calibri"/>
              </a:rPr>
              <a:t> den förderfähigen Kosten anzusetzen.   ** Der Bonus wird für Wärmepumpen mit der Wärmequelle Erdreich, Wasser oder Abwasser gewährt sowie für solche mit natürlichen Kältemittel.   </a:t>
            </a:r>
            <a:r>
              <a:rPr lang="de-DE" sz="800">
                <a:latin typeface="Calibri"/>
                <a:cs typeface="Calibri"/>
              </a:rPr>
              <a:t>Quelle: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0F4B9B88-521D-DC0B-01E3-1DC24B0411A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D03F754F-675F-E138-B9DB-48AF1F05086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Heizungstauschförderung</a:t>
            </a:r>
            <a:endParaRPr lang="de-DE" sz="2000" strike="sngStrike">
              <a:solidFill>
                <a:schemeClr val="tx1">
                  <a:lumMod val="60000"/>
                  <a:lumOff val="40000"/>
                </a:schemeClr>
              </a:solidFill>
              <a:latin typeface="Calibri" pitchFamily="-102" charset="0"/>
              <a:ea typeface="Calibri" pitchFamily="-102" charset="0"/>
              <a:cs typeface="Calibri" pitchFamily="-102" charset="0"/>
            </a:endParaRPr>
          </a:p>
        </p:txBody>
      </p:sp>
      <p:pic>
        <p:nvPicPr>
          <p:cNvPr id="4" name="Grafik 3" descr="Messgerät mit einfarbiger Füllung">
            <a:extLst>
              <a:ext uri="{FF2B5EF4-FFF2-40B4-BE49-F238E27FC236}">
                <a16:creationId xmlns:a16="http://schemas.microsoft.com/office/drawing/2014/main" id="{5BF35557-D5A7-2E52-9832-63EF979788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5189" y="2750751"/>
            <a:ext cx="540000" cy="540000"/>
          </a:xfrm>
          <a:prstGeom prst="rect">
            <a:avLst/>
          </a:prstGeom>
        </p:spPr>
      </p:pic>
      <p:pic>
        <p:nvPicPr>
          <p:cNvPr id="5" name="Grafik 4" descr="Münzen Silhouette">
            <a:extLst>
              <a:ext uri="{FF2B5EF4-FFF2-40B4-BE49-F238E27FC236}">
                <a16:creationId xmlns:a16="http://schemas.microsoft.com/office/drawing/2014/main" id="{2AA1140A-BBAB-CA66-F912-224AE83320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5189" y="3717775"/>
            <a:ext cx="576000" cy="576000"/>
          </a:xfrm>
          <a:prstGeom prst="rect">
            <a:avLst/>
          </a:prstGeom>
        </p:spPr>
      </p:pic>
      <p:pic>
        <p:nvPicPr>
          <p:cNvPr id="6" name="Grafik 5" descr="Start mit einfarbiger Füllung">
            <a:extLst>
              <a:ext uri="{FF2B5EF4-FFF2-40B4-BE49-F238E27FC236}">
                <a16:creationId xmlns:a16="http://schemas.microsoft.com/office/drawing/2014/main" id="{4F9F143A-E89F-24A0-4F95-4AE3FEFCA5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74031" y="2026653"/>
            <a:ext cx="576000" cy="576000"/>
          </a:xfrm>
          <a:prstGeom prst="rect">
            <a:avLst/>
          </a:prstGeom>
        </p:spPr>
      </p:pic>
      <p:sp>
        <p:nvSpPr>
          <p:cNvPr id="10" name="Textfeld 22">
            <a:extLst>
              <a:ext uri="{FF2B5EF4-FFF2-40B4-BE49-F238E27FC236}">
                <a16:creationId xmlns:a16="http://schemas.microsoft.com/office/drawing/2014/main" id="{A7675D90-B14C-445E-482E-8728BDABBFF0}"/>
              </a:ext>
            </a:extLst>
          </p:cNvPr>
          <p:cNvSpPr txBox="1"/>
          <p:nvPr/>
        </p:nvSpPr>
        <p:spPr>
          <a:xfrm>
            <a:off x="6043804" y="2817452"/>
            <a:ext cx="2377181" cy="646331"/>
          </a:xfrm>
          <a:prstGeom prst="rect">
            <a:avLst/>
          </a:prstGeom>
          <a:noFill/>
        </p:spPr>
        <p:txBody>
          <a:bodyPr wrap="square" lIns="91440" tIns="45720" rIns="91440" bIns="45720" rtlCol="0" anchor="t">
            <a:spAutoFit/>
          </a:bodyPr>
          <a:lstStyle/>
          <a:p>
            <a:r>
              <a:rPr lang="de-DE" sz="1200">
                <a:solidFill>
                  <a:srgbClr val="EC6607"/>
                </a:solidFill>
                <a:latin typeface="Calibri" panose="020F0502020204030204" pitchFamily="34" charset="0"/>
                <a:cs typeface="Calibri" panose="020F0502020204030204" pitchFamily="34" charset="0"/>
              </a:rPr>
              <a:t>Selbstnutzende Wohn-eigentümerinnen und </a:t>
            </a:r>
          </a:p>
          <a:p>
            <a:r>
              <a:rPr lang="de-DE" sz="1200">
                <a:solidFill>
                  <a:srgbClr val="EC6607"/>
                </a:solidFill>
                <a:latin typeface="Calibri"/>
                <a:cs typeface="Calibri"/>
              </a:rPr>
              <a:t>-eigentümer</a:t>
            </a:r>
            <a:endParaRPr lang="de-DE" sz="1200">
              <a:solidFill>
                <a:srgbClr val="EC6607"/>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651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14" name="Textplatzhalter 3">
            <a:extLst>
              <a:ext uri="{FF2B5EF4-FFF2-40B4-BE49-F238E27FC236}">
                <a16:creationId xmlns:a16="http://schemas.microsoft.com/office/drawing/2014/main" id="{416E3516-46F5-4A1F-47AD-ADAA4E0EFF44}"/>
              </a:ext>
            </a:extLst>
          </p:cNvPr>
          <p:cNvSpPr txBox="1">
            <a:spLocks/>
          </p:cNvSpPr>
          <p:nvPr/>
        </p:nvSpPr>
        <p:spPr>
          <a:xfrm>
            <a:off x="1057503" y="1251438"/>
            <a:ext cx="3703848" cy="1884288"/>
          </a:xfrm>
          <a:prstGeom prst="rect">
            <a:avLst/>
          </a:prstGeom>
        </p:spPr>
        <p:txBody>
          <a:bodyPr lIns="91440" tIns="45720" rIns="91440" bIns="45720" numCol="1" spcCol="360000" anchor="ctr"/>
          <a:lstStyle/>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Wärmepumpen </a:t>
            </a:r>
          </a:p>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Biomasseheizungen </a:t>
            </a:r>
          </a:p>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Brennstoffzellen, innovative Heizungen </a:t>
            </a:r>
          </a:p>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Wasserstofffähige Heizung (Investitionsmehrausgaben*) </a:t>
            </a:r>
          </a:p>
          <a:p>
            <a:pPr marL="285750" indent="-285750">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Solarthermie</a:t>
            </a:r>
            <a:endParaRPr lang="de-DE" i="1">
              <a:solidFill>
                <a:schemeClr val="bg1">
                  <a:lumMod val="50000"/>
                </a:schemeClr>
              </a:solidFill>
              <a:highlight>
                <a:srgbClr val="FFFF00"/>
              </a:highlight>
              <a:latin typeface="Calibri" panose="020F0502020204030204" pitchFamily="34" charset="0"/>
              <a:cs typeface="Calibri" panose="020F0502020204030204" pitchFamily="34" charset="0"/>
            </a:endParaRPr>
          </a:p>
        </p:txBody>
      </p:sp>
      <p:sp>
        <p:nvSpPr>
          <p:cNvPr id="10" name="Textplatzhalter 3">
            <a:extLst>
              <a:ext uri="{FF2B5EF4-FFF2-40B4-BE49-F238E27FC236}">
                <a16:creationId xmlns:a16="http://schemas.microsoft.com/office/drawing/2014/main" id="{D417A7CE-26D3-D9F0-6303-9465BEA55219}"/>
              </a:ext>
            </a:extLst>
          </p:cNvPr>
          <p:cNvSpPr txBox="1">
            <a:spLocks/>
          </p:cNvSpPr>
          <p:nvPr/>
        </p:nvSpPr>
        <p:spPr>
          <a:xfrm>
            <a:off x="638740" y="1580877"/>
            <a:ext cx="7325769" cy="2534600"/>
          </a:xfrm>
          <a:prstGeom prst="rect">
            <a:avLst/>
          </a:prstGeom>
        </p:spPr>
        <p:txBody>
          <a:bodyPr lIns="91440" tIns="45720" rIns="91440" bIns="45720" numCol="1" spcCol="360000" anchor="t"/>
          <a:lstStyle/>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42401114-64F6-1132-E57C-6ADB11CAE066}"/>
              </a:ext>
            </a:extLst>
          </p:cNvPr>
          <p:cNvSpPr txBox="1"/>
          <p:nvPr/>
        </p:nvSpPr>
        <p:spPr>
          <a:xfrm>
            <a:off x="5985174" y="2439512"/>
            <a:ext cx="70833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KfW</a:t>
            </a:r>
            <a:endParaRPr lang="de-DE"/>
          </a:p>
        </p:txBody>
      </p:sp>
      <p:sp>
        <p:nvSpPr>
          <p:cNvPr id="34" name="Rechteck 33">
            <a:extLst>
              <a:ext uri="{FF2B5EF4-FFF2-40B4-BE49-F238E27FC236}">
                <a16:creationId xmlns:a16="http://schemas.microsoft.com/office/drawing/2014/main" id="{B88142D1-A08E-2D37-7EFC-59E3D80CC21A}"/>
              </a:ext>
            </a:extLst>
          </p:cNvPr>
          <p:cNvSpPr/>
          <p:nvPr/>
        </p:nvSpPr>
        <p:spPr>
          <a:xfrm rot="21344047">
            <a:off x="6277629" y="1174635"/>
            <a:ext cx="2152215" cy="102474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Keine Förderung für fossile Heizungen, auch bei Hybrid-heizungen wird nur der Erneuerbare-Energien-Anteil gefördert. </a:t>
            </a:r>
          </a:p>
        </p:txBody>
      </p:sp>
      <p:sp>
        <p:nvSpPr>
          <p:cNvPr id="7" name="Textfeld 6">
            <a:extLst>
              <a:ext uri="{FF2B5EF4-FFF2-40B4-BE49-F238E27FC236}">
                <a16:creationId xmlns:a16="http://schemas.microsoft.com/office/drawing/2014/main" id="{CD9A9957-BA01-014A-7CCD-8BC42C0A6A7B}"/>
              </a:ext>
            </a:extLst>
          </p:cNvPr>
          <p:cNvSpPr txBox="1"/>
          <p:nvPr/>
        </p:nvSpPr>
        <p:spPr>
          <a:xfrm rot="16200000">
            <a:off x="-43052" y="2013461"/>
            <a:ext cx="1861020" cy="369332"/>
          </a:xfrm>
          <a:prstGeom prst="rect">
            <a:avLst/>
          </a:prstGeom>
          <a:solidFill>
            <a:schemeClr val="bg1">
              <a:lumMod val="50000"/>
            </a:schemeClr>
          </a:solidFill>
        </p:spPr>
        <p:txBody>
          <a:bodyPr wrap="square" lIns="91440" tIns="45720" rIns="91440" bIns="45720" rtlCol="0" anchor="ctr">
            <a:spAutoFit/>
          </a:bodyPr>
          <a:lstStyle/>
          <a:p>
            <a:pPr algn="ctr"/>
            <a:r>
              <a:rPr lang="de-DE" b="1">
                <a:solidFill>
                  <a:schemeClr val="bg1"/>
                </a:solidFill>
                <a:latin typeface="Calibri" panose="020F0502020204030204" pitchFamily="34" charset="0"/>
                <a:cs typeface="Calibri" panose="020F0502020204030204" pitchFamily="34" charset="0"/>
              </a:rPr>
              <a:t>Einzelheizungen</a:t>
            </a:r>
            <a:endParaRPr lang="en-US"/>
          </a:p>
        </p:txBody>
      </p:sp>
      <p:sp>
        <p:nvSpPr>
          <p:cNvPr id="15" name="Textfeld 14">
            <a:extLst>
              <a:ext uri="{FF2B5EF4-FFF2-40B4-BE49-F238E27FC236}">
                <a16:creationId xmlns:a16="http://schemas.microsoft.com/office/drawing/2014/main" id="{29BE4B6C-CC54-060F-1A91-A499BB262F43}"/>
              </a:ext>
            </a:extLst>
          </p:cNvPr>
          <p:cNvSpPr txBox="1"/>
          <p:nvPr/>
        </p:nvSpPr>
        <p:spPr>
          <a:xfrm rot="16200000">
            <a:off x="180284" y="3749048"/>
            <a:ext cx="1414349" cy="369332"/>
          </a:xfrm>
          <a:prstGeom prst="rect">
            <a:avLst/>
          </a:prstGeom>
          <a:solidFill>
            <a:srgbClr val="006577"/>
          </a:solidFill>
          <a:ln>
            <a:solidFill>
              <a:srgbClr val="006577"/>
            </a:solidFill>
          </a:ln>
        </p:spPr>
        <p:txBody>
          <a:bodyPr wrap="square" lIns="91440" tIns="45720" rIns="91440" bIns="45720" rtlCol="0" anchor="ctr">
            <a:spAutoFit/>
          </a:bodyPr>
          <a:lstStyle/>
          <a:p>
            <a:pPr algn="ctr"/>
            <a:r>
              <a:rPr lang="de-DE" b="1">
                <a:solidFill>
                  <a:schemeClr val="bg1"/>
                </a:solidFill>
                <a:latin typeface="Calibri" panose="020F0502020204030204" pitchFamily="34" charset="0"/>
                <a:cs typeface="Calibri" panose="020F0502020204030204" pitchFamily="34" charset="0"/>
              </a:rPr>
              <a:t>Wärmenetze</a:t>
            </a:r>
            <a:endParaRPr lang="en-US"/>
          </a:p>
        </p:txBody>
      </p:sp>
      <p:sp>
        <p:nvSpPr>
          <p:cNvPr id="16" name="Geschweifte Klammer rechts 15">
            <a:extLst>
              <a:ext uri="{FF2B5EF4-FFF2-40B4-BE49-F238E27FC236}">
                <a16:creationId xmlns:a16="http://schemas.microsoft.com/office/drawing/2014/main" id="{A8FE516F-834C-1350-6209-C2F09FF5FFE4}"/>
              </a:ext>
            </a:extLst>
          </p:cNvPr>
          <p:cNvSpPr/>
          <p:nvPr/>
        </p:nvSpPr>
        <p:spPr>
          <a:xfrm>
            <a:off x="4560219" y="1311296"/>
            <a:ext cx="272015" cy="1495901"/>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Textfeld 16">
            <a:extLst>
              <a:ext uri="{FF2B5EF4-FFF2-40B4-BE49-F238E27FC236}">
                <a16:creationId xmlns:a16="http://schemas.microsoft.com/office/drawing/2014/main" id="{CD18152F-F824-56A7-AEBF-B715412EB2AF}"/>
              </a:ext>
            </a:extLst>
          </p:cNvPr>
          <p:cNvSpPr txBox="1"/>
          <p:nvPr/>
        </p:nvSpPr>
        <p:spPr>
          <a:xfrm>
            <a:off x="4863148" y="1743890"/>
            <a:ext cx="1328103" cy="646331"/>
          </a:xfrm>
          <a:prstGeom prst="rect">
            <a:avLst/>
          </a:prstGeom>
          <a:noFill/>
        </p:spPr>
        <p:txBody>
          <a:bodyPr wrap="square" lIns="91440" tIns="45720" rIns="91440" bIns="45720" rtlCol="0" anchor="t">
            <a:spAutoFit/>
          </a:bodyPr>
          <a:lstStyle/>
          <a:p>
            <a:r>
              <a:rPr lang="de-DE" sz="1200">
                <a:solidFill>
                  <a:schemeClr val="bg1">
                    <a:lumMod val="50000"/>
                  </a:schemeClr>
                </a:solidFill>
                <a:latin typeface="Calibri"/>
                <a:cs typeface="Calibri"/>
              </a:rPr>
              <a:t>Mind. 65% erneuerbare Energien</a:t>
            </a:r>
          </a:p>
        </p:txBody>
      </p:sp>
      <p:sp>
        <p:nvSpPr>
          <p:cNvPr id="18" name="Textplatzhalter 3">
            <a:extLst>
              <a:ext uri="{FF2B5EF4-FFF2-40B4-BE49-F238E27FC236}">
                <a16:creationId xmlns:a16="http://schemas.microsoft.com/office/drawing/2014/main" id="{96D67C01-2E36-FC3E-78E8-824B146C010B}"/>
              </a:ext>
            </a:extLst>
          </p:cNvPr>
          <p:cNvSpPr txBox="1">
            <a:spLocks/>
          </p:cNvSpPr>
          <p:nvPr/>
        </p:nvSpPr>
        <p:spPr>
          <a:xfrm>
            <a:off x="1057503" y="3270122"/>
            <a:ext cx="4662745" cy="1308280"/>
          </a:xfrm>
          <a:prstGeom prst="rect">
            <a:avLst/>
          </a:prstGeom>
        </p:spPr>
        <p:txBody>
          <a:bodyPr lIns="91440" tIns="45720" rIns="91440" bIns="45720" numCol="1" spcCol="360000" anchor="ctr"/>
          <a:lstStyle/>
          <a:p>
            <a:pPr marL="285750" lvl="1" indent="-285750">
              <a:spcAft>
                <a:spcPts val="600"/>
              </a:spcAft>
              <a:buClr>
                <a:srgbClr val="006577"/>
              </a:buClr>
              <a:buFont typeface="Wingdings" panose="05000000000000000000" pitchFamily="2" charset="2"/>
              <a:buChar char="§"/>
            </a:pPr>
            <a:r>
              <a:rPr lang="de-DE" sz="1600">
                <a:solidFill>
                  <a:srgbClr val="006577"/>
                </a:solidFill>
                <a:latin typeface="Calibri"/>
                <a:cs typeface="Calibri"/>
              </a:rPr>
              <a:t>Anschluss an ein Gebäudenetz (≤ 16 Gebäude**)</a:t>
            </a:r>
            <a:endParaRPr lang="de-DE" sz="1600">
              <a:solidFill>
                <a:srgbClr val="006577"/>
              </a:solidFill>
              <a:latin typeface="Calibri" panose="020F0502020204030204" pitchFamily="34" charset="0"/>
              <a:cs typeface="Calibri" panose="020F0502020204030204" pitchFamily="34" charset="0"/>
            </a:endParaRPr>
          </a:p>
          <a:p>
            <a:pPr marL="285750" lvl="1" indent="-285750">
              <a:spcAft>
                <a:spcPts val="1800"/>
              </a:spcAft>
              <a:buClr>
                <a:srgbClr val="006577"/>
              </a:buClr>
              <a:buFont typeface="Wingdings" panose="05000000000000000000" pitchFamily="2" charset="2"/>
              <a:buChar char="§"/>
            </a:pPr>
            <a:r>
              <a:rPr lang="de-DE" sz="1600">
                <a:solidFill>
                  <a:srgbClr val="006577"/>
                </a:solidFill>
                <a:latin typeface="Calibri"/>
                <a:cs typeface="Calibri"/>
              </a:rPr>
              <a:t>Anschluss an ein Wärmenetz (&gt; 16 Gebäude)</a:t>
            </a:r>
            <a:endParaRPr lang="de-DE" sz="1600">
              <a:solidFill>
                <a:srgbClr val="006577"/>
              </a:solidFill>
              <a:latin typeface="Calibri" panose="020F0502020204030204" pitchFamily="34" charset="0"/>
              <a:cs typeface="Calibri" panose="020F0502020204030204" pitchFamily="34" charset="0"/>
            </a:endParaRPr>
          </a:p>
          <a:p>
            <a:pPr marL="285750" lvl="1" indent="-285750">
              <a:spcAft>
                <a:spcPts val="600"/>
              </a:spcAft>
              <a:buClr>
                <a:srgbClr val="006577"/>
              </a:buClr>
              <a:buFont typeface="Wingdings" panose="05000000000000000000" pitchFamily="2" charset="2"/>
              <a:buChar char="§"/>
            </a:pPr>
            <a:r>
              <a:rPr lang="de-DE" sz="1600">
                <a:solidFill>
                  <a:srgbClr val="006577"/>
                </a:solidFill>
                <a:latin typeface="Calibri"/>
                <a:cs typeface="Calibri"/>
              </a:rPr>
              <a:t>Errichtung, Umbau, Erweiterung von Gebäudenetzen (≤ 16 Gebäude**)</a:t>
            </a:r>
            <a:endParaRPr lang="de-DE" sz="1600">
              <a:solidFill>
                <a:srgbClr val="006577"/>
              </a:solidFill>
              <a:latin typeface="Calibri" panose="020F0502020204030204" pitchFamily="34" charset="0"/>
              <a:cs typeface="Calibri" panose="020F0502020204030204" pitchFamily="34" charset="0"/>
            </a:endParaRPr>
          </a:p>
        </p:txBody>
      </p:sp>
      <p:sp>
        <p:nvSpPr>
          <p:cNvPr id="19" name="Geschweifte Klammer rechts 18">
            <a:extLst>
              <a:ext uri="{FF2B5EF4-FFF2-40B4-BE49-F238E27FC236}">
                <a16:creationId xmlns:a16="http://schemas.microsoft.com/office/drawing/2014/main" id="{779B4377-8672-4855-0E4A-32A50F9ECD48}"/>
              </a:ext>
            </a:extLst>
          </p:cNvPr>
          <p:cNvSpPr/>
          <p:nvPr/>
        </p:nvSpPr>
        <p:spPr>
          <a:xfrm>
            <a:off x="5658992" y="1311296"/>
            <a:ext cx="272015" cy="2629839"/>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Geschweifte Klammer rechts 19">
            <a:extLst>
              <a:ext uri="{FF2B5EF4-FFF2-40B4-BE49-F238E27FC236}">
                <a16:creationId xmlns:a16="http://schemas.microsoft.com/office/drawing/2014/main" id="{7C627619-BC88-972D-E334-42AFE6E0EAF1}"/>
              </a:ext>
            </a:extLst>
          </p:cNvPr>
          <p:cNvSpPr/>
          <p:nvPr/>
        </p:nvSpPr>
        <p:spPr>
          <a:xfrm>
            <a:off x="5654123" y="4032779"/>
            <a:ext cx="272015" cy="541082"/>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feld 20">
            <a:extLst>
              <a:ext uri="{FF2B5EF4-FFF2-40B4-BE49-F238E27FC236}">
                <a16:creationId xmlns:a16="http://schemas.microsoft.com/office/drawing/2014/main" id="{83EE179D-7D88-D66D-EDC9-A0B77A0BCB9E}"/>
              </a:ext>
            </a:extLst>
          </p:cNvPr>
          <p:cNvSpPr txBox="1"/>
          <p:nvPr/>
        </p:nvSpPr>
        <p:spPr>
          <a:xfrm>
            <a:off x="5985174" y="4118341"/>
            <a:ext cx="1158557" cy="369332"/>
          </a:xfrm>
          <a:prstGeom prst="rect">
            <a:avLst/>
          </a:prstGeom>
          <a:noFill/>
        </p:spPr>
        <p:txBody>
          <a:bodyPr wrap="square" lIns="91440" tIns="45720" rIns="91440" bIns="45720" anchor="ctr">
            <a:spAutoFit/>
          </a:bodyPr>
          <a:lstStyle/>
          <a:p>
            <a:r>
              <a:rPr lang="de-DE" b="1">
                <a:solidFill>
                  <a:srgbClr val="EC6607"/>
                </a:solidFill>
                <a:latin typeface="Calibri"/>
                <a:cs typeface="Calibri"/>
              </a:rPr>
              <a:t>BAFA***</a:t>
            </a:r>
            <a:endParaRPr lang="de-DE"/>
          </a:p>
        </p:txBody>
      </p:sp>
      <p:sp>
        <p:nvSpPr>
          <p:cNvPr id="26" name="Rechteck 25">
            <a:extLst>
              <a:ext uri="{FF2B5EF4-FFF2-40B4-BE49-F238E27FC236}">
                <a16:creationId xmlns:a16="http://schemas.microsoft.com/office/drawing/2014/main" id="{48748408-FE51-ED00-53B9-D482F77E0FC1}"/>
              </a:ext>
            </a:extLst>
          </p:cNvPr>
          <p:cNvSpPr/>
          <p:nvPr/>
        </p:nvSpPr>
        <p:spPr>
          <a:xfrm>
            <a:off x="6641221" y="303609"/>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30%</a:t>
            </a:r>
          </a:p>
        </p:txBody>
      </p:sp>
      <p:grpSp>
        <p:nvGrpSpPr>
          <p:cNvPr id="3" name="Gruppieren 2">
            <a:extLst>
              <a:ext uri="{FF2B5EF4-FFF2-40B4-BE49-F238E27FC236}">
                <a16:creationId xmlns:a16="http://schemas.microsoft.com/office/drawing/2014/main" id="{03D08992-2DB8-A500-2C70-A8E03D85B219}"/>
              </a:ext>
            </a:extLst>
          </p:cNvPr>
          <p:cNvGrpSpPr/>
          <p:nvPr/>
        </p:nvGrpSpPr>
        <p:grpSpPr>
          <a:xfrm>
            <a:off x="7575232" y="-113388"/>
            <a:ext cx="1085001" cy="914400"/>
            <a:chOff x="7443880" y="567386"/>
            <a:chExt cx="914400" cy="914400"/>
          </a:xfrm>
        </p:grpSpPr>
        <p:pic>
          <p:nvPicPr>
            <p:cNvPr id="5" name="Grafik 4" descr="Lesezeichen mit einfarbiger Füllung">
              <a:extLst>
                <a:ext uri="{FF2B5EF4-FFF2-40B4-BE49-F238E27FC236}">
                  <a16:creationId xmlns:a16="http://schemas.microsoft.com/office/drawing/2014/main" id="{6BFA465C-BCD0-9C45-8776-A0D2260BA9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6" name="Textfeld 5">
              <a:extLst>
                <a:ext uri="{FF2B5EF4-FFF2-40B4-BE49-F238E27FC236}">
                  <a16:creationId xmlns:a16="http://schemas.microsoft.com/office/drawing/2014/main" id="{003C50C7-8638-EF93-8888-DAE9C02350BB}"/>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8" name="Grafik 7" descr="Start mit einfarbiger Füllung">
            <a:extLst>
              <a:ext uri="{FF2B5EF4-FFF2-40B4-BE49-F238E27FC236}">
                <a16:creationId xmlns:a16="http://schemas.microsoft.com/office/drawing/2014/main" id="{F01C6FE2-4EC5-5917-9C42-C128A2BC6C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3804" y="195818"/>
            <a:ext cx="648000" cy="648000"/>
          </a:xfrm>
          <a:prstGeom prst="rect">
            <a:avLst/>
          </a:prstGeom>
        </p:spPr>
      </p:pic>
      <p:sp>
        <p:nvSpPr>
          <p:cNvPr id="23" name="Textfeld 22">
            <a:extLst>
              <a:ext uri="{FF2B5EF4-FFF2-40B4-BE49-F238E27FC236}">
                <a16:creationId xmlns:a16="http://schemas.microsoft.com/office/drawing/2014/main" id="{D7BA8ED5-5E04-3984-492E-9B4D4EF01A89}"/>
              </a:ext>
            </a:extLst>
          </p:cNvPr>
          <p:cNvSpPr txBox="1"/>
          <p:nvPr/>
        </p:nvSpPr>
        <p:spPr>
          <a:xfrm>
            <a:off x="2457680" y="4531831"/>
            <a:ext cx="6031120" cy="585866"/>
          </a:xfrm>
          <a:prstGeom prst="rect">
            <a:avLst/>
          </a:prstGeom>
          <a:noFill/>
        </p:spPr>
        <p:txBody>
          <a:bodyPr wrap="square" lIns="91440" tIns="46800" rIns="91440" bIns="45720" anchor="b">
            <a:spAutoFit/>
          </a:bodyPr>
          <a:lstStyle/>
          <a:p>
            <a:r>
              <a:rPr lang="de-DE" sz="800">
                <a:latin typeface="Calibri"/>
                <a:cs typeface="Calibri"/>
              </a:rPr>
              <a:t>* Investitionsmehrausgaben sind die zusätzlichen Ausgaben für eine Gas-Brennwertheizung, die bauartbedingt zu 100 Prozent mit Wasserstoff betrieben werden kann, gegenüber einem herkömmlichen Modell.   ** und kleiner 100 Wohneinheiten   *** Energie-Effizienz-Experten für Antragsstellung nötig.   Quelle: BEG-EM, Stand 29.12.2023 (</a:t>
            </a:r>
            <a:r>
              <a:rPr lang="de-DE" sz="800">
                <a:latin typeface="Calibri"/>
                <a:cs typeface="Calibri"/>
                <a:hlinkClick r:id="rId7"/>
              </a:rPr>
              <a:t>https://www.bmwi.de/Redaktion/DE/Artikel/Energie/bundesfoerderung-fuer-effiziente-gebaeude-beg.html</a:t>
            </a:r>
            <a:r>
              <a:rPr lang="de-DE" sz="800">
                <a:latin typeface="Calibri"/>
                <a:cs typeface="Calibri"/>
              </a:rPr>
              <a:t>)</a:t>
            </a:r>
            <a:endParaRPr lang="de-DE" sz="800"/>
          </a:p>
        </p:txBody>
      </p:sp>
      <p:sp>
        <p:nvSpPr>
          <p:cNvPr id="24" name="Textfeld 23">
            <a:extLst>
              <a:ext uri="{FF2B5EF4-FFF2-40B4-BE49-F238E27FC236}">
                <a16:creationId xmlns:a16="http://schemas.microsoft.com/office/drawing/2014/main" id="{A6E3196F-DE39-89EF-6310-57901ABF26F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5" name="Titel 2">
            <a:extLst>
              <a:ext uri="{FF2B5EF4-FFF2-40B4-BE49-F238E27FC236}">
                <a16:creationId xmlns:a16="http://schemas.microsoft.com/office/drawing/2014/main" id="{7E96E684-5E79-6373-347A-79059CECB92B}"/>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Förderfähige neue Heizungen</a:t>
            </a:r>
          </a:p>
        </p:txBody>
      </p:sp>
      <p:sp>
        <p:nvSpPr>
          <p:cNvPr id="9" name="Rechteck 8">
            <a:extLst>
              <a:ext uri="{FF2B5EF4-FFF2-40B4-BE49-F238E27FC236}">
                <a16:creationId xmlns:a16="http://schemas.microsoft.com/office/drawing/2014/main" id="{C1F18174-F381-D081-079D-6EB8BE89AC98}"/>
              </a:ext>
            </a:extLst>
          </p:cNvPr>
          <p:cNvSpPr/>
          <p:nvPr/>
        </p:nvSpPr>
        <p:spPr>
          <a:xfrm rot="21344047">
            <a:off x="6269395" y="2816275"/>
            <a:ext cx="2596428" cy="81992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In Wärmenetzgebieten mit Anschluss- und Benutzungs-zwang gibt es nur Förderung </a:t>
            </a:r>
            <a:br>
              <a:rPr lang="de-DE" sz="1400">
                <a:solidFill>
                  <a:srgbClr val="EC6607"/>
                </a:solidFill>
                <a:latin typeface="Calibri" panose="020F0502020204030204" pitchFamily="34" charset="0"/>
              </a:rPr>
            </a:br>
            <a:r>
              <a:rPr lang="de-DE" sz="1400">
                <a:solidFill>
                  <a:srgbClr val="EC6607"/>
                </a:solidFill>
                <a:latin typeface="Calibri" panose="020F0502020204030204" pitchFamily="34" charset="0"/>
              </a:rPr>
              <a:t>für den Anschluss an dieses Netz.</a:t>
            </a:r>
          </a:p>
        </p:txBody>
      </p:sp>
    </p:spTree>
    <p:extLst>
      <p:ext uri="{BB962C8B-B14F-4D97-AF65-F5344CB8AC3E}">
        <p14:creationId xmlns:p14="http://schemas.microsoft.com/office/powerpoint/2010/main" val="55088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a:extLst>
              <a:ext uri="{FF2B5EF4-FFF2-40B4-BE49-F238E27FC236}">
                <a16:creationId xmlns:a16="http://schemas.microsoft.com/office/drawing/2014/main" id="{9B3A173A-4790-5BF4-3117-2659BB1BD45C}"/>
              </a:ext>
            </a:extLst>
          </p:cNvPr>
          <p:cNvSpPr txBox="1"/>
          <p:nvPr/>
        </p:nvSpPr>
        <p:spPr>
          <a:xfrm>
            <a:off x="2715432" y="2607837"/>
            <a:ext cx="386254" cy="369332"/>
          </a:xfrm>
          <a:prstGeom prst="rect">
            <a:avLst/>
          </a:prstGeom>
          <a:noFill/>
        </p:spPr>
        <p:txBody>
          <a:bodyPr wrap="square">
            <a:spAutoFit/>
          </a:bodyPr>
          <a:lstStyle/>
          <a:p>
            <a:r>
              <a:rPr lang="de-DE" sz="1800" b="1">
                <a:solidFill>
                  <a:srgbClr val="EC6607"/>
                </a:solidFill>
                <a:latin typeface="Calibri" panose="020F0502020204030204" pitchFamily="34" charset="0"/>
                <a:cs typeface="Calibri" panose="020F0502020204030204" pitchFamily="34" charset="0"/>
              </a:rPr>
              <a:t>+</a:t>
            </a:r>
            <a:endParaRPr lang="de-DE"/>
          </a:p>
        </p:txBody>
      </p:sp>
      <p:sp>
        <p:nvSpPr>
          <p:cNvPr id="33" name="Abgerundetes Rechteck 14">
            <a:extLst>
              <a:ext uri="{FF2B5EF4-FFF2-40B4-BE49-F238E27FC236}">
                <a16:creationId xmlns:a16="http://schemas.microsoft.com/office/drawing/2014/main" id="{94CD9462-EF01-0326-8E89-668147B8B971}"/>
              </a:ext>
            </a:extLst>
          </p:cNvPr>
          <p:cNvSpPr/>
          <p:nvPr/>
        </p:nvSpPr>
        <p:spPr>
          <a:xfrm>
            <a:off x="843515" y="1395081"/>
            <a:ext cx="4657062" cy="2645805"/>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34" name="Textfeld 3">
            <a:extLst>
              <a:ext uri="{FF2B5EF4-FFF2-40B4-BE49-F238E27FC236}">
                <a16:creationId xmlns:a16="http://schemas.microsoft.com/office/drawing/2014/main" id="{701B6392-C919-5C54-8306-CE4A674CF949}"/>
              </a:ext>
            </a:extLst>
          </p:cNvPr>
          <p:cNvSpPr txBox="1"/>
          <p:nvPr/>
        </p:nvSpPr>
        <p:spPr>
          <a:xfrm>
            <a:off x="984185" y="1759169"/>
            <a:ext cx="4453724" cy="2369880"/>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a:cs typeface="Calibri"/>
              </a:rPr>
              <a:t>Klimageschwindigkeits-Bonus*</a:t>
            </a:r>
          </a:p>
          <a:p>
            <a:pPr>
              <a:spcAft>
                <a:spcPts val="600"/>
              </a:spcAft>
            </a:pPr>
            <a:r>
              <a:rPr lang="de-DE" sz="1200" b="1" i="1">
                <a:solidFill>
                  <a:srgbClr val="262626"/>
                </a:solidFill>
                <a:latin typeface="Calibri"/>
                <a:cs typeface="Calibri"/>
              </a:rPr>
              <a:t>Betrifft den Austausch von fossilen und älteren Heizungen</a:t>
            </a:r>
            <a:endParaRPr lang="de-DE" sz="1200" b="1" i="1">
              <a:solidFill>
                <a:srgbClr val="262626"/>
              </a:solidFill>
              <a:latin typeface="Calibri" panose="020F0502020204030204" pitchFamily="34" charset="0"/>
              <a:cs typeface="Calibri" panose="020F0502020204030204" pitchFamily="34" charset="0"/>
            </a:endParaRPr>
          </a:p>
          <a:p>
            <a:pPr>
              <a:spcAft>
                <a:spcPts val="600"/>
              </a:spcAft>
            </a:pPr>
            <a:r>
              <a:rPr lang="de-DE" sz="1400" i="1">
                <a:solidFill>
                  <a:srgbClr val="262626"/>
                </a:solidFill>
                <a:latin typeface="Calibri"/>
                <a:cs typeface="Calibri"/>
              </a:rPr>
              <a:t>Der Bonus wird </a:t>
            </a:r>
            <a:r>
              <a:rPr lang="de-DE" sz="1400" b="1" i="1">
                <a:solidFill>
                  <a:srgbClr val="262626"/>
                </a:solidFill>
                <a:latin typeface="Calibri"/>
                <a:cs typeface="Calibri"/>
              </a:rPr>
              <a:t>selbstnutzenden Eigentümerinnen** und Eigentümern </a:t>
            </a:r>
            <a:r>
              <a:rPr lang="de-DE" sz="1400" i="1">
                <a:solidFill>
                  <a:srgbClr val="262626"/>
                </a:solidFill>
                <a:latin typeface="Calibri"/>
                <a:cs typeface="Calibri"/>
              </a:rPr>
              <a:t>für die </a:t>
            </a:r>
            <a:r>
              <a:rPr lang="de-DE" sz="1400" b="1" i="1">
                <a:solidFill>
                  <a:srgbClr val="262626"/>
                </a:solidFill>
                <a:latin typeface="Calibri"/>
                <a:cs typeface="Calibri"/>
              </a:rPr>
              <a:t>selbstgenutzte Wohneinheit***</a:t>
            </a:r>
            <a:r>
              <a:rPr lang="de-DE" sz="1400" i="1">
                <a:solidFill>
                  <a:srgbClr val="262626"/>
                </a:solidFill>
                <a:latin typeface="Calibri"/>
                <a:cs typeface="Calibri"/>
              </a:rPr>
              <a:t> gewährt, wenn eine funktionstüchtige Öl-, Kohle-, Gasetagen- oder Nachtspeicher­heizung oder eine mind. 20 Jahre alte Gas- oder Bio­masse­heizung durch eine klima­freundliche Heizung ersetzt wird.</a:t>
            </a:r>
          </a:p>
          <a:p>
            <a:pPr>
              <a:spcAft>
                <a:spcPts val="600"/>
              </a:spcAft>
            </a:pPr>
            <a:r>
              <a:rPr lang="de-DE" sz="1400" i="1">
                <a:solidFill>
                  <a:srgbClr val="262626"/>
                </a:solidFill>
                <a:latin typeface="Calibri"/>
                <a:cs typeface="Calibri"/>
              </a:rPr>
              <a:t>Der Bonus reduziert sich schrittweise ab 2029.****</a:t>
            </a:r>
          </a:p>
        </p:txBody>
      </p:sp>
      <p:grpSp>
        <p:nvGrpSpPr>
          <p:cNvPr id="37" name="Gruppieren 36">
            <a:extLst>
              <a:ext uri="{FF2B5EF4-FFF2-40B4-BE49-F238E27FC236}">
                <a16:creationId xmlns:a16="http://schemas.microsoft.com/office/drawing/2014/main" id="{D6119F70-4F26-9DE7-2E3D-D9AE0DC2CE3D}"/>
              </a:ext>
            </a:extLst>
          </p:cNvPr>
          <p:cNvGrpSpPr/>
          <p:nvPr/>
        </p:nvGrpSpPr>
        <p:grpSpPr>
          <a:xfrm>
            <a:off x="2806951" y="1102614"/>
            <a:ext cx="713433" cy="357586"/>
            <a:chOff x="3024554" y="1338884"/>
            <a:chExt cx="713433" cy="357586"/>
          </a:xfrm>
        </p:grpSpPr>
        <p:sp>
          <p:nvSpPr>
            <p:cNvPr id="52" name="Rechteck: abgerundete Ecken 51">
              <a:extLst>
                <a:ext uri="{FF2B5EF4-FFF2-40B4-BE49-F238E27FC236}">
                  <a16:creationId xmlns:a16="http://schemas.microsoft.com/office/drawing/2014/main" id="{18CBD749-22D6-2F17-5DAD-2DC667670969}"/>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53" name="Kreis: nicht ausgefüllt 52">
              <a:extLst>
                <a:ext uri="{FF2B5EF4-FFF2-40B4-BE49-F238E27FC236}">
                  <a16:creationId xmlns:a16="http://schemas.microsoft.com/office/drawing/2014/main" id="{6D2094FE-CC76-887D-5169-C79BE67F1DB8}"/>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39" name="Rechteck 38">
            <a:extLst>
              <a:ext uri="{FF2B5EF4-FFF2-40B4-BE49-F238E27FC236}">
                <a16:creationId xmlns:a16="http://schemas.microsoft.com/office/drawing/2014/main" id="{0E6EE30B-2B80-D8F0-717F-A043F55EE607}"/>
              </a:ext>
            </a:extLst>
          </p:cNvPr>
          <p:cNvSpPr/>
          <p:nvPr/>
        </p:nvSpPr>
        <p:spPr>
          <a:xfrm>
            <a:off x="4401352" y="13950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+20%</a:t>
            </a:r>
          </a:p>
        </p:txBody>
      </p:sp>
      <p:sp>
        <p:nvSpPr>
          <p:cNvPr id="12" name="Rechteck 11">
            <a:extLst>
              <a:ext uri="{FF2B5EF4-FFF2-40B4-BE49-F238E27FC236}">
                <a16:creationId xmlns:a16="http://schemas.microsoft.com/office/drawing/2014/main" id="{55C99F0B-60C6-DA12-96A6-4238AA3D289D}"/>
              </a:ext>
            </a:extLst>
          </p:cNvPr>
          <p:cNvSpPr/>
          <p:nvPr/>
        </p:nvSpPr>
        <p:spPr>
          <a:xfrm rot="21400708">
            <a:off x="5981699" y="1896911"/>
            <a:ext cx="2358020" cy="67081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Der Klimageschwindigkeits-Bonus ersetzt den bisherigen Heizungstausch-Bonus </a:t>
            </a:r>
          </a:p>
        </p:txBody>
      </p:sp>
      <p:pic>
        <p:nvPicPr>
          <p:cNvPr id="4" name="Grafik 3" descr="Messgerät mit einfarbiger Füllung">
            <a:extLst>
              <a:ext uri="{FF2B5EF4-FFF2-40B4-BE49-F238E27FC236}">
                <a16:creationId xmlns:a16="http://schemas.microsoft.com/office/drawing/2014/main" id="{A06277EB-1BF2-F8A5-FFCB-71ECD33968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2592" y="3428886"/>
            <a:ext cx="612000" cy="612000"/>
          </a:xfrm>
          <a:prstGeom prst="rect">
            <a:avLst/>
          </a:prstGeom>
        </p:spPr>
      </p:pic>
      <p:grpSp>
        <p:nvGrpSpPr>
          <p:cNvPr id="5" name="Gruppieren 4">
            <a:extLst>
              <a:ext uri="{FF2B5EF4-FFF2-40B4-BE49-F238E27FC236}">
                <a16:creationId xmlns:a16="http://schemas.microsoft.com/office/drawing/2014/main" id="{1915B72A-AC7D-6293-174D-EBCFA3B89016}"/>
              </a:ext>
            </a:extLst>
          </p:cNvPr>
          <p:cNvGrpSpPr/>
          <p:nvPr/>
        </p:nvGrpSpPr>
        <p:grpSpPr>
          <a:xfrm>
            <a:off x="7575232" y="-113388"/>
            <a:ext cx="1085001" cy="914400"/>
            <a:chOff x="7443880" y="567386"/>
            <a:chExt cx="914400" cy="914400"/>
          </a:xfrm>
        </p:grpSpPr>
        <p:pic>
          <p:nvPicPr>
            <p:cNvPr id="6" name="Grafik 5" descr="Lesezeichen mit einfarbiger Füllung">
              <a:extLst>
                <a:ext uri="{FF2B5EF4-FFF2-40B4-BE49-F238E27FC236}">
                  <a16:creationId xmlns:a16="http://schemas.microsoft.com/office/drawing/2014/main" id="{A35D2A91-FD50-A102-2908-F217F18BD5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3880" y="567386"/>
              <a:ext cx="914400" cy="914400"/>
            </a:xfrm>
            <a:prstGeom prst="rect">
              <a:avLst/>
            </a:prstGeom>
          </p:spPr>
        </p:pic>
        <p:sp>
          <p:nvSpPr>
            <p:cNvPr id="7" name="Textfeld 6">
              <a:extLst>
                <a:ext uri="{FF2B5EF4-FFF2-40B4-BE49-F238E27FC236}">
                  <a16:creationId xmlns:a16="http://schemas.microsoft.com/office/drawing/2014/main" id="{F86D9403-C40B-EE75-BD29-126F6DCD9F57}"/>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8" name="Textfeld 7">
            <a:extLst>
              <a:ext uri="{FF2B5EF4-FFF2-40B4-BE49-F238E27FC236}">
                <a16:creationId xmlns:a16="http://schemas.microsoft.com/office/drawing/2014/main" id="{0256BBC0-62F0-D6D0-74A7-C5B22399B4DA}"/>
              </a:ext>
            </a:extLst>
          </p:cNvPr>
          <p:cNvSpPr txBox="1"/>
          <p:nvPr/>
        </p:nvSpPr>
        <p:spPr>
          <a:xfrm>
            <a:off x="2457680" y="4285610"/>
            <a:ext cx="6202554" cy="832087"/>
          </a:xfrm>
          <a:prstGeom prst="rect">
            <a:avLst/>
          </a:prstGeom>
          <a:noFill/>
        </p:spPr>
        <p:txBody>
          <a:bodyPr wrap="square" lIns="91440" tIns="46800" rIns="91440" bIns="45720" anchor="b">
            <a:spAutoFit/>
          </a:bodyPr>
          <a:lstStyle/>
          <a:p>
            <a:r>
              <a:rPr lang="de-DE" sz="800">
                <a:latin typeface="Calibri"/>
                <a:cs typeface="Calibri"/>
              </a:rPr>
              <a:t>* Für Biomasseheizungen wird der Klimageschwindigkeits-Bonus nur dann gewährt, wenn diese mit Solarthermie, einer Warmwasserwärme-pumpe oder Photovoltaik-Anlage mit elektrischer Warmwasserbereitung kombiniert wird.   ** Als Nachweis für selbstnutzende Eigentümerinnen und Eigentümer gilt der Grundbuchauszug und eine Meldebescheinigung  für die Haupt- oder alleinige Wohnung.   *** In Gebäuden mit mehr als einer Wohneinheit wird der Bonus nur für den Teil der gesamten geförderten Ausgaben gewährt, der auf selbstgenutzte Wohneinheiten entfällt.   **** Erstmals zum 1. Januar 2029 und dann alle zwei Jahre sinkt der Bonus um jeweils 3 Prozent. Ab 2037 entfällt der Bonus.</a:t>
            </a:r>
          </a:p>
          <a:p>
            <a:r>
              <a:rPr lang="de-DE" sz="800">
                <a:latin typeface="Calibri"/>
                <a:cs typeface="Calibri"/>
              </a:rPr>
              <a:t>Quelle: BEG-EM, Stand 29.12.2023 (</a:t>
            </a:r>
            <a:r>
              <a:rPr lang="de-DE" sz="800">
                <a:latin typeface="Calibri"/>
                <a:cs typeface="Calibri"/>
                <a:hlinkClick r:id="rId7"/>
              </a:rPr>
              <a:t>https://www.bmwi.de/Redaktion/DE/Artikel/Energie/bundesfoerderung-fuer-effiziente-gebaeude-beg.html</a:t>
            </a:r>
            <a:r>
              <a:rPr lang="de-DE" sz="800">
                <a:latin typeface="Calibri"/>
                <a:cs typeface="Calibri"/>
              </a:rPr>
              <a:t>)</a:t>
            </a:r>
          </a:p>
        </p:txBody>
      </p:sp>
      <p:sp>
        <p:nvSpPr>
          <p:cNvPr id="9" name="Textfeld 8">
            <a:extLst>
              <a:ext uri="{FF2B5EF4-FFF2-40B4-BE49-F238E27FC236}">
                <a16:creationId xmlns:a16="http://schemas.microsoft.com/office/drawing/2014/main" id="{0D3A4B73-95F6-BB8D-3F54-C8B2F1EE4311}"/>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FC4AD400-B574-325A-C724-6BE8DB05165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Bonus für Heizungstausch</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3048867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14">
            <a:extLst>
              <a:ext uri="{FF2B5EF4-FFF2-40B4-BE49-F238E27FC236}">
                <a16:creationId xmlns:a16="http://schemas.microsoft.com/office/drawing/2014/main" id="{FD215327-8AE8-9C9E-FE16-3E3685276586}"/>
              </a:ext>
            </a:extLst>
          </p:cNvPr>
          <p:cNvSpPr/>
          <p:nvPr/>
        </p:nvSpPr>
        <p:spPr>
          <a:xfrm>
            <a:off x="843515" y="1395081"/>
            <a:ext cx="4657062" cy="2645805"/>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6" name="Textfeld 3">
            <a:extLst>
              <a:ext uri="{FF2B5EF4-FFF2-40B4-BE49-F238E27FC236}">
                <a16:creationId xmlns:a16="http://schemas.microsoft.com/office/drawing/2014/main" id="{D5C120A3-7535-1680-455D-4E1E59B7098B}"/>
              </a:ext>
            </a:extLst>
          </p:cNvPr>
          <p:cNvSpPr txBox="1"/>
          <p:nvPr/>
        </p:nvSpPr>
        <p:spPr>
          <a:xfrm>
            <a:off x="984185" y="1766097"/>
            <a:ext cx="4360448" cy="1569660"/>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a:cs typeface="Calibri"/>
              </a:rPr>
              <a:t>Einkommens-Bonus</a:t>
            </a:r>
          </a:p>
          <a:p>
            <a:pPr>
              <a:spcAft>
                <a:spcPts val="600"/>
              </a:spcAft>
            </a:pPr>
            <a:r>
              <a:rPr lang="de-DE" sz="1200" b="1" i="1">
                <a:solidFill>
                  <a:srgbClr val="262626"/>
                </a:solidFill>
                <a:latin typeface="Calibri"/>
                <a:cs typeface="Calibri"/>
              </a:rPr>
              <a:t>Betrifft einkommensschwache Haushalte </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de-DE" sz="1400" b="0"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Der Bonus wird </a:t>
            </a:r>
            <a:r>
              <a:rPr kumimoji="0" lang="de-DE" sz="1400" b="1"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Eigentümer</a:t>
            </a:r>
            <a:r>
              <a:rPr lang="de-DE" sz="1400" b="1" i="1">
                <a:solidFill>
                  <a:srgbClr val="262626"/>
                </a:solidFill>
                <a:latin typeface="Calibri" panose="020F0502020204030204" pitchFamily="34" charset="0"/>
                <a:cs typeface="Calibri" panose="020F0502020204030204" pitchFamily="34" charset="0"/>
              </a:rPr>
              <a:t>innen und Eigentümer</a:t>
            </a:r>
            <a:r>
              <a:rPr kumimoji="0" lang="de-DE" sz="1400" b="1"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n* </a:t>
            </a:r>
            <a:r>
              <a:rPr kumimoji="0" lang="de-DE" sz="1400" b="0"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mit einem zu versteuernden Haushaltsjahreseinkommen </a:t>
            </a:r>
            <a:r>
              <a:rPr kumimoji="0" lang="de-DE" sz="1400" b="1"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bis zu 40 000 Euro**</a:t>
            </a:r>
            <a:r>
              <a:rPr kumimoji="0" lang="de-DE" sz="1400" b="0"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 für die </a:t>
            </a:r>
            <a:r>
              <a:rPr kumimoji="0" lang="de-DE" sz="1400" b="1"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selbstgenutzte Wohneinheit</a:t>
            </a:r>
            <a:r>
              <a:rPr kumimoji="0" lang="de-DE" sz="1400" b="0" i="1"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rPr>
              <a:t> gewährt.</a:t>
            </a:r>
          </a:p>
        </p:txBody>
      </p:sp>
      <p:grpSp>
        <p:nvGrpSpPr>
          <p:cNvPr id="7" name="Gruppieren 6">
            <a:extLst>
              <a:ext uri="{FF2B5EF4-FFF2-40B4-BE49-F238E27FC236}">
                <a16:creationId xmlns:a16="http://schemas.microsoft.com/office/drawing/2014/main" id="{C8CAE486-1735-5E70-CA8F-BFB70C885EE3}"/>
              </a:ext>
            </a:extLst>
          </p:cNvPr>
          <p:cNvGrpSpPr/>
          <p:nvPr/>
        </p:nvGrpSpPr>
        <p:grpSpPr>
          <a:xfrm>
            <a:off x="2806951" y="1102614"/>
            <a:ext cx="713433" cy="357586"/>
            <a:chOff x="3024554" y="1338884"/>
            <a:chExt cx="713433" cy="357586"/>
          </a:xfrm>
        </p:grpSpPr>
        <p:sp>
          <p:nvSpPr>
            <p:cNvPr id="8" name="Rechteck: abgerundete Ecken 7">
              <a:extLst>
                <a:ext uri="{FF2B5EF4-FFF2-40B4-BE49-F238E27FC236}">
                  <a16:creationId xmlns:a16="http://schemas.microsoft.com/office/drawing/2014/main" id="{3A4D46E9-33BF-5BF1-B917-D14479E3C1C8}"/>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9" name="Kreis: nicht ausgefüllt 8">
              <a:extLst>
                <a:ext uri="{FF2B5EF4-FFF2-40B4-BE49-F238E27FC236}">
                  <a16:creationId xmlns:a16="http://schemas.microsoft.com/office/drawing/2014/main" id="{68826014-33D6-3F86-82E7-D27A75ABA33C}"/>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12" name="Rechteck 11">
            <a:extLst>
              <a:ext uri="{FF2B5EF4-FFF2-40B4-BE49-F238E27FC236}">
                <a16:creationId xmlns:a16="http://schemas.microsoft.com/office/drawing/2014/main" id="{8685EB6E-D1C5-22A6-1247-57D7A279EB7E}"/>
              </a:ext>
            </a:extLst>
          </p:cNvPr>
          <p:cNvSpPr/>
          <p:nvPr/>
        </p:nvSpPr>
        <p:spPr>
          <a:xfrm>
            <a:off x="4401352" y="13950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+30%</a:t>
            </a:r>
          </a:p>
        </p:txBody>
      </p:sp>
      <p:pic>
        <p:nvPicPr>
          <p:cNvPr id="2" name="Grafik 1" descr="Münzen Silhouette">
            <a:extLst>
              <a:ext uri="{FF2B5EF4-FFF2-40B4-BE49-F238E27FC236}">
                <a16:creationId xmlns:a16="http://schemas.microsoft.com/office/drawing/2014/main" id="{B4B4D644-4F75-AEF9-0245-285FA1504D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9205" y="3333311"/>
            <a:ext cx="648000" cy="648000"/>
          </a:xfrm>
          <a:prstGeom prst="rect">
            <a:avLst/>
          </a:prstGeom>
        </p:spPr>
      </p:pic>
      <p:grpSp>
        <p:nvGrpSpPr>
          <p:cNvPr id="4" name="Gruppieren 3">
            <a:extLst>
              <a:ext uri="{FF2B5EF4-FFF2-40B4-BE49-F238E27FC236}">
                <a16:creationId xmlns:a16="http://schemas.microsoft.com/office/drawing/2014/main" id="{FF2AF33B-62D7-0EAD-E112-3C328124B63C}"/>
              </a:ext>
            </a:extLst>
          </p:cNvPr>
          <p:cNvGrpSpPr/>
          <p:nvPr/>
        </p:nvGrpSpPr>
        <p:grpSpPr>
          <a:xfrm>
            <a:off x="7575232" y="-113388"/>
            <a:ext cx="1085001" cy="914400"/>
            <a:chOff x="7443880" y="567386"/>
            <a:chExt cx="914400" cy="914400"/>
          </a:xfrm>
        </p:grpSpPr>
        <p:pic>
          <p:nvPicPr>
            <p:cNvPr id="5" name="Grafik 4" descr="Lesezeichen mit einfarbiger Füllung">
              <a:extLst>
                <a:ext uri="{FF2B5EF4-FFF2-40B4-BE49-F238E27FC236}">
                  <a16:creationId xmlns:a16="http://schemas.microsoft.com/office/drawing/2014/main" id="{8168CC3C-F396-2A96-C3B2-5D8A975FF9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13" name="Textfeld 12">
              <a:extLst>
                <a:ext uri="{FF2B5EF4-FFF2-40B4-BE49-F238E27FC236}">
                  <a16:creationId xmlns:a16="http://schemas.microsoft.com/office/drawing/2014/main" id="{FA70B232-E78D-CCBA-2F5B-C6ECFAE2D2CC}"/>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14" name="Textfeld 13">
            <a:extLst>
              <a:ext uri="{FF2B5EF4-FFF2-40B4-BE49-F238E27FC236}">
                <a16:creationId xmlns:a16="http://schemas.microsoft.com/office/drawing/2014/main" id="{D43463B4-1E3F-5755-F3D8-9DFAA5CE1528}"/>
              </a:ext>
            </a:extLst>
          </p:cNvPr>
          <p:cNvSpPr txBox="1"/>
          <p:nvPr/>
        </p:nvSpPr>
        <p:spPr>
          <a:xfrm>
            <a:off x="2457680" y="4162499"/>
            <a:ext cx="6202554" cy="955198"/>
          </a:xfrm>
          <a:prstGeom prst="rect">
            <a:avLst/>
          </a:prstGeom>
          <a:noFill/>
        </p:spPr>
        <p:txBody>
          <a:bodyPr wrap="square" tIns="46800" anchor="b">
            <a:spAutoFit/>
          </a:bodyPr>
          <a:lstStyle/>
          <a:p>
            <a:r>
              <a:rPr lang="de-DE" sz="800">
                <a:solidFill>
                  <a:srgbClr val="000000"/>
                </a:solidFill>
                <a:latin typeface="Calibri" panose="020F0502020204030204" pitchFamily="34" charset="0"/>
                <a:cs typeface="Calibri" panose="020F0502020204030204" pitchFamily="34" charset="0"/>
              </a:rPr>
              <a:t>*</a:t>
            </a:r>
            <a:r>
              <a:rPr lang="de-DE" sz="800">
                <a:latin typeface="Calibri" panose="020F0502020204030204" pitchFamily="34" charset="0"/>
                <a:cs typeface="Calibri" panose="020F0502020204030204" pitchFamily="34" charset="0"/>
              </a:rPr>
              <a:t> Als Nachweis für selbstnutzende Eigentümerinnen und Eigentümer gilt der Grundbuchauszug oder eine Meldebescheinigung  für die Haupt- oder alleinige Wohnung</a:t>
            </a:r>
            <a:r>
              <a:rPr lang="de-DE" sz="800">
                <a:solidFill>
                  <a:srgbClr val="000000"/>
                </a:solidFill>
                <a:latin typeface="Calibri" panose="020F0502020204030204" pitchFamily="34" charset="0"/>
                <a:cs typeface="Calibri" panose="020F0502020204030204" pitchFamily="34" charset="0"/>
              </a:rPr>
              <a:t>.   ** Das zu versteuernde Haushaltsjahreseinkommen wird anhand der Einkommensteuerbescheide des Finanzamtes nachgewiesen. Dazu wird der Durchschnitt aus den zu versteuernden Einkommen der relevanten Haushaltsmitglieder des zweiten und dritten Jahres vor Antragstellung ermittelt. Zum Haushalt zählen alle zum Zeitpunkt der Antragstellung in einer Wohneinheit mit Haupt- oder alleinigem Wohnsitz gemeldeten Eigentümerinnen und Eigentümer sowie deren dort mit Haupt- </a:t>
            </a:r>
            <a:r>
              <a:rPr lang="de-DE" sz="800" b="0" i="0" u="none" strike="noStrike" baseline="0">
                <a:solidFill>
                  <a:srgbClr val="000000"/>
                </a:solidFill>
                <a:latin typeface="Calibri" panose="020F0502020204030204" pitchFamily="34" charset="0"/>
                <a:cs typeface="Calibri" panose="020F0502020204030204" pitchFamily="34" charset="0"/>
              </a:rPr>
              <a:t>oder alleinigem Wohnsitz gemeldeten Ehe- und Lebenspartnerinnen </a:t>
            </a:r>
            <a:r>
              <a:rPr lang="de-DE" sz="800">
                <a:solidFill>
                  <a:srgbClr val="000000"/>
                </a:solidFill>
                <a:latin typeface="Calibri" panose="020F0502020204030204" pitchFamily="34" charset="0"/>
                <a:cs typeface="Calibri" panose="020F0502020204030204" pitchFamily="34" charset="0"/>
              </a:rPr>
              <a:t>und -partner sowie </a:t>
            </a:r>
            <a:r>
              <a:rPr lang="de-DE" sz="800" b="0" i="0" u="none" strike="noStrike" baseline="0">
                <a:solidFill>
                  <a:srgbClr val="000000"/>
                </a:solidFill>
                <a:latin typeface="Calibri" panose="020F0502020204030204" pitchFamily="34" charset="0"/>
                <a:cs typeface="Calibri" panose="020F0502020204030204" pitchFamily="34" charset="0"/>
              </a:rPr>
              <a:t>Partnerinnen und Partner aus eheähnlicher Gemeinschaft.</a:t>
            </a:r>
            <a:endParaRPr lang="de-DE" sz="800">
              <a:latin typeface="Calibri"/>
              <a:cs typeface="Calibri"/>
            </a:endParaRPr>
          </a:p>
          <a:p>
            <a:r>
              <a:rPr lang="de-DE" sz="800">
                <a:latin typeface="Calibri"/>
                <a:cs typeface="Calibri"/>
              </a:rPr>
              <a:t>Quelle: BEG-EM, Stand 29.12.2023 (</a:t>
            </a:r>
            <a:r>
              <a:rPr lang="de-DE" sz="800">
                <a:latin typeface="Calibri"/>
                <a:cs typeface="Calibri"/>
                <a:hlinkClick r:id="rId6"/>
              </a:rPr>
              <a:t>https://www.bmwi.de/Redaktion/DE/Artikel/Energie/bundesfoerderung-fuer-effiziente-gebaeude-beg.html</a:t>
            </a:r>
            <a:r>
              <a:rPr lang="de-DE" sz="800">
                <a:latin typeface="Calibri"/>
                <a:cs typeface="Calibri"/>
              </a:rPr>
              <a:t>)</a:t>
            </a:r>
          </a:p>
        </p:txBody>
      </p:sp>
      <p:sp>
        <p:nvSpPr>
          <p:cNvPr id="15" name="Textfeld 14">
            <a:extLst>
              <a:ext uri="{FF2B5EF4-FFF2-40B4-BE49-F238E27FC236}">
                <a16:creationId xmlns:a16="http://schemas.microsoft.com/office/drawing/2014/main" id="{B640BD3D-5138-4A89-2F96-3956BDD16E9A}"/>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6" name="Titel 2">
            <a:extLst>
              <a:ext uri="{FF2B5EF4-FFF2-40B4-BE49-F238E27FC236}">
                <a16:creationId xmlns:a16="http://schemas.microsoft.com/office/drawing/2014/main" id="{A1DB2A61-2E73-B88E-521D-1D7F017F98B4}"/>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Bonus für Heizungstausch</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412101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bgerundetes Rechteck 14">
            <a:extLst>
              <a:ext uri="{FF2B5EF4-FFF2-40B4-BE49-F238E27FC236}">
                <a16:creationId xmlns:a16="http://schemas.microsoft.com/office/drawing/2014/main" id="{C8F313EF-95D9-6286-8CEA-AFBAAB9106AD}"/>
              </a:ext>
            </a:extLst>
          </p:cNvPr>
          <p:cNvSpPr/>
          <p:nvPr/>
        </p:nvSpPr>
        <p:spPr>
          <a:xfrm>
            <a:off x="842400" y="1395081"/>
            <a:ext cx="3492000" cy="2580623"/>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5" name="Textfeld 18">
            <a:extLst>
              <a:ext uri="{FF2B5EF4-FFF2-40B4-BE49-F238E27FC236}">
                <a16:creationId xmlns:a16="http://schemas.microsoft.com/office/drawing/2014/main" id="{FD6D86AF-1B35-F88C-EDFF-C192981EA3E3}"/>
              </a:ext>
            </a:extLst>
          </p:cNvPr>
          <p:cNvSpPr txBox="1"/>
          <p:nvPr/>
        </p:nvSpPr>
        <p:spPr>
          <a:xfrm>
            <a:off x="901638" y="1759170"/>
            <a:ext cx="3275042" cy="2062103"/>
          </a:xfrm>
          <a:prstGeom prst="rect">
            <a:avLst/>
          </a:prstGeom>
          <a:noFill/>
        </p:spPr>
        <p:txBody>
          <a:bodyPr wrap="square" lIns="72000" rIns="72000"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panose="020F0502020204030204" pitchFamily="34" charset="0"/>
                <a:cs typeface="Calibri" panose="020F0502020204030204" pitchFamily="34" charset="0"/>
              </a:rPr>
              <a:t>Effizienz-Bonus für Wärmepumpen</a:t>
            </a:r>
          </a:p>
          <a:p>
            <a:pPr>
              <a:spcAft>
                <a:spcPts val="600"/>
              </a:spcAft>
            </a:pPr>
            <a:r>
              <a:rPr lang="de-DE" sz="1200" b="1" i="1">
                <a:solidFill>
                  <a:srgbClr val="262626"/>
                </a:solidFill>
                <a:latin typeface="Calibri"/>
                <a:cs typeface="Calibri"/>
              </a:rPr>
              <a:t>Betrifft den Einbau einer Wärmepumpe</a:t>
            </a:r>
          </a:p>
          <a:p>
            <a:pPr>
              <a:spcAft>
                <a:spcPts val="600"/>
              </a:spcAft>
            </a:pPr>
            <a:r>
              <a:rPr lang="de-DE" sz="1400" i="1">
                <a:solidFill>
                  <a:srgbClr val="262626"/>
                </a:solidFill>
                <a:latin typeface="Calibri" panose="020F0502020204030204" pitchFamily="34" charset="0"/>
                <a:cs typeface="Calibri" panose="020F0502020204030204" pitchFamily="34" charset="0"/>
              </a:rPr>
              <a:t>Der Bonus wird für Wärmepumpen mit der Wärmequelle Erdreich, Wasser oder Abwasser gewährt sowie für Wärmepumpen mit natürlichen Kältemitteln*.</a:t>
            </a:r>
          </a:p>
        </p:txBody>
      </p:sp>
      <p:grpSp>
        <p:nvGrpSpPr>
          <p:cNvPr id="46" name="Gruppieren 45">
            <a:extLst>
              <a:ext uri="{FF2B5EF4-FFF2-40B4-BE49-F238E27FC236}">
                <a16:creationId xmlns:a16="http://schemas.microsoft.com/office/drawing/2014/main" id="{28B38BAF-99F8-9BD4-C038-B3CD0E0DC016}"/>
              </a:ext>
            </a:extLst>
          </p:cNvPr>
          <p:cNvGrpSpPr/>
          <p:nvPr/>
        </p:nvGrpSpPr>
        <p:grpSpPr>
          <a:xfrm>
            <a:off x="2242399" y="1102614"/>
            <a:ext cx="713433" cy="357586"/>
            <a:chOff x="3024554" y="1338884"/>
            <a:chExt cx="713433" cy="357586"/>
          </a:xfrm>
        </p:grpSpPr>
        <p:sp>
          <p:nvSpPr>
            <p:cNvPr id="48" name="Rechteck: abgerundete Ecken 47">
              <a:extLst>
                <a:ext uri="{FF2B5EF4-FFF2-40B4-BE49-F238E27FC236}">
                  <a16:creationId xmlns:a16="http://schemas.microsoft.com/office/drawing/2014/main" id="{C1BDC7FE-AC62-5E80-CDD2-BB8E5BEF2434}"/>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9" name="Kreis: nicht ausgefüllt 48">
              <a:extLst>
                <a:ext uri="{FF2B5EF4-FFF2-40B4-BE49-F238E27FC236}">
                  <a16:creationId xmlns:a16="http://schemas.microsoft.com/office/drawing/2014/main" id="{F428E253-CD84-0875-1E21-43DE838F5F4B}"/>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2" name="Abgerundetes Rechteck 14">
            <a:extLst>
              <a:ext uri="{FF2B5EF4-FFF2-40B4-BE49-F238E27FC236}">
                <a16:creationId xmlns:a16="http://schemas.microsoft.com/office/drawing/2014/main" id="{CC1635CE-E3F3-B16C-2F0B-AAAB1FDC227E}"/>
              </a:ext>
            </a:extLst>
          </p:cNvPr>
          <p:cNvSpPr/>
          <p:nvPr/>
        </p:nvSpPr>
        <p:spPr>
          <a:xfrm>
            <a:off x="4757475" y="1402260"/>
            <a:ext cx="3492000" cy="2574428"/>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 name="Textfeld 5">
            <a:extLst>
              <a:ext uri="{FF2B5EF4-FFF2-40B4-BE49-F238E27FC236}">
                <a16:creationId xmlns:a16="http://schemas.microsoft.com/office/drawing/2014/main" id="{2DD09C5B-2DE0-2338-3CD9-F32F46107F21}"/>
              </a:ext>
            </a:extLst>
          </p:cNvPr>
          <p:cNvSpPr txBox="1"/>
          <p:nvPr/>
        </p:nvSpPr>
        <p:spPr>
          <a:xfrm>
            <a:off x="4908199" y="1759170"/>
            <a:ext cx="3174770" cy="2062103"/>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a:cs typeface="Calibri"/>
              </a:rPr>
              <a:t>Emissionsminderungs-Zuschlag für Biomasseheizungen</a:t>
            </a:r>
            <a:endParaRPr lang="de-DE" sz="1200" b="1">
              <a:solidFill>
                <a:srgbClr val="EC6607"/>
              </a:solidFill>
              <a:latin typeface="Calibri"/>
              <a:cs typeface="Calibri"/>
            </a:endParaRPr>
          </a:p>
          <a:p>
            <a:pPr>
              <a:spcAft>
                <a:spcPts val="600"/>
              </a:spcAft>
            </a:pPr>
            <a:r>
              <a:rPr lang="de-DE" sz="1200" b="1" i="1">
                <a:solidFill>
                  <a:srgbClr val="262626"/>
                </a:solidFill>
                <a:latin typeface="Calibri"/>
                <a:cs typeface="Calibri"/>
              </a:rPr>
              <a:t>Betrifft den Einbau von Biomasseheizungen</a:t>
            </a:r>
          </a:p>
          <a:p>
            <a:pPr lvl="0">
              <a:spcAft>
                <a:spcPts val="600"/>
              </a:spcAft>
            </a:pPr>
            <a:r>
              <a:rPr lang="de-DE" sz="1400" i="1">
                <a:solidFill>
                  <a:srgbClr val="262626"/>
                </a:solidFill>
                <a:latin typeface="Calibri" panose="020F0502020204030204" pitchFamily="34" charset="0"/>
                <a:cs typeface="Calibri" panose="020F0502020204030204" pitchFamily="34" charset="0"/>
              </a:rPr>
              <a:t>Der Zuschlag wird </a:t>
            </a:r>
            <a:r>
              <a:rPr lang="de-DE" sz="1400" b="1" i="1">
                <a:solidFill>
                  <a:srgbClr val="262626"/>
                </a:solidFill>
                <a:latin typeface="Calibri" panose="020F0502020204030204" pitchFamily="34" charset="0"/>
                <a:cs typeface="Calibri" panose="020F0502020204030204" pitchFamily="34" charset="0"/>
              </a:rPr>
              <a:t>pauschal** gewährt</a:t>
            </a:r>
            <a:r>
              <a:rPr lang="de-DE" sz="1400" i="1">
                <a:solidFill>
                  <a:srgbClr val="262626"/>
                </a:solidFill>
                <a:latin typeface="Calibri" panose="020F0502020204030204" pitchFamily="34" charset="0"/>
                <a:cs typeface="Calibri" panose="020F0502020204030204" pitchFamily="34" charset="0"/>
              </a:rPr>
              <a:t>,</a:t>
            </a:r>
            <a:r>
              <a:rPr lang="de-DE" sz="1400" b="1" i="1">
                <a:solidFill>
                  <a:srgbClr val="262626"/>
                </a:solidFill>
                <a:latin typeface="Calibri" panose="020F0502020204030204" pitchFamily="34" charset="0"/>
                <a:cs typeface="Calibri" panose="020F0502020204030204" pitchFamily="34" charset="0"/>
              </a:rPr>
              <a:t> </a:t>
            </a:r>
            <a:r>
              <a:rPr lang="de-DE" sz="1400" i="1">
                <a:solidFill>
                  <a:srgbClr val="262626"/>
                </a:solidFill>
                <a:latin typeface="Calibri" panose="020F0502020204030204" pitchFamily="34" charset="0"/>
                <a:cs typeface="Calibri" panose="020F0502020204030204" pitchFamily="34" charset="0"/>
              </a:rPr>
              <a:t>also unabhängig von der Höhe der förder-fähigen Kosten, wenn die </a:t>
            </a:r>
            <a:r>
              <a:rPr lang="de-DE" sz="1400" b="1" i="1">
                <a:solidFill>
                  <a:srgbClr val="262626"/>
                </a:solidFill>
                <a:latin typeface="Calibri" panose="020F0502020204030204" pitchFamily="34" charset="0"/>
                <a:cs typeface="Calibri" panose="020F0502020204030204" pitchFamily="34" charset="0"/>
              </a:rPr>
              <a:t>Feinstaub-emission maximal 2,5 mg/m³ </a:t>
            </a:r>
            <a:br>
              <a:rPr lang="de-DE" sz="1400" b="1" i="1">
                <a:solidFill>
                  <a:srgbClr val="262626"/>
                </a:solidFill>
                <a:latin typeface="Calibri" panose="020F0502020204030204" pitchFamily="34" charset="0"/>
                <a:cs typeface="Calibri" panose="020F0502020204030204" pitchFamily="34" charset="0"/>
              </a:rPr>
            </a:br>
            <a:r>
              <a:rPr lang="de-DE" sz="1400" i="1">
                <a:solidFill>
                  <a:srgbClr val="262626"/>
                </a:solidFill>
                <a:latin typeface="Calibri" panose="020F0502020204030204" pitchFamily="34" charset="0"/>
                <a:cs typeface="Calibri" panose="020F0502020204030204" pitchFamily="34" charset="0"/>
              </a:rPr>
              <a:t>beträgt.</a:t>
            </a:r>
          </a:p>
        </p:txBody>
      </p:sp>
      <p:grpSp>
        <p:nvGrpSpPr>
          <p:cNvPr id="5" name="Gruppieren 4">
            <a:extLst>
              <a:ext uri="{FF2B5EF4-FFF2-40B4-BE49-F238E27FC236}">
                <a16:creationId xmlns:a16="http://schemas.microsoft.com/office/drawing/2014/main" id="{984E3410-B697-FF2B-73B2-7F53409C0128}"/>
              </a:ext>
            </a:extLst>
          </p:cNvPr>
          <p:cNvGrpSpPr/>
          <p:nvPr/>
        </p:nvGrpSpPr>
        <p:grpSpPr>
          <a:xfrm>
            <a:off x="6160937" y="1102614"/>
            <a:ext cx="713433" cy="357586"/>
            <a:chOff x="3024554" y="1338884"/>
            <a:chExt cx="713433" cy="357586"/>
          </a:xfrm>
        </p:grpSpPr>
        <p:sp>
          <p:nvSpPr>
            <p:cNvPr id="6" name="Rechteck: abgerundete Ecken 5">
              <a:extLst>
                <a:ext uri="{FF2B5EF4-FFF2-40B4-BE49-F238E27FC236}">
                  <a16:creationId xmlns:a16="http://schemas.microsoft.com/office/drawing/2014/main" id="{BBA3D4CB-420F-ACC4-1DE3-5C7727143A78}"/>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7" name="Kreis: nicht ausgefüllt 6">
              <a:extLst>
                <a:ext uri="{FF2B5EF4-FFF2-40B4-BE49-F238E27FC236}">
                  <a16:creationId xmlns:a16="http://schemas.microsoft.com/office/drawing/2014/main" id="{E93ECDA8-5A99-E594-101D-6D5BDFE78153}"/>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9" name="Rechteck 8">
            <a:extLst>
              <a:ext uri="{FF2B5EF4-FFF2-40B4-BE49-F238E27FC236}">
                <a16:creationId xmlns:a16="http://schemas.microsoft.com/office/drawing/2014/main" id="{2C6031F4-EBA6-5880-67B2-37C2433306EB}"/>
              </a:ext>
            </a:extLst>
          </p:cNvPr>
          <p:cNvSpPr/>
          <p:nvPr/>
        </p:nvSpPr>
        <p:spPr>
          <a:xfrm>
            <a:off x="3231777" y="13950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10" name="Rechteck 9">
            <a:extLst>
              <a:ext uri="{FF2B5EF4-FFF2-40B4-BE49-F238E27FC236}">
                <a16:creationId xmlns:a16="http://schemas.microsoft.com/office/drawing/2014/main" id="{68A06FF5-6AAC-6134-6D96-608E8F7712B7}"/>
              </a:ext>
            </a:extLst>
          </p:cNvPr>
          <p:cNvSpPr/>
          <p:nvPr/>
        </p:nvSpPr>
        <p:spPr>
          <a:xfrm>
            <a:off x="6720380" y="1395081"/>
            <a:ext cx="1523398"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+ 2500 €</a:t>
            </a:r>
          </a:p>
        </p:txBody>
      </p:sp>
      <p:grpSp>
        <p:nvGrpSpPr>
          <p:cNvPr id="8" name="Gruppieren 7">
            <a:extLst>
              <a:ext uri="{FF2B5EF4-FFF2-40B4-BE49-F238E27FC236}">
                <a16:creationId xmlns:a16="http://schemas.microsoft.com/office/drawing/2014/main" id="{B5E2962A-B902-6AE8-F07D-B3E87E161312}"/>
              </a:ext>
            </a:extLst>
          </p:cNvPr>
          <p:cNvGrpSpPr/>
          <p:nvPr/>
        </p:nvGrpSpPr>
        <p:grpSpPr>
          <a:xfrm>
            <a:off x="7575232" y="-113388"/>
            <a:ext cx="1085001" cy="914400"/>
            <a:chOff x="7443880" y="567386"/>
            <a:chExt cx="914400" cy="914400"/>
          </a:xfrm>
        </p:grpSpPr>
        <p:pic>
          <p:nvPicPr>
            <p:cNvPr id="11" name="Grafik 10" descr="Lesezeichen mit einfarbiger Füllung">
              <a:extLst>
                <a:ext uri="{FF2B5EF4-FFF2-40B4-BE49-F238E27FC236}">
                  <a16:creationId xmlns:a16="http://schemas.microsoft.com/office/drawing/2014/main" id="{1862A81A-1D82-300D-6F50-038F18D040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3880" y="567386"/>
              <a:ext cx="914400" cy="914400"/>
            </a:xfrm>
            <a:prstGeom prst="rect">
              <a:avLst/>
            </a:prstGeom>
          </p:spPr>
        </p:pic>
        <p:sp>
          <p:nvSpPr>
            <p:cNvPr id="12" name="Textfeld 11">
              <a:extLst>
                <a:ext uri="{FF2B5EF4-FFF2-40B4-BE49-F238E27FC236}">
                  <a16:creationId xmlns:a16="http://schemas.microsoft.com/office/drawing/2014/main" id="{F4EEAFC0-481E-6C51-618C-E2DDD47A550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24" name="Grafik 23" descr="Balkendiagramm mit Aufwärtstrend mit einfarbiger Füllung">
            <a:extLst>
              <a:ext uri="{FF2B5EF4-FFF2-40B4-BE49-F238E27FC236}">
                <a16:creationId xmlns:a16="http://schemas.microsoft.com/office/drawing/2014/main" id="{0970116F-20D4-01F9-7139-3092E8A1A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4662" y="3288113"/>
            <a:ext cx="648000" cy="648000"/>
          </a:xfrm>
          <a:prstGeom prst="rect">
            <a:avLst/>
          </a:prstGeom>
        </p:spPr>
      </p:pic>
      <p:pic>
        <p:nvPicPr>
          <p:cNvPr id="19" name="Grafik 18" descr="Feuer mit einfarbiger Füllung">
            <a:extLst>
              <a:ext uri="{FF2B5EF4-FFF2-40B4-BE49-F238E27FC236}">
                <a16:creationId xmlns:a16="http://schemas.microsoft.com/office/drawing/2014/main" id="{4EA35661-C355-F10E-6BCE-D8FA267C73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75233" y="3300203"/>
            <a:ext cx="582980" cy="582980"/>
          </a:xfrm>
          <a:prstGeom prst="rect">
            <a:avLst/>
          </a:prstGeom>
        </p:spPr>
      </p:pic>
      <p:sp>
        <p:nvSpPr>
          <p:cNvPr id="13" name="Textfeld 12">
            <a:extLst>
              <a:ext uri="{FF2B5EF4-FFF2-40B4-BE49-F238E27FC236}">
                <a16:creationId xmlns:a16="http://schemas.microsoft.com/office/drawing/2014/main" id="{BFA50683-59AC-C0E4-5816-449E8C416C4D}"/>
              </a:ext>
            </a:extLst>
          </p:cNvPr>
          <p:cNvSpPr txBox="1"/>
          <p:nvPr/>
        </p:nvSpPr>
        <p:spPr>
          <a:xfrm>
            <a:off x="2457680" y="4654942"/>
            <a:ext cx="6202554" cy="462755"/>
          </a:xfrm>
          <a:prstGeom prst="rect">
            <a:avLst/>
          </a:prstGeom>
          <a:noFill/>
        </p:spPr>
        <p:txBody>
          <a:bodyPr wrap="square" tIns="46800" anchor="b">
            <a:spAutoFit/>
          </a:bodyPr>
          <a:lstStyle/>
          <a:p>
            <a:r>
              <a:rPr lang="de-DE" sz="800">
                <a:latin typeface="Calibri"/>
                <a:cs typeface="Calibri"/>
              </a:rPr>
              <a:t>* Ab 01.01.2028 werden nur noch Wärmepumpen mit natürlichen Kältemitteln gefördert.  **Kosten für die Emissionsminderung dürfen nicht bei den förderfähigen Kosten berücksichtigt werden.  Quelle: BEG-EM, Stand 29.12.2023 (</a:t>
            </a:r>
            <a:r>
              <a:rPr lang="de-DE" sz="800">
                <a:latin typeface="Calibri"/>
                <a:cs typeface="Calibri"/>
                <a:hlinkClick r:id="rId8"/>
              </a:rPr>
              <a:t>https://www.bmwi.de/Redaktion/DE/Artikel/Energie/bundesfoerderung-fuer-effiziente-gebaeude-beg.html</a:t>
            </a:r>
            <a:r>
              <a:rPr lang="de-DE" sz="800">
                <a:latin typeface="Calibri"/>
                <a:cs typeface="Calibri"/>
              </a:rPr>
              <a:t>)</a:t>
            </a:r>
            <a:endParaRPr lang="de-DE" sz="800"/>
          </a:p>
        </p:txBody>
      </p:sp>
      <p:sp>
        <p:nvSpPr>
          <p:cNvPr id="16" name="Textfeld 15">
            <a:extLst>
              <a:ext uri="{FF2B5EF4-FFF2-40B4-BE49-F238E27FC236}">
                <a16:creationId xmlns:a16="http://schemas.microsoft.com/office/drawing/2014/main" id="{8E1D0383-94FF-6C90-D193-6BBFC76E4ECB}"/>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7" name="Titel 2">
            <a:extLst>
              <a:ext uri="{FF2B5EF4-FFF2-40B4-BE49-F238E27FC236}">
                <a16:creationId xmlns:a16="http://schemas.microsoft.com/office/drawing/2014/main" id="{272A2922-EBE9-89A1-E869-843079AEDDC3}"/>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Bonus und Zuschlag für Heizungstausch</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1372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9" name="Textplatzhalter 3">
            <a:extLst>
              <a:ext uri="{FF2B5EF4-FFF2-40B4-BE49-F238E27FC236}">
                <a16:creationId xmlns:a16="http://schemas.microsoft.com/office/drawing/2014/main" id="{6DAF1ED6-9BB0-915E-DE00-76D6236BFB64}"/>
              </a:ext>
            </a:extLst>
          </p:cNvPr>
          <p:cNvSpPr txBox="1">
            <a:spLocks/>
          </p:cNvSpPr>
          <p:nvPr/>
        </p:nvSpPr>
        <p:spPr>
          <a:xfrm>
            <a:off x="653479" y="1207546"/>
            <a:ext cx="4961405" cy="1716092"/>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Dämmmaßnahmen an Außenwänden, Dächern, Kellerdecken und Bodenplatten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Austausch von Fenstern und Außentüren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Außenliegende Sonnenschutzeinrichtungen mit optimierter Tageslichtversorgung</a:t>
            </a:r>
          </a:p>
        </p:txBody>
      </p:sp>
      <p:sp>
        <p:nvSpPr>
          <p:cNvPr id="41" name="Geschweifte Klammer rechts 40">
            <a:extLst>
              <a:ext uri="{FF2B5EF4-FFF2-40B4-BE49-F238E27FC236}">
                <a16:creationId xmlns:a16="http://schemas.microsoft.com/office/drawing/2014/main" id="{6E09D454-ABBE-FBF8-4C9A-EB5D75100F86}"/>
              </a:ext>
            </a:extLst>
          </p:cNvPr>
          <p:cNvSpPr/>
          <p:nvPr/>
        </p:nvSpPr>
        <p:spPr>
          <a:xfrm>
            <a:off x="6275773" y="1599784"/>
            <a:ext cx="272015" cy="1223080"/>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Textfeld 42">
            <a:extLst>
              <a:ext uri="{FF2B5EF4-FFF2-40B4-BE49-F238E27FC236}">
                <a16:creationId xmlns:a16="http://schemas.microsoft.com/office/drawing/2014/main" id="{5304EE3F-58F3-ABBC-54AA-290ABB1BC538}"/>
              </a:ext>
            </a:extLst>
          </p:cNvPr>
          <p:cNvSpPr txBox="1">
            <a:spLocks/>
          </p:cNvSpPr>
          <p:nvPr/>
        </p:nvSpPr>
        <p:spPr>
          <a:xfrm>
            <a:off x="2079653" y="3119537"/>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44" name="Textfeld 43">
            <a:extLst>
              <a:ext uri="{FF2B5EF4-FFF2-40B4-BE49-F238E27FC236}">
                <a16:creationId xmlns:a16="http://schemas.microsoft.com/office/drawing/2014/main" id="{661A8F3A-2394-ADC6-1483-77938D52D8D8}"/>
              </a:ext>
            </a:extLst>
          </p:cNvPr>
          <p:cNvSpPr txBox="1">
            <a:spLocks/>
          </p:cNvSpPr>
          <p:nvPr/>
        </p:nvSpPr>
        <p:spPr>
          <a:xfrm>
            <a:off x="2524775" y="3119537"/>
            <a:ext cx="1237852"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iSFP-Bonus</a:t>
            </a:r>
          </a:p>
        </p:txBody>
      </p:sp>
      <p:sp>
        <p:nvSpPr>
          <p:cNvPr id="45" name="Rechteck 44">
            <a:extLst>
              <a:ext uri="{FF2B5EF4-FFF2-40B4-BE49-F238E27FC236}">
                <a16:creationId xmlns:a16="http://schemas.microsoft.com/office/drawing/2014/main" id="{4F121ED3-AC72-511D-875F-027A7E6AD73C}"/>
              </a:ext>
            </a:extLst>
          </p:cNvPr>
          <p:cNvSpPr/>
          <p:nvPr/>
        </p:nvSpPr>
        <p:spPr>
          <a:xfrm>
            <a:off x="1145843"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15%</a:t>
            </a:r>
          </a:p>
        </p:txBody>
      </p:sp>
      <p:sp>
        <p:nvSpPr>
          <p:cNvPr id="46" name="Rechteck 45">
            <a:extLst>
              <a:ext uri="{FF2B5EF4-FFF2-40B4-BE49-F238E27FC236}">
                <a16:creationId xmlns:a16="http://schemas.microsoft.com/office/drawing/2014/main" id="{7D5B90B2-638A-D3F5-E598-6B2FFC99FC2D}"/>
              </a:ext>
            </a:extLst>
          </p:cNvPr>
          <p:cNvSpPr/>
          <p:nvPr/>
        </p:nvSpPr>
        <p:spPr>
          <a:xfrm>
            <a:off x="2544397"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grpSp>
        <p:nvGrpSpPr>
          <p:cNvPr id="2" name="Gruppieren 1">
            <a:extLst>
              <a:ext uri="{FF2B5EF4-FFF2-40B4-BE49-F238E27FC236}">
                <a16:creationId xmlns:a16="http://schemas.microsoft.com/office/drawing/2014/main" id="{E9BB5134-7E1E-90BF-8300-7033CD6AF49A}"/>
              </a:ext>
            </a:extLst>
          </p:cNvPr>
          <p:cNvGrpSpPr/>
          <p:nvPr/>
        </p:nvGrpSpPr>
        <p:grpSpPr>
          <a:xfrm>
            <a:off x="7575232" y="-113388"/>
            <a:ext cx="1085001" cy="914400"/>
            <a:chOff x="7443880" y="567386"/>
            <a:chExt cx="914400" cy="914400"/>
          </a:xfrm>
        </p:grpSpPr>
        <p:pic>
          <p:nvPicPr>
            <p:cNvPr id="6" name="Grafik 5" descr="Lesezeichen mit einfarbiger Füllung">
              <a:extLst>
                <a:ext uri="{FF2B5EF4-FFF2-40B4-BE49-F238E27FC236}">
                  <a16:creationId xmlns:a16="http://schemas.microsoft.com/office/drawing/2014/main" id="{B59BE25E-9840-711A-36A7-18F7DFD3F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7" name="Textfeld 6">
              <a:extLst>
                <a:ext uri="{FF2B5EF4-FFF2-40B4-BE49-F238E27FC236}">
                  <a16:creationId xmlns:a16="http://schemas.microsoft.com/office/drawing/2014/main" id="{94DB415B-72BA-A2D3-EB45-79CAA390589D}"/>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22" name="Grafik 21" descr="Start mit einfarbiger Füllung">
            <a:extLst>
              <a:ext uri="{FF2B5EF4-FFF2-40B4-BE49-F238E27FC236}">
                <a16:creationId xmlns:a16="http://schemas.microsoft.com/office/drawing/2014/main" id="{2CCC8C5C-2468-F15C-1574-9DC8C034CB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4666" y="2893502"/>
            <a:ext cx="648000" cy="648000"/>
          </a:xfrm>
          <a:prstGeom prst="rect">
            <a:avLst/>
          </a:prstGeom>
        </p:spPr>
      </p:pic>
      <p:grpSp>
        <p:nvGrpSpPr>
          <p:cNvPr id="23" name="Gruppieren 22">
            <a:extLst>
              <a:ext uri="{FF2B5EF4-FFF2-40B4-BE49-F238E27FC236}">
                <a16:creationId xmlns:a16="http://schemas.microsoft.com/office/drawing/2014/main" id="{72942FF5-2BEA-4894-9844-9E56E910808B}"/>
              </a:ext>
            </a:extLst>
          </p:cNvPr>
          <p:cNvGrpSpPr/>
          <p:nvPr/>
        </p:nvGrpSpPr>
        <p:grpSpPr>
          <a:xfrm rot="283097">
            <a:off x="3524426" y="3234965"/>
            <a:ext cx="648000" cy="648000"/>
            <a:chOff x="3810576" y="3230839"/>
            <a:chExt cx="648000" cy="648000"/>
          </a:xfrm>
        </p:grpSpPr>
        <p:sp>
          <p:nvSpPr>
            <p:cNvPr id="21" name="Rechteck 20">
              <a:extLst>
                <a:ext uri="{FF2B5EF4-FFF2-40B4-BE49-F238E27FC236}">
                  <a16:creationId xmlns:a16="http://schemas.microsoft.com/office/drawing/2014/main" id="{52C61BBA-1A74-08C1-F0C8-7EAC220B3252}"/>
                </a:ext>
              </a:extLst>
            </p:cNvPr>
            <p:cNvSpPr/>
            <p:nvPr/>
          </p:nvSpPr>
          <p:spPr>
            <a:xfrm rot="545991">
              <a:off x="3945963" y="3297997"/>
              <a:ext cx="378000" cy="5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Prüfliste Silhouette">
              <a:extLst>
                <a:ext uri="{FF2B5EF4-FFF2-40B4-BE49-F238E27FC236}">
                  <a16:creationId xmlns:a16="http://schemas.microsoft.com/office/drawing/2014/main" id="{CF0EF9A4-8CDD-4A2B-CF2B-64394EB98A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56057">
              <a:off x="3810576" y="3230839"/>
              <a:ext cx="648000" cy="648000"/>
            </a:xfrm>
            <a:prstGeom prst="rect">
              <a:avLst/>
            </a:prstGeom>
          </p:spPr>
        </p:pic>
      </p:grpSp>
      <p:sp>
        <p:nvSpPr>
          <p:cNvPr id="25" name="Textfeld 24">
            <a:extLst>
              <a:ext uri="{FF2B5EF4-FFF2-40B4-BE49-F238E27FC236}">
                <a16:creationId xmlns:a16="http://schemas.microsoft.com/office/drawing/2014/main" id="{A07CB68B-38BD-D772-FA2D-97401C2C4DBB}"/>
              </a:ext>
            </a:extLst>
          </p:cNvPr>
          <p:cNvSpPr txBox="1"/>
          <p:nvPr/>
        </p:nvSpPr>
        <p:spPr>
          <a:xfrm>
            <a:off x="6575074" y="2023469"/>
            <a:ext cx="91792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BAFA</a:t>
            </a:r>
            <a:endParaRPr lang="de-DE"/>
          </a:p>
        </p:txBody>
      </p:sp>
      <p:sp>
        <p:nvSpPr>
          <p:cNvPr id="3" name="Textfeld 2">
            <a:extLst>
              <a:ext uri="{FF2B5EF4-FFF2-40B4-BE49-F238E27FC236}">
                <a16:creationId xmlns:a16="http://schemas.microsoft.com/office/drawing/2014/main" id="{448FB3B6-F901-4D02-BFC2-DF0B9CAEB600}"/>
              </a:ext>
            </a:extLst>
          </p:cNvPr>
          <p:cNvSpPr txBox="1"/>
          <p:nvPr/>
        </p:nvSpPr>
        <p:spPr>
          <a:xfrm>
            <a:off x="2457680" y="4901163"/>
            <a:ext cx="6202554"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9"/>
              </a:rPr>
              <a:t>https://www.bmwi.de/Redaktion/DE/Artikel/Energie/bundesfoerderung-fuer-effiziente-gebaeude-beg.html</a:t>
            </a:r>
            <a:r>
              <a:rPr lang="de-DE" sz="800">
                <a:latin typeface="Calibri"/>
                <a:cs typeface="Calibri"/>
              </a:rPr>
              <a:t>)</a:t>
            </a:r>
            <a:endParaRPr lang="de-DE" sz="800"/>
          </a:p>
        </p:txBody>
      </p:sp>
      <p:sp>
        <p:nvSpPr>
          <p:cNvPr id="5" name="Textfeld 4">
            <a:extLst>
              <a:ext uri="{FF2B5EF4-FFF2-40B4-BE49-F238E27FC236}">
                <a16:creationId xmlns:a16="http://schemas.microsoft.com/office/drawing/2014/main" id="{CF0A1641-C93A-34FD-90ED-5D18F9C78E41}"/>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DF6671DE-2E7F-515E-DAD5-8020F6F907B1}"/>
              </a:ext>
            </a:extLst>
          </p:cNvPr>
          <p:cNvSpPr txBox="1">
            <a:spLocks/>
          </p:cNvSpPr>
          <p:nvPr/>
        </p:nvSpPr>
        <p:spPr>
          <a:xfrm>
            <a:off x="608459"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a:ea typeface="Calibri" pitchFamily="-102" charset="0"/>
                <a:cs typeface="Calibri"/>
              </a:rPr>
              <a:t>Effizienzmaßnahmen – Gebäudehülle</a:t>
            </a:r>
            <a:endParaRPr lang="de-DE" sz="44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131354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9" name="Textplatzhalter 3">
            <a:extLst>
              <a:ext uri="{FF2B5EF4-FFF2-40B4-BE49-F238E27FC236}">
                <a16:creationId xmlns:a16="http://schemas.microsoft.com/office/drawing/2014/main" id="{FCC1C144-A4BB-00CA-0B5C-0D36F079D63D}"/>
              </a:ext>
            </a:extLst>
          </p:cNvPr>
          <p:cNvSpPr txBox="1">
            <a:spLocks/>
          </p:cNvSpPr>
          <p:nvPr/>
        </p:nvSpPr>
        <p:spPr>
          <a:xfrm>
            <a:off x="653479" y="1207545"/>
            <a:ext cx="5863210" cy="1973145"/>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Einbau, Austausch oder Optimierung von Lüftungsanlagen mit Wärmerückgewinnung sowie bedarfsgeregelte zentrale Abluftsysteme</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Einbau digitaler Systeme zur energetischen Betriebs- und Verbrauchsoptimierung oder zur Verbesserung der Netzdienlichkeit („Efficiency Smart Home“)</a:t>
            </a:r>
          </a:p>
        </p:txBody>
      </p:sp>
      <p:sp>
        <p:nvSpPr>
          <p:cNvPr id="2" name="Textfeld 1">
            <a:extLst>
              <a:ext uri="{FF2B5EF4-FFF2-40B4-BE49-F238E27FC236}">
                <a16:creationId xmlns:a16="http://schemas.microsoft.com/office/drawing/2014/main" id="{B204CF98-7C38-DA46-6858-188664B5F923}"/>
              </a:ext>
            </a:extLst>
          </p:cNvPr>
          <p:cNvSpPr txBox="1"/>
          <p:nvPr/>
        </p:nvSpPr>
        <p:spPr>
          <a:xfrm>
            <a:off x="6575074" y="2023469"/>
            <a:ext cx="91792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BAFA</a:t>
            </a:r>
            <a:endParaRPr lang="de-DE"/>
          </a:p>
        </p:txBody>
      </p:sp>
      <p:sp>
        <p:nvSpPr>
          <p:cNvPr id="3" name="Geschweifte Klammer rechts 2">
            <a:extLst>
              <a:ext uri="{FF2B5EF4-FFF2-40B4-BE49-F238E27FC236}">
                <a16:creationId xmlns:a16="http://schemas.microsoft.com/office/drawing/2014/main" id="{127A9308-0794-4641-0823-CEC3E07E6AD8}"/>
              </a:ext>
            </a:extLst>
          </p:cNvPr>
          <p:cNvSpPr/>
          <p:nvPr/>
        </p:nvSpPr>
        <p:spPr>
          <a:xfrm>
            <a:off x="6275773" y="1599784"/>
            <a:ext cx="272015" cy="1223080"/>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5" name="Gruppieren 4">
            <a:extLst>
              <a:ext uri="{FF2B5EF4-FFF2-40B4-BE49-F238E27FC236}">
                <a16:creationId xmlns:a16="http://schemas.microsoft.com/office/drawing/2014/main" id="{D3054C62-6B84-631E-9007-88B696C078CF}"/>
              </a:ext>
            </a:extLst>
          </p:cNvPr>
          <p:cNvGrpSpPr/>
          <p:nvPr/>
        </p:nvGrpSpPr>
        <p:grpSpPr>
          <a:xfrm>
            <a:off x="7575232" y="-113388"/>
            <a:ext cx="1085001" cy="914400"/>
            <a:chOff x="7443880" y="567386"/>
            <a:chExt cx="914400" cy="914400"/>
          </a:xfrm>
        </p:grpSpPr>
        <p:pic>
          <p:nvPicPr>
            <p:cNvPr id="6" name="Grafik 5" descr="Lesezeichen mit einfarbiger Füllung">
              <a:extLst>
                <a:ext uri="{FF2B5EF4-FFF2-40B4-BE49-F238E27FC236}">
                  <a16:creationId xmlns:a16="http://schemas.microsoft.com/office/drawing/2014/main" id="{9F4D6B6D-4AD0-1CDB-2FAE-5C691D4AF0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7" name="Textfeld 6">
              <a:extLst>
                <a:ext uri="{FF2B5EF4-FFF2-40B4-BE49-F238E27FC236}">
                  <a16:creationId xmlns:a16="http://schemas.microsoft.com/office/drawing/2014/main" id="{75295579-807D-5C8A-2D55-591400FBC86D}"/>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8" name="Textfeld 7">
            <a:extLst>
              <a:ext uri="{FF2B5EF4-FFF2-40B4-BE49-F238E27FC236}">
                <a16:creationId xmlns:a16="http://schemas.microsoft.com/office/drawing/2014/main" id="{73A1529C-3B52-C7D5-3FBD-A48FCE77EE7E}"/>
              </a:ext>
            </a:extLst>
          </p:cNvPr>
          <p:cNvSpPr txBox="1">
            <a:spLocks/>
          </p:cNvSpPr>
          <p:nvPr/>
        </p:nvSpPr>
        <p:spPr>
          <a:xfrm>
            <a:off x="2079653" y="3119537"/>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9" name="Textfeld 8">
            <a:extLst>
              <a:ext uri="{FF2B5EF4-FFF2-40B4-BE49-F238E27FC236}">
                <a16:creationId xmlns:a16="http://schemas.microsoft.com/office/drawing/2014/main" id="{A0159C6F-3841-A758-D223-40B401CFA031}"/>
              </a:ext>
            </a:extLst>
          </p:cNvPr>
          <p:cNvSpPr txBox="1">
            <a:spLocks/>
          </p:cNvSpPr>
          <p:nvPr/>
        </p:nvSpPr>
        <p:spPr>
          <a:xfrm>
            <a:off x="2524775" y="3119537"/>
            <a:ext cx="1237852"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iSFP-Bonus</a:t>
            </a:r>
          </a:p>
        </p:txBody>
      </p:sp>
      <p:sp>
        <p:nvSpPr>
          <p:cNvPr id="10" name="Rechteck 9">
            <a:extLst>
              <a:ext uri="{FF2B5EF4-FFF2-40B4-BE49-F238E27FC236}">
                <a16:creationId xmlns:a16="http://schemas.microsoft.com/office/drawing/2014/main" id="{5E80A4DC-5D7A-3E02-EA49-6F60A0198C50}"/>
              </a:ext>
            </a:extLst>
          </p:cNvPr>
          <p:cNvSpPr/>
          <p:nvPr/>
        </p:nvSpPr>
        <p:spPr>
          <a:xfrm>
            <a:off x="1145843"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15%</a:t>
            </a:r>
          </a:p>
        </p:txBody>
      </p:sp>
      <p:sp>
        <p:nvSpPr>
          <p:cNvPr id="14" name="Rechteck 13">
            <a:extLst>
              <a:ext uri="{FF2B5EF4-FFF2-40B4-BE49-F238E27FC236}">
                <a16:creationId xmlns:a16="http://schemas.microsoft.com/office/drawing/2014/main" id="{97F43588-68BA-9E1A-D905-28D8EA9D8BBD}"/>
              </a:ext>
            </a:extLst>
          </p:cNvPr>
          <p:cNvSpPr/>
          <p:nvPr/>
        </p:nvSpPr>
        <p:spPr>
          <a:xfrm>
            <a:off x="2544397"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pic>
        <p:nvPicPr>
          <p:cNvPr id="15" name="Grafik 14" descr="Start mit einfarbiger Füllung">
            <a:extLst>
              <a:ext uri="{FF2B5EF4-FFF2-40B4-BE49-F238E27FC236}">
                <a16:creationId xmlns:a16="http://schemas.microsoft.com/office/drawing/2014/main" id="{EB79AC5E-181C-07F5-2616-213FE40E1B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4666" y="2893502"/>
            <a:ext cx="648000" cy="648000"/>
          </a:xfrm>
          <a:prstGeom prst="rect">
            <a:avLst/>
          </a:prstGeom>
        </p:spPr>
      </p:pic>
      <p:grpSp>
        <p:nvGrpSpPr>
          <p:cNvPr id="16" name="Gruppieren 15">
            <a:extLst>
              <a:ext uri="{FF2B5EF4-FFF2-40B4-BE49-F238E27FC236}">
                <a16:creationId xmlns:a16="http://schemas.microsoft.com/office/drawing/2014/main" id="{83617692-D6F8-ECCC-28F7-DABA79C3ED28}"/>
              </a:ext>
            </a:extLst>
          </p:cNvPr>
          <p:cNvGrpSpPr/>
          <p:nvPr/>
        </p:nvGrpSpPr>
        <p:grpSpPr>
          <a:xfrm rot="283097">
            <a:off x="3524426" y="3234965"/>
            <a:ext cx="648000" cy="648000"/>
            <a:chOff x="3810576" y="3230839"/>
            <a:chExt cx="648000" cy="648000"/>
          </a:xfrm>
        </p:grpSpPr>
        <p:sp>
          <p:nvSpPr>
            <p:cNvPr id="17" name="Rechteck 16">
              <a:extLst>
                <a:ext uri="{FF2B5EF4-FFF2-40B4-BE49-F238E27FC236}">
                  <a16:creationId xmlns:a16="http://schemas.microsoft.com/office/drawing/2014/main" id="{F60D4D71-CE4D-2182-DFB7-08578CC09317}"/>
                </a:ext>
              </a:extLst>
            </p:cNvPr>
            <p:cNvSpPr/>
            <p:nvPr/>
          </p:nvSpPr>
          <p:spPr>
            <a:xfrm rot="545991">
              <a:off x="3945963" y="3297997"/>
              <a:ext cx="378000" cy="5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Prüfliste Silhouette">
              <a:extLst>
                <a:ext uri="{FF2B5EF4-FFF2-40B4-BE49-F238E27FC236}">
                  <a16:creationId xmlns:a16="http://schemas.microsoft.com/office/drawing/2014/main" id="{DCDCE943-194D-532D-1C83-775E1FC370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56057">
              <a:off x="3810576" y="3230839"/>
              <a:ext cx="648000" cy="648000"/>
            </a:xfrm>
            <a:prstGeom prst="rect">
              <a:avLst/>
            </a:prstGeom>
          </p:spPr>
        </p:pic>
      </p:grpSp>
      <p:sp>
        <p:nvSpPr>
          <p:cNvPr id="11" name="Textfeld 10">
            <a:extLst>
              <a:ext uri="{FF2B5EF4-FFF2-40B4-BE49-F238E27FC236}">
                <a16:creationId xmlns:a16="http://schemas.microsoft.com/office/drawing/2014/main" id="{7C2F2F02-6604-1899-41A7-F5F9C816E66C}"/>
              </a:ext>
            </a:extLst>
          </p:cNvPr>
          <p:cNvSpPr txBox="1"/>
          <p:nvPr/>
        </p:nvSpPr>
        <p:spPr>
          <a:xfrm>
            <a:off x="2457680" y="4901163"/>
            <a:ext cx="6202554"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9"/>
              </a:rPr>
              <a:t>https://www.bmwi.de/Redaktion/DE/Artikel/Energie/bundesfoerderung-fuer-effiziente-gebaeude-beg.html</a:t>
            </a:r>
            <a:r>
              <a:rPr lang="de-DE" sz="800">
                <a:latin typeface="Calibri"/>
                <a:cs typeface="Calibri"/>
              </a:rPr>
              <a:t>)</a:t>
            </a:r>
            <a:endParaRPr lang="de-DE" sz="800"/>
          </a:p>
        </p:txBody>
      </p:sp>
      <p:sp>
        <p:nvSpPr>
          <p:cNvPr id="19" name="Textfeld 18">
            <a:extLst>
              <a:ext uri="{FF2B5EF4-FFF2-40B4-BE49-F238E27FC236}">
                <a16:creationId xmlns:a16="http://schemas.microsoft.com/office/drawing/2014/main" id="{517858E8-D26F-C71A-D08D-D14B7150E53D}"/>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480049FB-92C8-5027-7144-84ABE01D5780}"/>
              </a:ext>
            </a:extLst>
          </p:cNvPr>
          <p:cNvSpPr txBox="1">
            <a:spLocks/>
          </p:cNvSpPr>
          <p:nvPr/>
        </p:nvSpPr>
        <p:spPr>
          <a:xfrm>
            <a:off x="608459"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pitchFamily="-102" charset="0"/>
                <a:cs typeface="Calibri" pitchFamily="-102" charset="0"/>
              </a:rPr>
              <a:t>Effizienzmaßnahmen – Anlagentechnik </a:t>
            </a:r>
            <a:br>
              <a:rPr lang="de-DE" sz="3200">
                <a:solidFill>
                  <a:schemeClr val="tx1">
                    <a:lumMod val="60000"/>
                    <a:lumOff val="40000"/>
                  </a:schemeClr>
                </a:solidFill>
                <a:latin typeface="Calibri" pitchFamily="-102" charset="0"/>
                <a:cs typeface="Calibri" pitchFamily="-102" charset="0"/>
              </a:rPr>
            </a:br>
            <a:r>
              <a:rPr lang="de-DE" sz="2000">
                <a:solidFill>
                  <a:schemeClr val="tx1">
                    <a:lumMod val="60000"/>
                    <a:lumOff val="40000"/>
                  </a:schemeClr>
                </a:solidFill>
                <a:latin typeface="Calibri" pitchFamily="-102" charset="0"/>
                <a:cs typeface="Calibri" pitchFamily="-102" charset="0"/>
              </a:rPr>
              <a:t>(außer Heizung)</a:t>
            </a:r>
          </a:p>
        </p:txBody>
      </p:sp>
    </p:spTree>
    <p:extLst>
      <p:ext uri="{BB962C8B-B14F-4D97-AF65-F5344CB8AC3E}">
        <p14:creationId xmlns:p14="http://schemas.microsoft.com/office/powerpoint/2010/main" val="78478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9" name="Textplatzhalter 3">
            <a:extLst>
              <a:ext uri="{FF2B5EF4-FFF2-40B4-BE49-F238E27FC236}">
                <a16:creationId xmlns:a16="http://schemas.microsoft.com/office/drawing/2014/main" id="{FCC1C144-A4BB-00CA-0B5C-0D36F079D63D}"/>
              </a:ext>
            </a:extLst>
          </p:cNvPr>
          <p:cNvSpPr txBox="1">
            <a:spLocks/>
          </p:cNvSpPr>
          <p:nvPr/>
        </p:nvSpPr>
        <p:spPr>
          <a:xfrm>
            <a:off x="653479" y="1207545"/>
            <a:ext cx="4765813" cy="2437848"/>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a:spcAft>
                <a:spcPts val="600"/>
              </a:spcAft>
              <a:buClr>
                <a:srgbClr val="EC6607"/>
              </a:buClr>
            </a:pPr>
            <a:r>
              <a:rPr lang="de-DE" sz="1400" kern="1200">
                <a:solidFill>
                  <a:srgbClr val="006577"/>
                </a:solidFill>
                <a:latin typeface="Calibri" panose="020F0502020204030204" pitchFamily="34" charset="0"/>
                <a:ea typeface="+mn-ea"/>
                <a:cs typeface="Calibri" panose="020F0502020204030204" pitchFamily="34" charset="0"/>
              </a:rPr>
              <a:t>Heizungsoptimierung zur </a:t>
            </a:r>
            <a:r>
              <a:rPr lang="de-DE" sz="1400" b="1" kern="1200">
                <a:solidFill>
                  <a:srgbClr val="006577"/>
                </a:solidFill>
                <a:latin typeface="Calibri" panose="020F0502020204030204" pitchFamily="34" charset="0"/>
                <a:ea typeface="+mn-ea"/>
                <a:cs typeface="Calibri" panose="020F0502020204030204" pitchFamily="34" charset="0"/>
              </a:rPr>
              <a:t>Effizienzverbesserung**</a:t>
            </a:r>
            <a:endParaRPr lang="de-DE" sz="1400" b="1">
              <a:solidFill>
                <a:srgbClr val="006577"/>
              </a:solidFill>
              <a:latin typeface="Calibri" panose="020F0502020204030204" pitchFamily="34" charset="0"/>
              <a:cs typeface="Calibri" panose="020F0502020204030204" pitchFamily="34" charset="0"/>
            </a:endParaRPr>
          </a:p>
          <a:p>
            <a:pPr marL="285750" marR="0" lvl="0" indent="-285750"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kern="1200">
                <a:solidFill>
                  <a:srgbClr val="006577"/>
                </a:solidFill>
                <a:latin typeface="Calibri"/>
                <a:ea typeface="+mn-ea"/>
                <a:cs typeface="Calibri"/>
              </a:rPr>
              <a:t>Hydraulischer Abgleich***, </a:t>
            </a:r>
            <a:r>
              <a:rPr lang="de-DE" sz="1400" b="0" i="0" u="none" strike="noStrike" kern="1200" noProof="0">
                <a:solidFill>
                  <a:srgbClr val="006577"/>
                </a:solidFill>
                <a:latin typeface="Calibri"/>
              </a:rPr>
              <a:t>Heizungspumpen-Austausch</a:t>
            </a:r>
            <a:endParaRPr lang="de-DE" sz="1400" b="0" kern="1200">
              <a:solidFill>
                <a:srgbClr val="006577"/>
              </a:solidFill>
              <a:latin typeface="Calibri"/>
              <a:ea typeface="+mn-ea"/>
              <a:cs typeface="Calibri"/>
            </a:endParaRPr>
          </a:p>
          <a:p>
            <a:pPr marL="285750" marR="0" lvl="0" indent="-285750"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Dämmung von Rohrleitungen</a:t>
            </a:r>
          </a:p>
          <a:p>
            <a:pPr marL="285750" marR="0" lvl="0" indent="-285750"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Einbau von Flächenheizungen, Niedertemperatur-heizungen und Wärmespeichern</a:t>
            </a:r>
          </a:p>
          <a:p>
            <a:pPr marL="285750" marR="0" lvl="0" indent="-285750"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Einbau von Mess-, Steuerungs- und Regelungstechnik</a:t>
            </a:r>
          </a:p>
          <a:p>
            <a:pPr marL="285750" marR="0" lvl="0" indent="-285750"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Umstellung auf 100-Prozent-Wasserstoffbetrieb</a:t>
            </a:r>
          </a:p>
        </p:txBody>
      </p:sp>
      <p:sp>
        <p:nvSpPr>
          <p:cNvPr id="3" name="Textplatzhalter 3">
            <a:extLst>
              <a:ext uri="{FF2B5EF4-FFF2-40B4-BE49-F238E27FC236}">
                <a16:creationId xmlns:a16="http://schemas.microsoft.com/office/drawing/2014/main" id="{67DF394C-D4BF-9C36-B0C1-2D1DDB26A71D}"/>
              </a:ext>
            </a:extLst>
          </p:cNvPr>
          <p:cNvSpPr txBox="1">
            <a:spLocks/>
          </p:cNvSpPr>
          <p:nvPr/>
        </p:nvSpPr>
        <p:spPr>
          <a:xfrm>
            <a:off x="653478" y="3570812"/>
            <a:ext cx="5988327" cy="666381"/>
          </a:xfrm>
          <a:prstGeom prst="rect">
            <a:avLst/>
          </a:prstGeom>
        </p:spPr>
        <p:txBody>
          <a:bodyPr lIns="91440" tIns="45720" rIns="91440" bIns="45720" numCol="1" spcCol="360000" anchor="t"/>
          <a:lstStyle/>
          <a:p>
            <a:pPr>
              <a:spcAft>
                <a:spcPts val="600"/>
              </a:spcAft>
              <a:buClr>
                <a:srgbClr val="EC6607"/>
              </a:buClr>
            </a:pPr>
            <a:r>
              <a:rPr lang="de-DE" sz="1400" kern="1200">
                <a:solidFill>
                  <a:srgbClr val="006577"/>
                </a:solidFill>
                <a:latin typeface="Calibri" panose="020F0502020204030204" pitchFamily="34" charset="0"/>
                <a:ea typeface="+mn-ea"/>
                <a:cs typeface="Calibri" panose="020F0502020204030204" pitchFamily="34" charset="0"/>
              </a:rPr>
              <a:t>Heizungsoptimierung zur </a:t>
            </a:r>
            <a:r>
              <a:rPr lang="de-DE" sz="1400" b="1" kern="1200">
                <a:solidFill>
                  <a:srgbClr val="006577"/>
                </a:solidFill>
                <a:latin typeface="Calibri" panose="020F0502020204030204" pitchFamily="34" charset="0"/>
                <a:ea typeface="+mn-ea"/>
                <a:cs typeface="Calibri" panose="020F0502020204030204" pitchFamily="34" charset="0"/>
              </a:rPr>
              <a:t>Emissionsminderung</a:t>
            </a:r>
          </a:p>
          <a:p>
            <a:pPr marL="285750" marR="0" lvl="0" indent="-285750"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kern="1200">
                <a:solidFill>
                  <a:srgbClr val="006577"/>
                </a:solidFill>
                <a:latin typeface="Calibri"/>
                <a:ea typeface="+mn-ea"/>
                <a:cs typeface="Calibri"/>
              </a:rPr>
              <a:t>Staubemissionsreduzierung von Biomasseheizungen**** </a:t>
            </a:r>
          </a:p>
        </p:txBody>
      </p:sp>
      <p:sp>
        <p:nvSpPr>
          <p:cNvPr id="24" name="Textfeld 23">
            <a:extLst>
              <a:ext uri="{FF2B5EF4-FFF2-40B4-BE49-F238E27FC236}">
                <a16:creationId xmlns:a16="http://schemas.microsoft.com/office/drawing/2014/main" id="{6E7923E2-E690-378A-77F7-FC25A523C49C}"/>
              </a:ext>
            </a:extLst>
          </p:cNvPr>
          <p:cNvSpPr txBox="1"/>
          <p:nvPr/>
        </p:nvSpPr>
        <p:spPr>
          <a:xfrm>
            <a:off x="5388551" y="2294516"/>
            <a:ext cx="91792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BAFA</a:t>
            </a:r>
            <a:endParaRPr lang="de-DE"/>
          </a:p>
        </p:txBody>
      </p:sp>
      <p:sp>
        <p:nvSpPr>
          <p:cNvPr id="7" name="Geschweifte Klammer rechts 6">
            <a:extLst>
              <a:ext uri="{FF2B5EF4-FFF2-40B4-BE49-F238E27FC236}">
                <a16:creationId xmlns:a16="http://schemas.microsoft.com/office/drawing/2014/main" id="{37DE2250-5A7D-2294-43F0-5C119061010E}"/>
              </a:ext>
            </a:extLst>
          </p:cNvPr>
          <p:cNvSpPr/>
          <p:nvPr/>
        </p:nvSpPr>
        <p:spPr>
          <a:xfrm>
            <a:off x="5090061" y="1599784"/>
            <a:ext cx="272015" cy="1738262"/>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8" name="Gruppieren 7">
            <a:extLst>
              <a:ext uri="{FF2B5EF4-FFF2-40B4-BE49-F238E27FC236}">
                <a16:creationId xmlns:a16="http://schemas.microsoft.com/office/drawing/2014/main" id="{FD1EEEB2-BD1E-2528-136E-8362DBB4DD1F}"/>
              </a:ext>
            </a:extLst>
          </p:cNvPr>
          <p:cNvGrpSpPr/>
          <p:nvPr/>
        </p:nvGrpSpPr>
        <p:grpSpPr>
          <a:xfrm>
            <a:off x="7575232" y="-113388"/>
            <a:ext cx="1085001" cy="914400"/>
            <a:chOff x="7443880" y="567386"/>
            <a:chExt cx="914400" cy="914400"/>
          </a:xfrm>
        </p:grpSpPr>
        <p:pic>
          <p:nvPicPr>
            <p:cNvPr id="9" name="Grafik 8" descr="Lesezeichen mit einfarbiger Füllung">
              <a:extLst>
                <a:ext uri="{FF2B5EF4-FFF2-40B4-BE49-F238E27FC236}">
                  <a16:creationId xmlns:a16="http://schemas.microsoft.com/office/drawing/2014/main" id="{574201CC-64E5-EFA6-5B70-F261139E1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0" name="Textfeld 9">
              <a:extLst>
                <a:ext uri="{FF2B5EF4-FFF2-40B4-BE49-F238E27FC236}">
                  <a16:creationId xmlns:a16="http://schemas.microsoft.com/office/drawing/2014/main" id="{8CB409AC-71F6-6A51-C2F6-D4BFDF7A5600}"/>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11" name="Textfeld 10">
            <a:extLst>
              <a:ext uri="{FF2B5EF4-FFF2-40B4-BE49-F238E27FC236}">
                <a16:creationId xmlns:a16="http://schemas.microsoft.com/office/drawing/2014/main" id="{0B24A4EC-84D9-AD16-75BC-6232733EA9CD}"/>
              </a:ext>
            </a:extLst>
          </p:cNvPr>
          <p:cNvSpPr txBox="1">
            <a:spLocks/>
          </p:cNvSpPr>
          <p:nvPr/>
        </p:nvSpPr>
        <p:spPr>
          <a:xfrm>
            <a:off x="6881174" y="2217354"/>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19" name="Textfeld 18">
            <a:extLst>
              <a:ext uri="{FF2B5EF4-FFF2-40B4-BE49-F238E27FC236}">
                <a16:creationId xmlns:a16="http://schemas.microsoft.com/office/drawing/2014/main" id="{F13DD0CC-1AE4-E54B-36D7-328EF7380829}"/>
              </a:ext>
            </a:extLst>
          </p:cNvPr>
          <p:cNvSpPr txBox="1">
            <a:spLocks/>
          </p:cNvSpPr>
          <p:nvPr/>
        </p:nvSpPr>
        <p:spPr>
          <a:xfrm>
            <a:off x="7326296" y="2217354"/>
            <a:ext cx="1237852"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iSFP-Bonus</a:t>
            </a:r>
          </a:p>
        </p:txBody>
      </p:sp>
      <p:sp>
        <p:nvSpPr>
          <p:cNvPr id="20" name="Rechteck 19">
            <a:extLst>
              <a:ext uri="{FF2B5EF4-FFF2-40B4-BE49-F238E27FC236}">
                <a16:creationId xmlns:a16="http://schemas.microsoft.com/office/drawing/2014/main" id="{65E0A4C8-DEB4-44AF-82DB-60E735C3E349}"/>
              </a:ext>
            </a:extLst>
          </p:cNvPr>
          <p:cNvSpPr/>
          <p:nvPr/>
        </p:nvSpPr>
        <p:spPr>
          <a:xfrm>
            <a:off x="5947364" y="2560463"/>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15%</a:t>
            </a:r>
          </a:p>
        </p:txBody>
      </p:sp>
      <p:sp>
        <p:nvSpPr>
          <p:cNvPr id="25" name="Rechteck 24">
            <a:extLst>
              <a:ext uri="{FF2B5EF4-FFF2-40B4-BE49-F238E27FC236}">
                <a16:creationId xmlns:a16="http://schemas.microsoft.com/office/drawing/2014/main" id="{A914B68B-A16A-E236-6BFF-D13196C384E8}"/>
              </a:ext>
            </a:extLst>
          </p:cNvPr>
          <p:cNvSpPr/>
          <p:nvPr/>
        </p:nvSpPr>
        <p:spPr>
          <a:xfrm>
            <a:off x="7345918" y="2560463"/>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pic>
        <p:nvPicPr>
          <p:cNvPr id="26" name="Grafik 25" descr="Start mit einfarbiger Füllung">
            <a:extLst>
              <a:ext uri="{FF2B5EF4-FFF2-40B4-BE49-F238E27FC236}">
                <a16:creationId xmlns:a16="http://schemas.microsoft.com/office/drawing/2014/main" id="{893AE23B-C7A8-53DE-002A-22AF1BAD95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76187" y="1991319"/>
            <a:ext cx="648000" cy="648000"/>
          </a:xfrm>
          <a:prstGeom prst="rect">
            <a:avLst/>
          </a:prstGeom>
        </p:spPr>
      </p:pic>
      <p:grpSp>
        <p:nvGrpSpPr>
          <p:cNvPr id="28" name="Gruppieren 27">
            <a:extLst>
              <a:ext uri="{FF2B5EF4-FFF2-40B4-BE49-F238E27FC236}">
                <a16:creationId xmlns:a16="http://schemas.microsoft.com/office/drawing/2014/main" id="{62717367-E48F-396D-0272-60B60AFA7F61}"/>
              </a:ext>
            </a:extLst>
          </p:cNvPr>
          <p:cNvGrpSpPr/>
          <p:nvPr/>
        </p:nvGrpSpPr>
        <p:grpSpPr>
          <a:xfrm rot="283097">
            <a:off x="8325947" y="2332782"/>
            <a:ext cx="648000" cy="648000"/>
            <a:chOff x="3810576" y="3230839"/>
            <a:chExt cx="648000" cy="648000"/>
          </a:xfrm>
        </p:grpSpPr>
        <p:sp>
          <p:nvSpPr>
            <p:cNvPr id="30" name="Rechteck 29">
              <a:extLst>
                <a:ext uri="{FF2B5EF4-FFF2-40B4-BE49-F238E27FC236}">
                  <a16:creationId xmlns:a16="http://schemas.microsoft.com/office/drawing/2014/main" id="{1643E049-113D-FDB6-66A0-898D81218883}"/>
                </a:ext>
              </a:extLst>
            </p:cNvPr>
            <p:cNvSpPr/>
            <p:nvPr/>
          </p:nvSpPr>
          <p:spPr>
            <a:xfrm rot="545991">
              <a:off x="3945963" y="3297997"/>
              <a:ext cx="378000" cy="5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descr="Prüfliste Silhouette">
              <a:extLst>
                <a:ext uri="{FF2B5EF4-FFF2-40B4-BE49-F238E27FC236}">
                  <a16:creationId xmlns:a16="http://schemas.microsoft.com/office/drawing/2014/main" id="{D1014023-D5DC-45E4-7E8C-0A38EDE597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56057">
              <a:off x="3810576" y="3230839"/>
              <a:ext cx="648000" cy="648000"/>
            </a:xfrm>
            <a:prstGeom prst="rect">
              <a:avLst/>
            </a:prstGeom>
          </p:spPr>
        </p:pic>
      </p:grpSp>
      <p:sp>
        <p:nvSpPr>
          <p:cNvPr id="32" name="Rechteck 31">
            <a:extLst>
              <a:ext uri="{FF2B5EF4-FFF2-40B4-BE49-F238E27FC236}">
                <a16:creationId xmlns:a16="http://schemas.microsoft.com/office/drawing/2014/main" id="{09396365-F7F7-61F5-47E2-C5478D326520}"/>
              </a:ext>
            </a:extLst>
          </p:cNvPr>
          <p:cNvSpPr/>
          <p:nvPr/>
        </p:nvSpPr>
        <p:spPr>
          <a:xfrm>
            <a:off x="5947364" y="3865628"/>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50%</a:t>
            </a:r>
          </a:p>
        </p:txBody>
      </p:sp>
      <p:pic>
        <p:nvPicPr>
          <p:cNvPr id="33" name="Grafik 32" descr="Start mit einfarbiger Füllung">
            <a:extLst>
              <a:ext uri="{FF2B5EF4-FFF2-40B4-BE49-F238E27FC236}">
                <a16:creationId xmlns:a16="http://schemas.microsoft.com/office/drawing/2014/main" id="{FAC9596B-6540-8AE5-AADF-A732D1822D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76187" y="3296484"/>
            <a:ext cx="648000" cy="648000"/>
          </a:xfrm>
          <a:prstGeom prst="rect">
            <a:avLst/>
          </a:prstGeom>
        </p:spPr>
      </p:pic>
      <p:sp>
        <p:nvSpPr>
          <p:cNvPr id="35" name="Textfeld 34">
            <a:extLst>
              <a:ext uri="{FF2B5EF4-FFF2-40B4-BE49-F238E27FC236}">
                <a16:creationId xmlns:a16="http://schemas.microsoft.com/office/drawing/2014/main" id="{5083C29D-7845-AC12-6A84-52B44BA58DB2}"/>
              </a:ext>
            </a:extLst>
          </p:cNvPr>
          <p:cNvSpPr txBox="1"/>
          <p:nvPr/>
        </p:nvSpPr>
        <p:spPr>
          <a:xfrm>
            <a:off x="5388551" y="3766880"/>
            <a:ext cx="917926" cy="369332"/>
          </a:xfrm>
          <a:prstGeom prst="rect">
            <a:avLst/>
          </a:prstGeom>
          <a:noFill/>
        </p:spPr>
        <p:txBody>
          <a:bodyPr wrap="square" anchor="ctr">
            <a:spAutoFit/>
          </a:bodyPr>
          <a:lstStyle/>
          <a:p>
            <a:r>
              <a:rPr lang="de-DE" b="1">
                <a:solidFill>
                  <a:srgbClr val="EC6607"/>
                </a:solidFill>
                <a:latin typeface="Calibri" panose="020F0502020204030204" pitchFamily="34" charset="0"/>
                <a:cs typeface="Calibri" panose="020F0502020204030204" pitchFamily="34" charset="0"/>
              </a:rPr>
              <a:t>BAFA</a:t>
            </a:r>
            <a:endParaRPr lang="de-DE"/>
          </a:p>
        </p:txBody>
      </p:sp>
      <p:sp>
        <p:nvSpPr>
          <p:cNvPr id="36" name="Geschweifte Klammer rechts 35">
            <a:extLst>
              <a:ext uri="{FF2B5EF4-FFF2-40B4-BE49-F238E27FC236}">
                <a16:creationId xmlns:a16="http://schemas.microsoft.com/office/drawing/2014/main" id="{B8D1CFF4-6213-CAE5-189D-FB84AA9C56FE}"/>
              </a:ext>
            </a:extLst>
          </p:cNvPr>
          <p:cNvSpPr/>
          <p:nvPr/>
        </p:nvSpPr>
        <p:spPr>
          <a:xfrm>
            <a:off x="5090061" y="3651604"/>
            <a:ext cx="272015" cy="554343"/>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1A1B150F-9FDA-141A-7870-43C38783C9EC}"/>
              </a:ext>
            </a:extLst>
          </p:cNvPr>
          <p:cNvSpPr txBox="1"/>
          <p:nvPr/>
        </p:nvSpPr>
        <p:spPr>
          <a:xfrm>
            <a:off x="2457680" y="4285610"/>
            <a:ext cx="6202554" cy="832087"/>
          </a:xfrm>
          <a:prstGeom prst="rect">
            <a:avLst/>
          </a:prstGeom>
          <a:noFill/>
        </p:spPr>
        <p:txBody>
          <a:bodyPr wrap="square" tIns="46800" anchor="b">
            <a:spAutoFit/>
          </a:bodyPr>
          <a:lstStyle/>
          <a:p>
            <a:r>
              <a:rPr lang="de-DE" sz="800">
                <a:latin typeface="Calibri"/>
                <a:cs typeface="Calibri"/>
              </a:rPr>
              <a:t>* Ab sechs Wohneinheiten gilt die EnSimiMaV bzw. § 60b GEG.   ** Förderung nur für Heizungsanlagen, die mindestens zwei Jahre in Betrieb sind und nur bei Gebäuden mit bis zu fünf Wohneinheiten. Die Optimierung fossiler Heizungen wird nur bei Anlagen gefördert, die nicht älter sind als 20 Jahre. Bei wassergeführten Heizungssystemen wird ein hydraulisch abgeglichenes Heizungssystem vorausgesetzt oder ein hydraulischer Abgleich muss durchgeführt werden.   *** Nach Verfahren B.   **** Förderung nur bei Heizungsanlagen, die mindestens zwei Jahre in Betrieb sind und nur für Anlagen mit einer Nennleistung von 4kW oder mehr, ausgenommen sind Einzelraumfeuerungsanlagen.   Quelle: BEG-EM, Stand 29.12.2023 (</a:t>
            </a:r>
            <a:r>
              <a:rPr lang="de-DE" sz="800">
                <a:latin typeface="Calibri"/>
                <a:cs typeface="Calibri"/>
                <a:hlinkClick r:id="rId9"/>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E641E1DE-99F0-2B0F-948F-4AD4E1B65C9C}"/>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4" name="Titel 2">
            <a:extLst>
              <a:ext uri="{FF2B5EF4-FFF2-40B4-BE49-F238E27FC236}">
                <a16:creationId xmlns:a16="http://schemas.microsoft.com/office/drawing/2014/main" id="{9FC9252B-9771-C1E4-A770-F7C83EEA55E5}"/>
              </a:ext>
            </a:extLst>
          </p:cNvPr>
          <p:cNvSpPr txBox="1">
            <a:spLocks/>
          </p:cNvSpPr>
          <p:nvPr/>
        </p:nvSpPr>
        <p:spPr>
          <a:xfrm>
            <a:off x="608459"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pitchFamily="-102" charset="0"/>
                <a:cs typeface="Calibri" pitchFamily="-102" charset="0"/>
              </a:rPr>
              <a:t>Effizienzmaßnahme – Heizungsoptimierung</a:t>
            </a:r>
          </a:p>
        </p:txBody>
      </p:sp>
      <p:sp>
        <p:nvSpPr>
          <p:cNvPr id="2" name="Textfeld 1">
            <a:extLst>
              <a:ext uri="{FF2B5EF4-FFF2-40B4-BE49-F238E27FC236}">
                <a16:creationId xmlns:a16="http://schemas.microsoft.com/office/drawing/2014/main" id="{0403AB51-090C-6988-9DBB-FCF3D42759D0}"/>
              </a:ext>
            </a:extLst>
          </p:cNvPr>
          <p:cNvSpPr txBox="1"/>
          <p:nvPr/>
        </p:nvSpPr>
        <p:spPr>
          <a:xfrm rot="21299952">
            <a:off x="3308166" y="1242431"/>
            <a:ext cx="1714528" cy="307777"/>
          </a:xfrm>
          <a:prstGeom prst="rect">
            <a:avLst/>
          </a:prstGeom>
          <a:solidFill>
            <a:schemeClr val="bg1"/>
          </a:solidFill>
          <a:ln w="12700">
            <a:solidFill>
              <a:srgbClr val="EC6607"/>
            </a:solidFill>
          </a:ln>
        </p:spPr>
        <p:txBody>
          <a:bodyPr wrap="square" lIns="36000" rIns="36000" rtlCol="0">
            <a:spAutoFit/>
          </a:bodyPr>
          <a:lstStyle/>
          <a:p>
            <a:r>
              <a:rPr lang="de-DE" sz="1400" b="0">
                <a:solidFill>
                  <a:srgbClr val="EC6607"/>
                </a:solidFill>
                <a:latin typeface="Calibri" panose="020F0502020204030204" pitchFamily="34" charset="0"/>
                <a:cs typeface="Calibri" panose="020F0502020204030204" pitchFamily="34" charset="0"/>
              </a:rPr>
              <a:t>bis 5 Wohneinheiten*</a:t>
            </a:r>
            <a:r>
              <a:rPr lang="de-DE" sz="1400" b="1">
                <a:solidFill>
                  <a:srgbClr val="EC6607"/>
                </a:solidFill>
                <a:latin typeface="Calibri" panose="020F0502020204030204" pitchFamily="34" charset="0"/>
                <a:cs typeface="Calibri" panose="020F0502020204030204" pitchFamily="34" charset="0"/>
              </a:rPr>
              <a:t> </a:t>
            </a:r>
            <a:endParaRPr lang="de-DE" sz="1400"/>
          </a:p>
        </p:txBody>
      </p:sp>
    </p:spTree>
    <p:extLst>
      <p:ext uri="{BB962C8B-B14F-4D97-AF65-F5344CB8AC3E}">
        <p14:creationId xmlns:p14="http://schemas.microsoft.com/office/powerpoint/2010/main" val="84411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14">
            <a:extLst>
              <a:ext uri="{FF2B5EF4-FFF2-40B4-BE49-F238E27FC236}">
                <a16:creationId xmlns:a16="http://schemas.microsoft.com/office/drawing/2014/main" id="{B2D1496F-AB23-8696-DA61-0AB1B2E119BF}"/>
              </a:ext>
            </a:extLst>
          </p:cNvPr>
          <p:cNvSpPr/>
          <p:nvPr/>
        </p:nvSpPr>
        <p:spPr>
          <a:xfrm>
            <a:off x="843515" y="1547481"/>
            <a:ext cx="4657062" cy="2645805"/>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9" name="Textfeld 3">
            <a:extLst>
              <a:ext uri="{FF2B5EF4-FFF2-40B4-BE49-F238E27FC236}">
                <a16:creationId xmlns:a16="http://schemas.microsoft.com/office/drawing/2014/main" id="{CF696410-4DA6-2B95-97C8-A0AC5110ECC8}"/>
              </a:ext>
            </a:extLst>
          </p:cNvPr>
          <p:cNvSpPr txBox="1"/>
          <p:nvPr/>
        </p:nvSpPr>
        <p:spPr>
          <a:xfrm>
            <a:off x="984185" y="1911569"/>
            <a:ext cx="4453724" cy="1938992"/>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EC6607"/>
                </a:solidFill>
                <a:latin typeface="Calibri"/>
                <a:cs typeface="Calibri"/>
              </a:rPr>
              <a:t>iSFP-Bonus</a:t>
            </a:r>
          </a:p>
          <a:p>
            <a:pPr>
              <a:spcAft>
                <a:spcPts val="600"/>
              </a:spcAft>
            </a:pPr>
            <a:r>
              <a:rPr lang="de-DE" sz="1200" b="1" i="1">
                <a:solidFill>
                  <a:srgbClr val="262626"/>
                </a:solidFill>
                <a:latin typeface="Calibri" panose="020F0502020204030204" pitchFamily="34" charset="0"/>
                <a:cs typeface="Calibri" panose="020F0502020204030204" pitchFamily="34" charset="0"/>
              </a:rPr>
              <a:t>Betrifft Einzelmaßnahmen an der Gebäudehülle, Anlagentechnik außer der Heizung und Heizungs-optimierung zur Effizienz-verbesserung* (nicht den Heizungstausch)</a:t>
            </a:r>
          </a:p>
          <a:p>
            <a:pPr lvl="0">
              <a:spcAft>
                <a:spcPts val="600"/>
              </a:spcAft>
            </a:pPr>
            <a:r>
              <a:rPr lang="de-DE" sz="1400" i="1">
                <a:solidFill>
                  <a:srgbClr val="262626"/>
                </a:solidFill>
                <a:latin typeface="Calibri" panose="020F0502020204030204" pitchFamily="34" charset="0"/>
                <a:cs typeface="Calibri" panose="020F0502020204030204" pitchFamily="34" charset="0"/>
              </a:rPr>
              <a:t>Ist eine energetische Sanierungsmaßnahme Bestandteil eines geförderten, individuellen Sanierungsfahrplans** </a:t>
            </a:r>
            <a:br>
              <a:rPr lang="de-DE" sz="1400" i="1">
                <a:solidFill>
                  <a:srgbClr val="262626"/>
                </a:solidFill>
                <a:latin typeface="Calibri" panose="020F0502020204030204" pitchFamily="34" charset="0"/>
                <a:cs typeface="Calibri" panose="020F0502020204030204" pitchFamily="34" charset="0"/>
              </a:rPr>
            </a:br>
            <a:r>
              <a:rPr lang="de-DE" sz="1400" i="1">
                <a:solidFill>
                  <a:srgbClr val="262626"/>
                </a:solidFill>
                <a:latin typeface="Calibri" panose="020F0502020204030204" pitchFamily="34" charset="0"/>
                <a:cs typeface="Calibri" panose="020F0502020204030204" pitchFamily="34" charset="0"/>
              </a:rPr>
              <a:t>so erhöht sich der für diese Maßnahme vorgesehene Fördersatz um zusätzliche fünf Prozentpunkte. </a:t>
            </a:r>
          </a:p>
        </p:txBody>
      </p:sp>
      <p:grpSp>
        <p:nvGrpSpPr>
          <p:cNvPr id="10" name="Gruppieren 9">
            <a:extLst>
              <a:ext uri="{FF2B5EF4-FFF2-40B4-BE49-F238E27FC236}">
                <a16:creationId xmlns:a16="http://schemas.microsoft.com/office/drawing/2014/main" id="{BE3A86C5-6B42-EBA7-7902-2BD4F47CBE19}"/>
              </a:ext>
            </a:extLst>
          </p:cNvPr>
          <p:cNvGrpSpPr/>
          <p:nvPr/>
        </p:nvGrpSpPr>
        <p:grpSpPr>
          <a:xfrm>
            <a:off x="2806951" y="1255014"/>
            <a:ext cx="713433" cy="357586"/>
            <a:chOff x="3024554" y="1338884"/>
            <a:chExt cx="713433" cy="357586"/>
          </a:xfrm>
        </p:grpSpPr>
        <p:sp>
          <p:nvSpPr>
            <p:cNvPr id="13" name="Rechteck: abgerundete Ecken 12">
              <a:extLst>
                <a:ext uri="{FF2B5EF4-FFF2-40B4-BE49-F238E27FC236}">
                  <a16:creationId xmlns:a16="http://schemas.microsoft.com/office/drawing/2014/main" id="{2E169BAE-623A-FA93-68E2-90939562290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14" name="Kreis: nicht ausgefüllt 13">
              <a:extLst>
                <a:ext uri="{FF2B5EF4-FFF2-40B4-BE49-F238E27FC236}">
                  <a16:creationId xmlns:a16="http://schemas.microsoft.com/office/drawing/2014/main" id="{2B9F205D-8B02-D0A3-CCA0-9AA2F74C9E07}"/>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15" name="Rechteck 14">
            <a:extLst>
              <a:ext uri="{FF2B5EF4-FFF2-40B4-BE49-F238E27FC236}">
                <a16:creationId xmlns:a16="http://schemas.microsoft.com/office/drawing/2014/main" id="{0B567DEF-2C33-7ABE-1AF3-DFBDC178A8BD}"/>
              </a:ext>
            </a:extLst>
          </p:cNvPr>
          <p:cNvSpPr/>
          <p:nvPr/>
        </p:nvSpPr>
        <p:spPr>
          <a:xfrm>
            <a:off x="4401352" y="15474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grpSp>
        <p:nvGrpSpPr>
          <p:cNvPr id="17" name="Gruppieren 16">
            <a:extLst>
              <a:ext uri="{FF2B5EF4-FFF2-40B4-BE49-F238E27FC236}">
                <a16:creationId xmlns:a16="http://schemas.microsoft.com/office/drawing/2014/main" id="{2065004F-4751-BFFF-D3D7-770F0F884281}"/>
              </a:ext>
            </a:extLst>
          </p:cNvPr>
          <p:cNvGrpSpPr/>
          <p:nvPr/>
        </p:nvGrpSpPr>
        <p:grpSpPr>
          <a:xfrm>
            <a:off x="7575232" y="-113388"/>
            <a:ext cx="1085001" cy="914400"/>
            <a:chOff x="7443880" y="567386"/>
            <a:chExt cx="914400" cy="914400"/>
          </a:xfrm>
        </p:grpSpPr>
        <p:pic>
          <p:nvPicPr>
            <p:cNvPr id="18" name="Grafik 17" descr="Lesezeichen mit einfarbiger Füllung">
              <a:extLst>
                <a:ext uri="{FF2B5EF4-FFF2-40B4-BE49-F238E27FC236}">
                  <a16:creationId xmlns:a16="http://schemas.microsoft.com/office/drawing/2014/main" id="{167D76DC-FB72-62F8-0AE2-71A162918A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21" name="Textfeld 20">
              <a:extLst>
                <a:ext uri="{FF2B5EF4-FFF2-40B4-BE49-F238E27FC236}">
                  <a16:creationId xmlns:a16="http://schemas.microsoft.com/office/drawing/2014/main" id="{25F288B2-085F-66B8-8B07-EFF8B3E09C7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grpSp>
        <p:nvGrpSpPr>
          <p:cNvPr id="22" name="Gruppieren 21">
            <a:extLst>
              <a:ext uri="{FF2B5EF4-FFF2-40B4-BE49-F238E27FC236}">
                <a16:creationId xmlns:a16="http://schemas.microsoft.com/office/drawing/2014/main" id="{94EE7B8E-2BBC-119A-BAAA-CA95D0DB294B}"/>
              </a:ext>
            </a:extLst>
          </p:cNvPr>
          <p:cNvGrpSpPr/>
          <p:nvPr/>
        </p:nvGrpSpPr>
        <p:grpSpPr>
          <a:xfrm rot="283097">
            <a:off x="4764356" y="3445431"/>
            <a:ext cx="648000" cy="648000"/>
            <a:chOff x="3810576" y="3230839"/>
            <a:chExt cx="648000" cy="648000"/>
          </a:xfrm>
        </p:grpSpPr>
        <p:sp>
          <p:nvSpPr>
            <p:cNvPr id="23" name="Rechteck 22">
              <a:extLst>
                <a:ext uri="{FF2B5EF4-FFF2-40B4-BE49-F238E27FC236}">
                  <a16:creationId xmlns:a16="http://schemas.microsoft.com/office/drawing/2014/main" id="{8795443A-4DE6-F23C-4F7A-8E1DEA46B249}"/>
                </a:ext>
              </a:extLst>
            </p:cNvPr>
            <p:cNvSpPr/>
            <p:nvPr/>
          </p:nvSpPr>
          <p:spPr>
            <a:xfrm rot="545991">
              <a:off x="3945963" y="3297997"/>
              <a:ext cx="378000" cy="51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descr="Prüfliste Silhouette">
              <a:extLst>
                <a:ext uri="{FF2B5EF4-FFF2-40B4-BE49-F238E27FC236}">
                  <a16:creationId xmlns:a16="http://schemas.microsoft.com/office/drawing/2014/main" id="{97DD0F52-5B0C-FC47-E476-E3EC2054D7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56057">
              <a:off x="3810576" y="3230839"/>
              <a:ext cx="648000" cy="648000"/>
            </a:xfrm>
            <a:prstGeom prst="rect">
              <a:avLst/>
            </a:prstGeom>
          </p:spPr>
        </p:pic>
      </p:grpSp>
      <p:sp>
        <p:nvSpPr>
          <p:cNvPr id="2" name="Textfeld 1">
            <a:extLst>
              <a:ext uri="{FF2B5EF4-FFF2-40B4-BE49-F238E27FC236}">
                <a16:creationId xmlns:a16="http://schemas.microsoft.com/office/drawing/2014/main" id="{DAE8700B-B728-3C78-249F-2CECD922500A}"/>
              </a:ext>
            </a:extLst>
          </p:cNvPr>
          <p:cNvSpPr txBox="1"/>
          <p:nvPr/>
        </p:nvSpPr>
        <p:spPr>
          <a:xfrm>
            <a:off x="2457680" y="4654942"/>
            <a:ext cx="6202554" cy="462755"/>
          </a:xfrm>
          <a:prstGeom prst="rect">
            <a:avLst/>
          </a:prstGeom>
          <a:noFill/>
        </p:spPr>
        <p:txBody>
          <a:bodyPr wrap="square" tIns="46800" anchor="b">
            <a:spAutoFit/>
          </a:bodyPr>
          <a:lstStyle/>
          <a:p>
            <a:r>
              <a:rPr lang="de-DE" sz="800">
                <a:latin typeface="Calibri"/>
                <a:cs typeface="Calibri"/>
              </a:rPr>
              <a:t>* Der Bonus wird nur für die Heizungsoptimierung zur Effizienzverbesserung gewährt und nicht für Heizungsoptimierung zur Emissions-minderung.   ** Der individuelle Sanierungsfahrplan (iSFP) stellt die aufeinander abgestimmten Schritte einer energetischen Sanierung dar. </a:t>
            </a:r>
            <a:br>
              <a:rPr lang="de-DE" sz="800">
                <a:latin typeface="Calibri"/>
                <a:cs typeface="Calibri"/>
              </a:rPr>
            </a:br>
            <a:r>
              <a:rPr lang="de-DE" sz="800">
                <a:latin typeface="Calibri"/>
                <a:cs typeface="Calibri"/>
              </a:rPr>
              <a:t>Quelle: BEG-EM, Stand 29.12.2023 (</a:t>
            </a:r>
            <a:r>
              <a:rPr lang="de-DE" sz="800">
                <a:latin typeface="Calibri"/>
                <a:cs typeface="Calibri"/>
                <a:hlinkClick r:id="rId7"/>
              </a:rPr>
              <a:t>https://www.bmwi.de/Redaktion/DE/Artikel/Energie/bundesfoerderung-fuer-effiziente-gebaeude-beg.html</a:t>
            </a:r>
            <a:r>
              <a:rPr lang="de-DE" sz="800">
                <a:latin typeface="Calibri"/>
                <a:cs typeface="Calibri"/>
              </a:rPr>
              <a:t>)</a:t>
            </a:r>
          </a:p>
        </p:txBody>
      </p:sp>
      <p:sp>
        <p:nvSpPr>
          <p:cNvPr id="3" name="Textfeld 2">
            <a:extLst>
              <a:ext uri="{FF2B5EF4-FFF2-40B4-BE49-F238E27FC236}">
                <a16:creationId xmlns:a16="http://schemas.microsoft.com/office/drawing/2014/main" id="{ECC063AD-D199-ED8B-7519-0BEDEC3189D8}"/>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6" name="Titel 2">
            <a:extLst>
              <a:ext uri="{FF2B5EF4-FFF2-40B4-BE49-F238E27FC236}">
                <a16:creationId xmlns:a16="http://schemas.microsoft.com/office/drawing/2014/main" id="{C7135274-155C-EE0B-375F-DD708B61AC21}"/>
              </a:ext>
            </a:extLst>
          </p:cNvPr>
          <p:cNvSpPr txBox="1">
            <a:spLocks/>
          </p:cNvSpPr>
          <p:nvPr/>
        </p:nvSpPr>
        <p:spPr>
          <a:xfrm>
            <a:off x="608459" y="406800"/>
            <a:ext cx="7880341" cy="486000"/>
          </a:xfrm>
          <a:prstGeom prst="rect">
            <a:avLst/>
          </a:prstGeom>
        </p:spPr>
        <p:txBody>
          <a:bodyPr anchor="t"/>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Bonus für Effizienzmaßnahmen </a:t>
            </a:r>
            <a:b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An der Gebäudehülle, Anlagentechnik und Heizungsoptimierung*</a:t>
            </a:r>
            <a:endPar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40976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608459" y="407902"/>
            <a:ext cx="7325769" cy="486000"/>
          </a:xfrm>
          <a:prstGeom prst="rect">
            <a:avLst/>
          </a:prstGeom>
        </p:spPr>
        <p:txBody>
          <a:bodyPr anchor="t"/>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Themen</a:t>
            </a:r>
            <a:r>
              <a:rPr kumimoji="0" lang="de-DE" sz="3200" b="0" i="0" u="none" strike="noStrike" kern="1200" cap="none" spc="0" normalizeH="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 im Überblick</a:t>
            </a:r>
            <a:endParaRPr kumimoji="0" lang="id-ID"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5" name="Textplatzhalter 3"/>
          <p:cNvSpPr txBox="1">
            <a:spLocks/>
          </p:cNvSpPr>
          <p:nvPr/>
        </p:nvSpPr>
        <p:spPr>
          <a:xfrm>
            <a:off x="605854" y="1025235"/>
            <a:ext cx="7859966" cy="3046908"/>
          </a:xfrm>
          <a:prstGeom prst="rect">
            <a:avLst/>
          </a:prstGeom>
        </p:spPr>
        <p:txBody>
          <a:bodyPr numCol="1" spcCol="360000" anchor="ctr"/>
          <a:lstStyle/>
          <a:p>
            <a:pPr marL="457200" indent="-457200" eaLnBrk="1" hangingPunct="1">
              <a:spcBef>
                <a:spcPts val="600"/>
              </a:spcBef>
              <a:spcAft>
                <a:spcPts val="1200"/>
              </a:spcAft>
              <a:buClr>
                <a:srgbClr val="EC6607"/>
              </a:buClr>
              <a:buSzPct val="90000"/>
              <a:buFont typeface="+mj-lt"/>
              <a:buAutoNum type="arabicPeriod"/>
            </a:pPr>
            <a:r>
              <a:rPr lang="de-DE" sz="2000" dirty="0">
                <a:latin typeface="Calibri" pitchFamily="-102" charset="0"/>
                <a:ea typeface="Open Sans Light" pitchFamily="-102" charset="0"/>
              </a:rPr>
              <a:t>Einführung</a:t>
            </a:r>
          </a:p>
          <a:p>
            <a:pPr marL="457200" indent="-457200" eaLnBrk="1" hangingPunct="1">
              <a:spcBef>
                <a:spcPts val="600"/>
              </a:spcBef>
              <a:spcAft>
                <a:spcPts val="1200"/>
              </a:spcAft>
              <a:buClr>
                <a:srgbClr val="EC6607"/>
              </a:buClr>
              <a:buSzPct val="90000"/>
              <a:buFont typeface="+mj-lt"/>
              <a:buAutoNum type="arabicPeriod"/>
            </a:pPr>
            <a:r>
              <a:rPr lang="de-DE" sz="2000" dirty="0">
                <a:latin typeface="Calibri" pitchFamily="-102" charset="0"/>
                <a:ea typeface="Open Sans Light" pitchFamily="-102" charset="0"/>
              </a:rPr>
              <a:t>Einzelmaßnahmen Wohngebäude</a:t>
            </a:r>
          </a:p>
          <a:p>
            <a:pPr eaLnBrk="1" hangingPunct="1">
              <a:spcBef>
                <a:spcPts val="600"/>
              </a:spcBef>
              <a:spcAft>
                <a:spcPts val="1200"/>
              </a:spcAft>
              <a:buClr>
                <a:srgbClr val="EC6607"/>
              </a:buClr>
              <a:buSzPct val="90000"/>
            </a:pPr>
            <a:r>
              <a:rPr lang="de-DE">
                <a:solidFill>
                  <a:srgbClr val="EC6607"/>
                </a:solidFill>
                <a:latin typeface="Calibri" pitchFamily="-102" charset="0"/>
                <a:ea typeface="Open Sans Light" pitchFamily="-102" charset="0"/>
              </a:rPr>
              <a:t>2a.   </a:t>
            </a:r>
            <a:r>
              <a:rPr lang="de-DE" sz="2000" dirty="0">
                <a:latin typeface="Calibri" pitchFamily="-102" charset="0"/>
                <a:ea typeface="Open Sans Light" pitchFamily="-102" charset="0"/>
              </a:rPr>
              <a:t>Einzelmaßnahmen Nichtwohngebäude</a:t>
            </a:r>
          </a:p>
          <a:p>
            <a:pPr marL="457200" indent="-457200" eaLnBrk="1" hangingPunct="1">
              <a:spcBef>
                <a:spcPts val="600"/>
              </a:spcBef>
              <a:spcAft>
                <a:spcPts val="1200"/>
              </a:spcAft>
              <a:buClr>
                <a:srgbClr val="EC6607"/>
              </a:buClr>
              <a:buSzPct val="90000"/>
              <a:buFont typeface="+mj-lt"/>
              <a:buAutoNum type="arabicPeriod" startAt="3"/>
            </a:pPr>
            <a:r>
              <a:rPr lang="de-DE" sz="2000" dirty="0">
                <a:latin typeface="Calibri" pitchFamily="-102" charset="0"/>
                <a:ea typeface="Open Sans Light" pitchFamily="-102" charset="0"/>
              </a:rPr>
              <a:t>Effizienzhausförderung</a:t>
            </a:r>
          </a:p>
          <a:p>
            <a:pPr marL="457200" indent="-457200" eaLnBrk="1" hangingPunct="1">
              <a:spcBef>
                <a:spcPts val="600"/>
              </a:spcBef>
              <a:spcAft>
                <a:spcPts val="1200"/>
              </a:spcAft>
              <a:buClr>
                <a:srgbClr val="EC6607"/>
              </a:buClr>
              <a:buSzPct val="90000"/>
              <a:buFont typeface="+mj-lt"/>
              <a:buAutoNum type="arabicPeriod" startAt="3"/>
            </a:pPr>
            <a:r>
              <a:rPr lang="de-DE" sz="2000" dirty="0">
                <a:solidFill>
                  <a:srgbClr val="262626"/>
                </a:solidFill>
                <a:latin typeface="Calibri" panose="020F0502020204030204" pitchFamily="34" charset="0"/>
                <a:sym typeface="Wingdings" panose="05000000000000000000" pitchFamily="2" charset="2"/>
              </a:rPr>
              <a:t>Steuerliche Begünstigung</a:t>
            </a:r>
          </a:p>
          <a:p>
            <a:pPr marL="457200" indent="-457200" eaLnBrk="1" hangingPunct="1">
              <a:spcBef>
                <a:spcPts val="600"/>
              </a:spcBef>
              <a:spcAft>
                <a:spcPts val="1200"/>
              </a:spcAft>
              <a:buClr>
                <a:srgbClr val="EC6607"/>
              </a:buClr>
              <a:buSzPct val="90000"/>
              <a:buFont typeface="+mj-lt"/>
              <a:buAutoNum type="arabicPeriod" startAt="3"/>
            </a:pPr>
            <a:r>
              <a:rPr lang="de-DE" sz="2000" dirty="0">
                <a:solidFill>
                  <a:srgbClr val="262626"/>
                </a:solidFill>
                <a:latin typeface="Calibri" panose="020F0502020204030204" pitchFamily="34" charset="0"/>
                <a:sym typeface="Wingdings" panose="05000000000000000000" pitchFamily="2" charset="2"/>
              </a:rPr>
              <a:t>Förderung Energieberatung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DD506BC-97CF-3330-6CB7-A77D71593214}"/>
              </a:ext>
            </a:extLst>
          </p:cNvPr>
          <p:cNvSpPr txBox="1"/>
          <p:nvPr/>
        </p:nvSpPr>
        <p:spPr>
          <a:xfrm>
            <a:off x="954213" y="1203325"/>
            <a:ext cx="4039437" cy="400124"/>
          </a:xfrm>
          <a:prstGeom prst="rect">
            <a:avLst/>
          </a:prstGeom>
          <a:solidFill>
            <a:srgbClr val="006577"/>
          </a:solidFill>
          <a:ln w="19050">
            <a:solidFill>
              <a:srgbClr val="006577"/>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Sanierung in Eigenleistung</a:t>
            </a:r>
            <a:endParaRPr kumimoji="0" lang="de-DE" b="0" i="0" u="none" strike="noStrike" kern="1200" cap="none" spc="0" normalizeH="0" noProof="0">
              <a:ln>
                <a:noFill/>
              </a:ln>
              <a:solidFill>
                <a:prstClr val="white"/>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AB4EC7A4-A7F5-5AF6-A65E-37C04C2FEBCD}"/>
              </a:ext>
            </a:extLst>
          </p:cNvPr>
          <p:cNvSpPr txBox="1"/>
          <p:nvPr/>
        </p:nvSpPr>
        <p:spPr>
          <a:xfrm>
            <a:off x="954213" y="1673781"/>
            <a:ext cx="4039437" cy="2488745"/>
          </a:xfrm>
          <a:prstGeom prst="rect">
            <a:avLst/>
          </a:prstGeom>
          <a:solidFill>
            <a:schemeClr val="bg1"/>
          </a:solidFill>
          <a:ln w="19050">
            <a:solidFill>
              <a:srgbClr val="006577"/>
            </a:solidFill>
          </a:ln>
        </p:spPr>
        <p:txBody>
          <a:bodyPr wrap="square" lIns="108000" tIns="72000" rIns="144000" bIns="72000" rtlCol="0" anchor="t">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buNone/>
            </a:pPr>
            <a:r>
              <a:rPr lang="de-DE" sz="1400" b="1">
                <a:solidFill>
                  <a:srgbClr val="006577"/>
                </a:solidFill>
              </a:rPr>
              <a:t>Materialkosten für Eigenleistungen sind förderfähig.</a:t>
            </a:r>
          </a:p>
          <a:p>
            <a:pPr>
              <a:buFont typeface="Wingdings" panose="05000000000000000000" pitchFamily="2" charset="2"/>
              <a:buChar char="§"/>
            </a:pPr>
            <a:r>
              <a:rPr lang="de-DE" sz="1400">
                <a:solidFill>
                  <a:srgbClr val="006577"/>
                </a:solidFill>
              </a:rPr>
              <a:t>Rechnungen über Materialkosten </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müssen den Namen des Antragstellers enthalten </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dürfen ausschließlich förderfähige Posten enthalten</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sind nicht in Barzahlung möglich  </a:t>
            </a:r>
          </a:p>
          <a:p>
            <a:pPr>
              <a:buFont typeface="Wingdings" panose="05000000000000000000" pitchFamily="2" charset="2"/>
              <a:buChar char="§"/>
            </a:pPr>
            <a:r>
              <a:rPr lang="de-DE" sz="1400" b="1">
                <a:solidFill>
                  <a:srgbClr val="006577"/>
                </a:solidFill>
              </a:rPr>
              <a:t>Umfeldmaßnahmen</a:t>
            </a:r>
            <a:r>
              <a:rPr lang="de-DE" sz="1400">
                <a:solidFill>
                  <a:srgbClr val="006577"/>
                </a:solidFill>
              </a:rPr>
              <a:t> sind </a:t>
            </a:r>
            <a:r>
              <a:rPr lang="de-DE" sz="1400" b="1">
                <a:solidFill>
                  <a:srgbClr val="006577"/>
                </a:solidFill>
              </a:rPr>
              <a:t>nicht förderfähig</a:t>
            </a:r>
          </a:p>
        </p:txBody>
      </p:sp>
      <p:sp>
        <p:nvSpPr>
          <p:cNvPr id="6" name="Textfeld 5">
            <a:extLst>
              <a:ext uri="{FF2B5EF4-FFF2-40B4-BE49-F238E27FC236}">
                <a16:creationId xmlns:a16="http://schemas.microsoft.com/office/drawing/2014/main" id="{0BF0C146-11D7-8AC1-AEC3-9832212CCC28}"/>
              </a:ext>
            </a:extLst>
          </p:cNvPr>
          <p:cNvSpPr txBox="1"/>
          <p:nvPr/>
        </p:nvSpPr>
        <p:spPr>
          <a:xfrm>
            <a:off x="5098425" y="1203325"/>
            <a:ext cx="3257551" cy="400124"/>
          </a:xfrm>
          <a:prstGeom prst="rect">
            <a:avLst/>
          </a:prstGeom>
          <a:solidFill>
            <a:srgbClr val="006577"/>
          </a:solidFill>
          <a:ln w="19050">
            <a:solidFill>
              <a:srgbClr val="006577"/>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Bestätigung durch Sachkundige</a:t>
            </a:r>
            <a:endParaRPr kumimoji="0" lang="de-DE" b="0" i="0" u="none" strike="noStrike" kern="1200" cap="none" spc="0" normalizeH="0" noProof="0">
              <a:ln>
                <a:noFill/>
              </a:ln>
              <a:solidFill>
                <a:prstClr val="white"/>
              </a:solidFill>
              <a:effectLst/>
              <a:uLnTx/>
              <a:uFillTx/>
              <a:latin typeface="Calibri" panose="020F0502020204030204" pitchFamily="34" charset="0"/>
              <a:ea typeface="+mn-ea"/>
              <a:cs typeface="+mn-cs"/>
            </a:endParaRPr>
          </a:p>
        </p:txBody>
      </p:sp>
      <p:sp>
        <p:nvSpPr>
          <p:cNvPr id="7" name="Textfeld 6">
            <a:extLst>
              <a:ext uri="{FF2B5EF4-FFF2-40B4-BE49-F238E27FC236}">
                <a16:creationId xmlns:a16="http://schemas.microsoft.com/office/drawing/2014/main" id="{D7F20CA5-F99E-B867-FDF0-0C3424291005}"/>
              </a:ext>
            </a:extLst>
          </p:cNvPr>
          <p:cNvSpPr txBox="1"/>
          <p:nvPr/>
        </p:nvSpPr>
        <p:spPr>
          <a:xfrm>
            <a:off x="5098424" y="1673781"/>
            <a:ext cx="3257552" cy="2488745"/>
          </a:xfrm>
          <a:prstGeom prst="rect">
            <a:avLst/>
          </a:prstGeom>
          <a:solidFill>
            <a:schemeClr val="bg1"/>
          </a:solidFill>
          <a:ln w="19050">
            <a:solidFill>
              <a:srgbClr val="006577"/>
            </a:solidFill>
          </a:ln>
        </p:spPr>
        <p:txBody>
          <a:bodyPr wrap="square" lIns="108000" tIns="72000" rIns="144000" bIns="72000" rtlCol="0" anchor="t">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spcAft>
                <a:spcPts val="1200"/>
              </a:spcAft>
              <a:buNone/>
            </a:pPr>
            <a:r>
              <a:rPr lang="de-DE" sz="1400" b="1">
                <a:solidFill>
                  <a:srgbClr val="006577"/>
                </a:solidFill>
              </a:rPr>
              <a:t>Die fachgerechte Durchführung und korrekte Angabe der Materialkosten muss durch eine sachkundige Person bestätigt werden.</a:t>
            </a:r>
          </a:p>
          <a:p>
            <a:pPr>
              <a:buFont typeface="Wingdings" panose="05000000000000000000" pitchFamily="2" charset="2"/>
              <a:buChar char="§"/>
            </a:pPr>
            <a:r>
              <a:rPr lang="de-DE" sz="1400">
                <a:solidFill>
                  <a:srgbClr val="006577"/>
                </a:solidFill>
              </a:rPr>
              <a:t>Sachkundig sind </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Energie-Effizienz-Experten</a:t>
            </a:r>
          </a:p>
          <a:p>
            <a:pPr marL="534988" lvl="1" indent="-174625">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Fachunternehmer</a:t>
            </a:r>
          </a:p>
          <a:p>
            <a:pPr marL="742950" lvl="1" indent="-285750">
              <a:spcAft>
                <a:spcPts val="600"/>
              </a:spcAft>
              <a:buFont typeface="Wingdings" panose="05000000000000000000" pitchFamily="2" charset="2"/>
              <a:buChar char="§"/>
            </a:pPr>
            <a:endParaRPr lang="de-DE" sz="1400">
              <a:solidFill>
                <a:srgbClr val="348098"/>
              </a:solidFill>
              <a:latin typeface="Calibri" panose="020F0502020204030204" pitchFamily="34" charset="0"/>
              <a:cs typeface="Calibri" panose="020F0502020204030204" pitchFamily="34" charset="0"/>
            </a:endParaRPr>
          </a:p>
          <a:p>
            <a:pPr marL="742950" lvl="1" indent="-285750">
              <a:spcAft>
                <a:spcPts val="600"/>
              </a:spcAft>
              <a:buFont typeface="Wingdings" panose="05000000000000000000" pitchFamily="2" charset="2"/>
              <a:buChar char="§"/>
            </a:pPr>
            <a:endParaRPr lang="de-DE" sz="1400">
              <a:solidFill>
                <a:srgbClr val="348098"/>
              </a:solidFill>
              <a:latin typeface="Calibri" panose="020F050202020403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C603B496-CA12-DB79-7BBC-88A9AD46C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0589" y="2633663"/>
            <a:ext cx="686480" cy="1800000"/>
          </a:xfrm>
          <a:prstGeom prst="rect">
            <a:avLst/>
          </a:prstGeom>
        </p:spPr>
      </p:pic>
      <p:sp>
        <p:nvSpPr>
          <p:cNvPr id="17" name="Textfeld 16">
            <a:extLst>
              <a:ext uri="{FF2B5EF4-FFF2-40B4-BE49-F238E27FC236}">
                <a16:creationId xmlns:a16="http://schemas.microsoft.com/office/drawing/2014/main" id="{6563C27B-9552-04D3-7A7F-5DDA7C55D3BC}"/>
              </a:ext>
            </a:extLst>
          </p:cNvPr>
          <p:cNvSpPr txBox="1"/>
          <p:nvPr/>
        </p:nvSpPr>
        <p:spPr>
          <a:xfrm rot="21299952">
            <a:off x="3954445" y="4096503"/>
            <a:ext cx="2287957" cy="523220"/>
          </a:xfrm>
          <a:prstGeom prst="rect">
            <a:avLst/>
          </a:prstGeom>
          <a:solidFill>
            <a:schemeClr val="bg1"/>
          </a:solidFill>
          <a:ln w="12700">
            <a:solidFill>
              <a:srgbClr val="EC6607"/>
            </a:solidFill>
          </a:ln>
        </p:spPr>
        <p:txBody>
          <a:bodyPr wrap="square" lIns="36000" rIns="36000" rtlCol="0">
            <a:spAutoFit/>
          </a:bodyPr>
          <a:lstStyle/>
          <a:p>
            <a:r>
              <a:rPr lang="de-DE" sz="1400">
                <a:solidFill>
                  <a:srgbClr val="EC6607"/>
                </a:solidFill>
                <a:latin typeface="Calibri" panose="020F0502020204030204" pitchFamily="34" charset="0"/>
                <a:cs typeface="Calibri" panose="020F0502020204030204" pitchFamily="34" charset="0"/>
              </a:rPr>
              <a:t>Fördersatz für Material gleich wie bei jeweiliger Maßnahme</a:t>
            </a:r>
            <a:endParaRPr lang="de-DE" sz="1200">
              <a:solidFill>
                <a:srgbClr val="EC6607"/>
              </a:solidFill>
            </a:endParaRPr>
          </a:p>
        </p:txBody>
      </p:sp>
      <p:sp>
        <p:nvSpPr>
          <p:cNvPr id="9" name="Textfeld 8">
            <a:extLst>
              <a:ext uri="{FF2B5EF4-FFF2-40B4-BE49-F238E27FC236}">
                <a16:creationId xmlns:a16="http://schemas.microsoft.com/office/drawing/2014/main" id="{44A267BC-46BD-BCD1-6A9F-55F077DFF2DD}"/>
              </a:ext>
            </a:extLst>
          </p:cNvPr>
          <p:cNvSpPr txBox="1"/>
          <p:nvPr/>
        </p:nvSpPr>
        <p:spPr>
          <a:xfrm rot="21299952">
            <a:off x="3621595" y="384790"/>
            <a:ext cx="3236198" cy="523220"/>
          </a:xfrm>
          <a:prstGeom prst="rect">
            <a:avLst/>
          </a:prstGeom>
          <a:solidFill>
            <a:schemeClr val="bg1"/>
          </a:solidFill>
          <a:ln w="12700">
            <a:solidFill>
              <a:srgbClr val="EC6607"/>
            </a:solidFill>
          </a:ln>
        </p:spPr>
        <p:txBody>
          <a:bodyPr wrap="square" lIns="36000" rIns="36000" rtlCol="0">
            <a:spAutoFit/>
          </a:bodyPr>
          <a:lstStyle/>
          <a:p>
            <a:pPr algn="ctr"/>
            <a:r>
              <a:rPr lang="de-DE" sz="1400">
                <a:solidFill>
                  <a:srgbClr val="EC6607"/>
                </a:solidFill>
                <a:latin typeface="Calibri" panose="020F0502020204030204" pitchFamily="34" charset="0"/>
                <a:cs typeface="Calibri" panose="020F0502020204030204" pitchFamily="34" charset="0"/>
              </a:rPr>
              <a:t>Vorgehensweise zur Antragsstellung wird derzeit noch seitens des BMWKs geklärt </a:t>
            </a:r>
            <a:endParaRPr lang="de-DE" sz="1200">
              <a:solidFill>
                <a:srgbClr val="EC6607"/>
              </a:solidFill>
            </a:endParaRPr>
          </a:p>
        </p:txBody>
      </p:sp>
      <p:grpSp>
        <p:nvGrpSpPr>
          <p:cNvPr id="5" name="Gruppieren 4">
            <a:extLst>
              <a:ext uri="{FF2B5EF4-FFF2-40B4-BE49-F238E27FC236}">
                <a16:creationId xmlns:a16="http://schemas.microsoft.com/office/drawing/2014/main" id="{0F2BC69F-98EB-EC15-3DFC-F9BC2D9ACAE0}"/>
              </a:ext>
            </a:extLst>
          </p:cNvPr>
          <p:cNvGrpSpPr/>
          <p:nvPr/>
        </p:nvGrpSpPr>
        <p:grpSpPr>
          <a:xfrm>
            <a:off x="7575232" y="-113388"/>
            <a:ext cx="1085001" cy="914400"/>
            <a:chOff x="7443880" y="567386"/>
            <a:chExt cx="914400" cy="914400"/>
          </a:xfrm>
        </p:grpSpPr>
        <p:pic>
          <p:nvPicPr>
            <p:cNvPr id="10" name="Grafik 9" descr="Lesezeichen mit einfarbiger Füllung">
              <a:extLst>
                <a:ext uri="{FF2B5EF4-FFF2-40B4-BE49-F238E27FC236}">
                  <a16:creationId xmlns:a16="http://schemas.microsoft.com/office/drawing/2014/main" id="{64FFEAD8-2884-0C6F-3459-88ACEDEDE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1" name="Textfeld 10">
              <a:extLst>
                <a:ext uri="{FF2B5EF4-FFF2-40B4-BE49-F238E27FC236}">
                  <a16:creationId xmlns:a16="http://schemas.microsoft.com/office/drawing/2014/main" id="{A9CD2AD8-A832-3BAA-DE52-B6A717C3C657}"/>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12" name="Textfeld 11">
            <a:extLst>
              <a:ext uri="{FF2B5EF4-FFF2-40B4-BE49-F238E27FC236}">
                <a16:creationId xmlns:a16="http://schemas.microsoft.com/office/drawing/2014/main" id="{FA0F7FB1-606C-0E0F-3CDD-58D7640B6BB8}"/>
              </a:ext>
            </a:extLst>
          </p:cNvPr>
          <p:cNvSpPr txBox="1"/>
          <p:nvPr/>
        </p:nvSpPr>
        <p:spPr>
          <a:xfrm>
            <a:off x="2457680" y="4901163"/>
            <a:ext cx="6202554"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a:t>
            </a:r>
          </a:p>
        </p:txBody>
      </p:sp>
      <p:sp>
        <p:nvSpPr>
          <p:cNvPr id="13" name="Textfeld 12">
            <a:extLst>
              <a:ext uri="{FF2B5EF4-FFF2-40B4-BE49-F238E27FC236}">
                <a16:creationId xmlns:a16="http://schemas.microsoft.com/office/drawing/2014/main" id="{303C3A7E-43FD-6A86-FEA8-D5EDAED70101}"/>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4" name="Titel 2">
            <a:extLst>
              <a:ext uri="{FF2B5EF4-FFF2-40B4-BE49-F238E27FC236}">
                <a16:creationId xmlns:a16="http://schemas.microsoft.com/office/drawing/2014/main" id="{71D3D042-9BD5-1FAE-D490-A003D9773108}"/>
              </a:ext>
            </a:extLst>
          </p:cNvPr>
          <p:cNvSpPr txBox="1">
            <a:spLocks/>
          </p:cNvSpPr>
          <p:nvPr/>
        </p:nvSpPr>
        <p:spPr>
          <a:xfrm>
            <a:off x="608459"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a:ea typeface="Calibri" pitchFamily="-102" charset="0"/>
                <a:cs typeface="Calibri"/>
              </a:rPr>
              <a:t>Eigenleistung</a:t>
            </a:r>
            <a:endParaRPr lang="de-DE" sz="4400">
              <a:solidFill>
                <a:schemeClr val="tx1">
                  <a:lumMod val="60000"/>
                  <a:lumOff val="40000"/>
                </a:schemeClr>
              </a:solidFill>
              <a:latin typeface="Calibri" pitchFamily="-102" charset="0"/>
              <a:ea typeface="Calibri" pitchFamily="-102" charset="0"/>
              <a:cs typeface="Calibri" pitchFamily="-102" charset="0"/>
            </a:endParaRPr>
          </a:p>
        </p:txBody>
      </p:sp>
      <p:pic>
        <p:nvPicPr>
          <p:cNvPr id="16" name="Grafik 15" descr="Ein Bild, das Kleidung, Gelenk, Frau, stehend enthält.&#10;&#10;Automatisch generierte Beschreibung">
            <a:extLst>
              <a:ext uri="{FF2B5EF4-FFF2-40B4-BE49-F238E27FC236}">
                <a16:creationId xmlns:a16="http://schemas.microsoft.com/office/drawing/2014/main" id="{B62E9DAB-26DE-9889-B74E-87CEDF5316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20927" y="2321075"/>
            <a:ext cx="810426" cy="1800000"/>
          </a:xfrm>
          <a:prstGeom prst="rect">
            <a:avLst/>
          </a:prstGeom>
        </p:spPr>
      </p:pic>
      <p:pic>
        <p:nvPicPr>
          <p:cNvPr id="21" name="Grafik 20" descr="Ein Bild, das Cartoon, Kleidung, stehend enthält.&#10;&#10;Automatisch generierte Beschreibung">
            <a:extLst>
              <a:ext uri="{FF2B5EF4-FFF2-40B4-BE49-F238E27FC236}">
                <a16:creationId xmlns:a16="http://schemas.microsoft.com/office/drawing/2014/main" id="{A9A7DAA0-D4AE-6BE5-2FA2-87AAFB5CC4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366" y="2250743"/>
            <a:ext cx="810426" cy="1800000"/>
          </a:xfrm>
          <a:prstGeom prst="rect">
            <a:avLst/>
          </a:prstGeom>
        </p:spPr>
      </p:pic>
    </p:spTree>
    <p:extLst>
      <p:ext uri="{BB962C8B-B14F-4D97-AF65-F5344CB8AC3E}">
        <p14:creationId xmlns:p14="http://schemas.microsoft.com/office/powerpoint/2010/main" val="291634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02AE9896-815B-A748-3999-726A984BFCF4}"/>
              </a:ext>
            </a:extLst>
          </p:cNvPr>
          <p:cNvSpPr txBox="1"/>
          <p:nvPr/>
        </p:nvSpPr>
        <p:spPr>
          <a:xfrm>
            <a:off x="954000" y="1672793"/>
            <a:ext cx="3275043" cy="1294655"/>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600" b="1">
                <a:solidFill>
                  <a:srgbClr val="006577"/>
                </a:solidFill>
                <a:latin typeface="Calibri"/>
                <a:cs typeface="Calibri"/>
              </a:rPr>
              <a:t>30.000 € für die 1. Wohneinheit (WE)</a:t>
            </a:r>
          </a:p>
          <a:p>
            <a:pPr>
              <a:spcAft>
                <a:spcPts val="600"/>
              </a:spcAft>
            </a:pPr>
            <a:r>
              <a:rPr lang="de-DE" sz="1600" b="1">
                <a:solidFill>
                  <a:srgbClr val="006577"/>
                </a:solidFill>
                <a:latin typeface="Calibri"/>
                <a:cs typeface="Calibri"/>
              </a:rPr>
              <a:t>+ 15.000 € für die 2. - 6. WE</a:t>
            </a:r>
            <a:endParaRPr lang="de-DE" sz="1600" b="1">
              <a:solidFill>
                <a:srgbClr val="006577"/>
              </a:solidFill>
              <a:latin typeface="Calibri" panose="020F0502020204030204" pitchFamily="34" charset="0"/>
              <a:cs typeface="Calibri" panose="020F0502020204030204" pitchFamily="34" charset="0"/>
            </a:endParaRPr>
          </a:p>
          <a:p>
            <a:pPr>
              <a:spcAft>
                <a:spcPts val="600"/>
              </a:spcAft>
            </a:pPr>
            <a:r>
              <a:rPr lang="de-DE" sz="1600" b="1">
                <a:solidFill>
                  <a:srgbClr val="006577"/>
                </a:solidFill>
                <a:latin typeface="Calibri"/>
                <a:cs typeface="Calibri"/>
              </a:rPr>
              <a:t>+ 8.000 € ab der 7. WE</a:t>
            </a:r>
            <a:endParaRPr lang="de-DE" sz="1600" b="1">
              <a:solidFill>
                <a:srgbClr val="006577"/>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98CE6298-3D95-3B87-A2D2-991E1412CA1F}"/>
              </a:ext>
            </a:extLst>
          </p:cNvPr>
          <p:cNvSpPr txBox="1">
            <a:spLocks/>
          </p:cNvSpPr>
          <p:nvPr/>
        </p:nvSpPr>
        <p:spPr>
          <a:xfrm>
            <a:off x="954000" y="1348793"/>
            <a:ext cx="3275042"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Heizungstausch</a:t>
            </a:r>
          </a:p>
        </p:txBody>
      </p:sp>
      <p:sp>
        <p:nvSpPr>
          <p:cNvPr id="6" name="Textfeld 5">
            <a:extLst>
              <a:ext uri="{FF2B5EF4-FFF2-40B4-BE49-F238E27FC236}">
                <a16:creationId xmlns:a16="http://schemas.microsoft.com/office/drawing/2014/main" id="{13946C96-47DB-DF88-B435-EE3B14F5017C}"/>
              </a:ext>
            </a:extLst>
          </p:cNvPr>
          <p:cNvSpPr txBox="1"/>
          <p:nvPr/>
        </p:nvSpPr>
        <p:spPr>
          <a:xfrm>
            <a:off x="4478234" y="1672793"/>
            <a:ext cx="3276000" cy="1294656"/>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400" dirty="0">
                <a:solidFill>
                  <a:srgbClr val="006577"/>
                </a:solidFill>
                <a:latin typeface="Calibri"/>
                <a:cs typeface="Calibri"/>
              </a:rPr>
              <a:t>Sanierungsmaßnahmen an Gebäudehülle, Anlagentechnik oder Heizungsoptimierung</a:t>
            </a:r>
            <a:endParaRPr lang="de-DE" sz="1400" dirty="0">
              <a:solidFill>
                <a:srgbClr val="006577"/>
              </a:solidFill>
              <a:latin typeface="Calibri" panose="020F0502020204030204" pitchFamily="34" charset="0"/>
              <a:cs typeface="Calibri" panose="020F0502020204030204" pitchFamily="34" charset="0"/>
            </a:endParaRPr>
          </a:p>
          <a:p>
            <a:pPr>
              <a:spcAft>
                <a:spcPts val="600"/>
              </a:spcAft>
            </a:pPr>
            <a:r>
              <a:rPr lang="de-DE" sz="1600" b="1" dirty="0">
                <a:solidFill>
                  <a:srgbClr val="006577"/>
                </a:solidFill>
                <a:latin typeface="Calibri" panose="020F0502020204030204" pitchFamily="34" charset="0"/>
                <a:cs typeface="Calibri" panose="020F0502020204030204" pitchFamily="34" charset="0"/>
              </a:rPr>
              <a:t>30.000 € pro WE</a:t>
            </a:r>
          </a:p>
          <a:p>
            <a:pPr>
              <a:spcAft>
                <a:spcPts val="600"/>
              </a:spcAft>
            </a:pPr>
            <a:r>
              <a:rPr lang="de-DE" sz="1600" b="1" dirty="0">
                <a:solidFill>
                  <a:srgbClr val="006577"/>
                </a:solidFill>
                <a:latin typeface="Calibri" panose="020F0502020204030204" pitchFamily="34" charset="0"/>
                <a:cs typeface="Calibri" panose="020F0502020204030204" pitchFamily="34" charset="0"/>
              </a:rPr>
              <a:t>60.000 € pro WE mit </a:t>
            </a:r>
            <a:r>
              <a:rPr lang="de-DE" sz="1600" b="1" dirty="0" err="1">
                <a:solidFill>
                  <a:srgbClr val="006577"/>
                </a:solidFill>
                <a:latin typeface="Calibri" panose="020F0502020204030204" pitchFamily="34" charset="0"/>
                <a:cs typeface="Calibri" panose="020F0502020204030204" pitchFamily="34" charset="0"/>
              </a:rPr>
              <a:t>iSFP</a:t>
            </a:r>
            <a:r>
              <a:rPr lang="de-DE" sz="1600" b="1" dirty="0">
                <a:solidFill>
                  <a:srgbClr val="006577"/>
                </a:solidFill>
                <a:latin typeface="Calibri" panose="020F0502020204030204" pitchFamily="34" charset="0"/>
                <a:cs typeface="Calibri" panose="020F0502020204030204" pitchFamily="34" charset="0"/>
              </a:rPr>
              <a:t>**</a:t>
            </a:r>
          </a:p>
        </p:txBody>
      </p:sp>
      <p:sp>
        <p:nvSpPr>
          <p:cNvPr id="7" name="Textfeld 6">
            <a:extLst>
              <a:ext uri="{FF2B5EF4-FFF2-40B4-BE49-F238E27FC236}">
                <a16:creationId xmlns:a16="http://schemas.microsoft.com/office/drawing/2014/main" id="{076512AA-A976-AE4B-97B7-273FAF539C69}"/>
              </a:ext>
            </a:extLst>
          </p:cNvPr>
          <p:cNvSpPr txBox="1">
            <a:spLocks/>
          </p:cNvSpPr>
          <p:nvPr/>
        </p:nvSpPr>
        <p:spPr>
          <a:xfrm>
            <a:off x="4478233" y="1348793"/>
            <a:ext cx="3275042"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Effizienzmaßnahmen</a:t>
            </a:r>
          </a:p>
        </p:txBody>
      </p:sp>
      <p:pic>
        <p:nvPicPr>
          <p:cNvPr id="9" name="Grafik 8" descr="Ein Bild, das Cartoon, Gelenk, stehend, Hose enthält.&#10;&#10;Automatisch generierte Beschreibung">
            <a:extLst>
              <a:ext uri="{FF2B5EF4-FFF2-40B4-BE49-F238E27FC236}">
                <a16:creationId xmlns:a16="http://schemas.microsoft.com/office/drawing/2014/main" id="{C1C0D03F-1E1D-7A51-2022-6DA3E576D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450" y="1903248"/>
            <a:ext cx="729385" cy="1620000"/>
          </a:xfrm>
          <a:prstGeom prst="rect">
            <a:avLst/>
          </a:prstGeom>
        </p:spPr>
      </p:pic>
      <p:sp>
        <p:nvSpPr>
          <p:cNvPr id="21" name="Rechteck 20">
            <a:extLst>
              <a:ext uri="{FF2B5EF4-FFF2-40B4-BE49-F238E27FC236}">
                <a16:creationId xmlns:a16="http://schemas.microsoft.com/office/drawing/2014/main" id="{4B8DB807-249C-0256-83B6-C6BBFAED06FA}"/>
              </a:ext>
            </a:extLst>
          </p:cNvPr>
          <p:cNvSpPr/>
          <p:nvPr/>
        </p:nvSpPr>
        <p:spPr>
          <a:xfrm rot="21400708">
            <a:off x="3723738" y="1194636"/>
            <a:ext cx="1185801" cy="305625"/>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dirty="0">
                <a:solidFill>
                  <a:srgbClr val="EC6607"/>
                </a:solidFill>
                <a:latin typeface="Calibri" panose="020F0502020204030204" pitchFamily="34" charset="0"/>
              </a:rPr>
              <a:t>kombinierbar</a:t>
            </a:r>
          </a:p>
        </p:txBody>
      </p:sp>
      <p:sp>
        <p:nvSpPr>
          <p:cNvPr id="25" name="Textfeld 24">
            <a:extLst>
              <a:ext uri="{FF2B5EF4-FFF2-40B4-BE49-F238E27FC236}">
                <a16:creationId xmlns:a16="http://schemas.microsoft.com/office/drawing/2014/main" id="{27085431-5466-5C25-C99A-EF2CC668CC6C}"/>
              </a:ext>
            </a:extLst>
          </p:cNvPr>
          <p:cNvSpPr txBox="1">
            <a:spLocks/>
          </p:cNvSpPr>
          <p:nvPr/>
        </p:nvSpPr>
        <p:spPr>
          <a:xfrm>
            <a:off x="954000" y="2984248"/>
            <a:ext cx="3275042" cy="324000"/>
          </a:xfrm>
          <a:prstGeom prst="rect">
            <a:avLst/>
          </a:prstGeom>
          <a:solidFill>
            <a:srgbClr val="006577"/>
          </a:solidFill>
          <a:ln w="19050">
            <a:solidFill>
              <a:srgbClr val="006577"/>
            </a:solidFill>
          </a:ln>
        </p:spPr>
        <p:txBody>
          <a:bodyPr wrap="square" rtlCol="0" anchor="ctr">
            <a:noAutofit/>
          </a:bodyPr>
          <a:lstStyle/>
          <a:p>
            <a:pPr algn="ctr"/>
            <a:r>
              <a:rPr lang="de-DE" b="1" dirty="0">
                <a:solidFill>
                  <a:schemeClr val="bg1"/>
                </a:solidFill>
                <a:latin typeface="Calibri" panose="020F0502020204030204" pitchFamily="34" charset="0"/>
                <a:cs typeface="Calibri" panose="020F0502020204030204" pitchFamily="34" charset="0"/>
              </a:rPr>
              <a:t>einmalig*</a:t>
            </a:r>
          </a:p>
        </p:txBody>
      </p:sp>
      <p:sp>
        <p:nvSpPr>
          <p:cNvPr id="26" name="Textfeld 25">
            <a:extLst>
              <a:ext uri="{FF2B5EF4-FFF2-40B4-BE49-F238E27FC236}">
                <a16:creationId xmlns:a16="http://schemas.microsoft.com/office/drawing/2014/main" id="{F18F8587-D5CD-A734-3299-F503271F0068}"/>
              </a:ext>
            </a:extLst>
          </p:cNvPr>
          <p:cNvSpPr txBox="1">
            <a:spLocks/>
          </p:cNvSpPr>
          <p:nvPr/>
        </p:nvSpPr>
        <p:spPr>
          <a:xfrm>
            <a:off x="4478233" y="2984248"/>
            <a:ext cx="3275042"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pro Kalenderjahr</a:t>
            </a:r>
          </a:p>
        </p:txBody>
      </p:sp>
      <p:grpSp>
        <p:nvGrpSpPr>
          <p:cNvPr id="8" name="Gruppieren 7">
            <a:extLst>
              <a:ext uri="{FF2B5EF4-FFF2-40B4-BE49-F238E27FC236}">
                <a16:creationId xmlns:a16="http://schemas.microsoft.com/office/drawing/2014/main" id="{4D8C11BC-DE27-572C-FE80-289A2083CB31}"/>
              </a:ext>
            </a:extLst>
          </p:cNvPr>
          <p:cNvGrpSpPr/>
          <p:nvPr/>
        </p:nvGrpSpPr>
        <p:grpSpPr>
          <a:xfrm>
            <a:off x="7575232" y="-113388"/>
            <a:ext cx="1085001" cy="914400"/>
            <a:chOff x="7443880" y="567386"/>
            <a:chExt cx="914400" cy="914400"/>
          </a:xfrm>
        </p:grpSpPr>
        <p:pic>
          <p:nvPicPr>
            <p:cNvPr id="10" name="Grafik 9" descr="Lesezeichen mit einfarbiger Füllung">
              <a:extLst>
                <a:ext uri="{FF2B5EF4-FFF2-40B4-BE49-F238E27FC236}">
                  <a16:creationId xmlns:a16="http://schemas.microsoft.com/office/drawing/2014/main" id="{11BBCCBE-AE8E-0C4A-3F65-BB82A4338E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12" name="Textfeld 11">
              <a:extLst>
                <a:ext uri="{FF2B5EF4-FFF2-40B4-BE49-F238E27FC236}">
                  <a16:creationId xmlns:a16="http://schemas.microsoft.com/office/drawing/2014/main" id="{567F2995-EB23-9031-F578-100CC8CDF245}"/>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14" name="Textfeld 13">
            <a:extLst>
              <a:ext uri="{FF2B5EF4-FFF2-40B4-BE49-F238E27FC236}">
                <a16:creationId xmlns:a16="http://schemas.microsoft.com/office/drawing/2014/main" id="{D80A5DAB-44B1-A2AC-ABEB-5D89FC562021}"/>
              </a:ext>
            </a:extLst>
          </p:cNvPr>
          <p:cNvSpPr txBox="1"/>
          <p:nvPr/>
        </p:nvSpPr>
        <p:spPr>
          <a:xfrm>
            <a:off x="2457680" y="4285610"/>
            <a:ext cx="6202554" cy="832087"/>
          </a:xfrm>
          <a:prstGeom prst="rect">
            <a:avLst/>
          </a:prstGeom>
          <a:noFill/>
        </p:spPr>
        <p:txBody>
          <a:bodyPr wrap="square" tIns="46800" anchor="b">
            <a:spAutoFit/>
          </a:bodyPr>
          <a:lstStyle/>
          <a:p>
            <a:r>
              <a:rPr lang="de-DE" sz="800" b="0" i="0" u="none" strike="noStrike" baseline="0" dirty="0">
                <a:latin typeface="Calibri" panose="020F0502020204030204" pitchFamily="34" charset="0"/>
                <a:cs typeface="Calibri" panose="020F0502020204030204" pitchFamily="34" charset="0"/>
              </a:rPr>
              <a:t>* Die förderfähigen Kosten von 30.000 Euro können nur einmalig, aber über mehrere Förderanträge für mehrer</a:t>
            </a:r>
            <a:r>
              <a:rPr lang="de-DE" sz="800" dirty="0">
                <a:latin typeface="Calibri" panose="020F0502020204030204" pitchFamily="34" charset="0"/>
                <a:cs typeface="Calibri" panose="020F0502020204030204" pitchFamily="34" charset="0"/>
              </a:rPr>
              <a:t>e Heizungen</a:t>
            </a:r>
            <a:r>
              <a:rPr lang="de-DE" sz="800" b="0" i="0" u="none" strike="noStrike" baseline="0" dirty="0">
                <a:latin typeface="Calibri" panose="020F0502020204030204" pitchFamily="34" charset="0"/>
                <a:cs typeface="Calibri" panose="020F0502020204030204" pitchFamily="34" charset="0"/>
              </a:rPr>
              <a:t>, in Anspruch genommen werden.   ** Für sonstige energetische Maßnahmen beträgt die Höchstgrenze der förderfähigen Ausgaben insgesamt 30.000 Euro pro Wohneinheit. Wird der </a:t>
            </a:r>
            <a:r>
              <a:rPr lang="de-DE" sz="800" b="0" i="0" u="none" strike="noStrike" baseline="0" dirty="0" err="1">
                <a:latin typeface="Calibri" panose="020F0502020204030204" pitchFamily="34" charset="0"/>
                <a:cs typeface="Calibri" panose="020F0502020204030204" pitchFamily="34" charset="0"/>
              </a:rPr>
              <a:t>iSFP</a:t>
            </a:r>
            <a:r>
              <a:rPr lang="de-DE" sz="800" b="0" i="0" u="none" strike="noStrike" baseline="0" dirty="0">
                <a:latin typeface="Calibri" panose="020F0502020204030204" pitchFamily="34" charset="0"/>
                <a:cs typeface="Calibri" panose="020F0502020204030204" pitchFamily="34" charset="0"/>
              </a:rPr>
              <a:t>-Bonus gewährt oder</a:t>
            </a:r>
            <a:r>
              <a:rPr lang="de-DE" sz="800" dirty="0">
                <a:latin typeface="Calibri" panose="020F0502020204030204" pitchFamily="34" charset="0"/>
                <a:cs typeface="Calibri" panose="020F0502020204030204" pitchFamily="34" charset="0"/>
              </a:rPr>
              <a:t> ist </a:t>
            </a:r>
            <a:r>
              <a:rPr lang="de-DE" sz="800" dirty="0">
                <a:effectLst/>
                <a:latin typeface="Calibri" panose="020F0502020204030204" pitchFamily="34" charset="0"/>
                <a:cs typeface="Calibri" panose="020F0502020204030204" pitchFamily="34" charset="0"/>
              </a:rPr>
              <a:t>der Eigentümer nach Nummer 5.2 der Richtlinie „Energieberatung für Wohngebäude (EBW)“ nicht antragsberechtigt für den </a:t>
            </a:r>
            <a:r>
              <a:rPr lang="de-DE" sz="800" dirty="0" err="1">
                <a:effectLst/>
                <a:latin typeface="Calibri" panose="020F0502020204030204" pitchFamily="34" charset="0"/>
                <a:cs typeface="Calibri" panose="020F0502020204030204" pitchFamily="34" charset="0"/>
              </a:rPr>
              <a:t>iSFP</a:t>
            </a:r>
            <a:r>
              <a:rPr lang="de-DE" sz="800" dirty="0">
                <a:effectLst/>
                <a:latin typeface="Calibri" panose="020F0502020204030204" pitchFamily="34" charset="0"/>
                <a:cs typeface="Calibri" panose="020F0502020204030204" pitchFamily="34" charset="0"/>
              </a:rPr>
              <a:t>,</a:t>
            </a:r>
            <a:r>
              <a:rPr lang="de-DE" sz="800" b="0" i="0" u="none" strike="noStrike" baseline="0" dirty="0">
                <a:latin typeface="Calibri" panose="020F0502020204030204" pitchFamily="34" charset="0"/>
                <a:cs typeface="Calibri" panose="020F0502020204030204" pitchFamily="34" charset="0"/>
              </a:rPr>
              <a:t> erhöhen sich die förderfähigen Kosten auf 60.000 Euro pro Wohneinheit.</a:t>
            </a:r>
            <a:r>
              <a:rPr lang="de-DE" sz="800" dirty="0">
                <a:latin typeface="Calibri" panose="020F0502020204030204" pitchFamily="34" charset="0"/>
                <a:cs typeface="Calibri" panose="020F0502020204030204" pitchFamily="34" charset="0"/>
              </a:rPr>
              <a:t>   **</a:t>
            </a:r>
            <a:r>
              <a:rPr lang="de-DE" sz="800" b="0" i="0" u="none" strike="noStrike" baseline="0" dirty="0">
                <a:latin typeface="Calibri" panose="020F0502020204030204" pitchFamily="34" charset="0"/>
                <a:cs typeface="Calibri" panose="020F0502020204030204" pitchFamily="34" charset="0"/>
              </a:rPr>
              <a:t>* Bezogen auf die förderfähigen Kosten.   </a:t>
            </a:r>
            <a:r>
              <a:rPr lang="de-DE" sz="800" dirty="0">
                <a:latin typeface="Calibri"/>
                <a:cs typeface="Calibri"/>
              </a:rPr>
              <a:t>Quelle: BEG-EM, Stand 29.12.2023 (</a:t>
            </a:r>
            <a:r>
              <a:rPr lang="de-DE" sz="800" dirty="0">
                <a:latin typeface="Calibri"/>
                <a:cs typeface="Calibri"/>
                <a:hlinkClick r:id="rId6"/>
              </a:rPr>
              <a:t>https://www.bmwi.de/Redaktion/DE/Artikel/Energie/bundesfoerderung-fuer-effiziente-gebaeude-beg.html</a:t>
            </a:r>
            <a:r>
              <a:rPr lang="de-DE" sz="800" dirty="0">
                <a:latin typeface="Calibri"/>
                <a:cs typeface="Calibri"/>
              </a:rPr>
              <a:t>)</a:t>
            </a:r>
            <a:r>
              <a:rPr lang="de-DE" sz="800" b="0" i="0" u="none" strike="noStrike" baseline="0" dirty="0">
                <a:latin typeface="Calibri" panose="020F0502020204030204" pitchFamily="34" charset="0"/>
                <a:cs typeface="Calibri" panose="020F0502020204030204" pitchFamily="34" charset="0"/>
              </a:rPr>
              <a:t> </a:t>
            </a:r>
            <a:endParaRPr lang="de-DE" sz="800" dirty="0">
              <a:latin typeface="Calibri" panose="020F0502020204030204" pitchFamily="34" charset="0"/>
              <a:cs typeface="Calibri" panose="020F0502020204030204" pitchFamily="34" charset="0"/>
            </a:endParaRPr>
          </a:p>
        </p:txBody>
      </p:sp>
      <p:sp>
        <p:nvSpPr>
          <p:cNvPr id="15" name="Textfeld 14">
            <a:extLst>
              <a:ext uri="{FF2B5EF4-FFF2-40B4-BE49-F238E27FC236}">
                <a16:creationId xmlns:a16="http://schemas.microsoft.com/office/drawing/2014/main" id="{4D0FB919-09BF-5B59-B1B2-7108A131890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790BE37C-B7D4-8280-B16D-B969DC16F3EC}"/>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Förderfähige Kosten</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01.01.2024 </a:t>
            </a:r>
          </a:p>
        </p:txBody>
      </p:sp>
      <p:pic>
        <p:nvPicPr>
          <p:cNvPr id="13" name="Grafik 12">
            <a:extLst>
              <a:ext uri="{FF2B5EF4-FFF2-40B4-BE49-F238E27FC236}">
                <a16:creationId xmlns:a16="http://schemas.microsoft.com/office/drawing/2014/main" id="{71A52AD7-BEC1-697C-8B3F-65E5BD152A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84061" y="1880947"/>
            <a:ext cx="617850" cy="1620000"/>
          </a:xfrm>
          <a:prstGeom prst="rect">
            <a:avLst/>
          </a:prstGeom>
        </p:spPr>
      </p:pic>
      <p:sp>
        <p:nvSpPr>
          <p:cNvPr id="2" name="Textfeld 1">
            <a:extLst>
              <a:ext uri="{FF2B5EF4-FFF2-40B4-BE49-F238E27FC236}">
                <a16:creationId xmlns:a16="http://schemas.microsoft.com/office/drawing/2014/main" id="{DEBF3088-C79B-7903-42F2-F49CC76B8750}"/>
              </a:ext>
            </a:extLst>
          </p:cNvPr>
          <p:cNvSpPr txBox="1"/>
          <p:nvPr/>
        </p:nvSpPr>
        <p:spPr>
          <a:xfrm>
            <a:off x="608459" y="3665340"/>
            <a:ext cx="3193520" cy="307777"/>
          </a:xfrm>
          <a:prstGeom prst="rect">
            <a:avLst/>
          </a:prstGeom>
          <a:noFill/>
        </p:spPr>
        <p:txBody>
          <a:bodyPr wrap="square">
            <a:spAutoFit/>
          </a:bodyPr>
          <a:lstStyle/>
          <a:p>
            <a:r>
              <a:rPr lang="de-DE" sz="1400" b="0" i="0" u="none" strike="noStrike" baseline="0" dirty="0">
                <a:solidFill>
                  <a:srgbClr val="EC6607"/>
                </a:solidFill>
                <a:latin typeface="Calibri" panose="020F0502020204030204" pitchFamily="34" charset="0"/>
                <a:cs typeface="Calibri" panose="020F0502020204030204" pitchFamily="34" charset="0"/>
              </a:rPr>
              <a:t>Mindestinvestitionssumme*** = 300€ </a:t>
            </a:r>
            <a:endParaRPr lang="de-DE" sz="1400" dirty="0">
              <a:solidFill>
                <a:srgbClr val="EC660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879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2AB29846-1255-8FE0-8BB2-A756786BD1B6}"/>
              </a:ext>
            </a:extLst>
          </p:cNvPr>
          <p:cNvSpPr txBox="1">
            <a:spLocks/>
          </p:cNvSpPr>
          <p:nvPr/>
        </p:nvSpPr>
        <p:spPr>
          <a:xfrm>
            <a:off x="653478" y="1061355"/>
            <a:ext cx="6825395" cy="2754040"/>
          </a:xfrm>
          <a:prstGeom prst="rect">
            <a:avLst/>
          </a:prstGeom>
        </p:spPr>
        <p:txBody>
          <a:bodyPr lIns="91440" tIns="45720" rIns="91440" bIns="45720" numCol="1" spcCol="360000" anchor="t"/>
          <a:lstStyle/>
          <a:p>
            <a:pPr marL="285750"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Voraussetzungen:</a:t>
            </a:r>
          </a:p>
          <a:p>
            <a:pPr marL="742950" lvl="1"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Nur zur Finanzierung von geförderten Einzelmaßnahmen*</a:t>
            </a:r>
          </a:p>
          <a:p>
            <a:pPr marL="742950" lvl="1"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Für selbstgenutzte Wohneinheit</a:t>
            </a:r>
          </a:p>
          <a:p>
            <a:pPr marL="742950" lvl="1"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Zu versteuerndes Haushaltsjahreseinkommen: max. 90.000 €**</a:t>
            </a:r>
          </a:p>
          <a:p>
            <a:pPr marL="285750" indent="-285750">
              <a:spcAft>
                <a:spcPts val="600"/>
              </a:spcAft>
              <a:buClr>
                <a:srgbClr val="EC6607"/>
              </a:buClr>
              <a:buFont typeface="Wingdings" panose="05000000000000000000" pitchFamily="2" charset="2"/>
              <a:buChar char="§"/>
            </a:pPr>
            <a:endParaRPr lang="de-DE">
              <a:solidFill>
                <a:srgbClr val="262626"/>
              </a:solidFill>
              <a:latin typeface="Calibri" panose="020F0502020204030204" pitchFamily="34" charset="0"/>
              <a:cs typeface="Calibri" panose="020F0502020204030204" pitchFamily="34" charset="0"/>
            </a:endParaRPr>
          </a:p>
          <a:p>
            <a:pPr marL="285750" indent="-285750">
              <a:spcAft>
                <a:spcPts val="600"/>
              </a:spcAft>
              <a:buClr>
                <a:srgbClr val="EC6607"/>
              </a:buClr>
              <a:buFont typeface="Wingdings" panose="05000000000000000000" pitchFamily="2" charset="2"/>
              <a:buChar char="§"/>
            </a:pPr>
            <a:r>
              <a:rPr lang="de-DE">
                <a:solidFill>
                  <a:srgbClr val="262626"/>
                </a:solidFill>
                <a:latin typeface="Calibri"/>
                <a:cs typeface="Calibri"/>
              </a:rPr>
              <a:t>Kreditsumme: max. 120.000 € pro Gebäude***</a:t>
            </a:r>
            <a:endParaRPr lang="de-DE">
              <a:solidFill>
                <a:srgbClr val="262626"/>
              </a:solidFill>
              <a:latin typeface="Calibri" panose="020F0502020204030204" pitchFamily="34" charset="0"/>
              <a:cs typeface="Calibri" panose="020F0502020204030204" pitchFamily="34" charset="0"/>
            </a:endParaRPr>
          </a:p>
          <a:p>
            <a:pPr marL="285750" indent="-285750">
              <a:spcAft>
                <a:spcPts val="600"/>
              </a:spcAft>
              <a:buClr>
                <a:srgbClr val="EC6607"/>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Zinsvergünstigung: max. 2,5% </a:t>
            </a:r>
            <a:br>
              <a:rPr lang="de-DE">
                <a:solidFill>
                  <a:srgbClr val="262626"/>
                </a:solidFill>
                <a:latin typeface="Calibri" panose="020F0502020204030204" pitchFamily="34" charset="0"/>
                <a:cs typeface="Calibri" panose="020F0502020204030204" pitchFamily="34" charset="0"/>
              </a:rPr>
            </a:br>
            <a:r>
              <a:rPr lang="de-DE" sz="1400">
                <a:solidFill>
                  <a:srgbClr val="262626"/>
                </a:solidFill>
                <a:latin typeface="Calibri" panose="020F0502020204030204" pitchFamily="34" charset="0"/>
                <a:cs typeface="Calibri" panose="020F0502020204030204" pitchFamily="34" charset="0"/>
              </a:rPr>
              <a:t>Bei 30 Jahren Laufzeit, Zinsbindungsfrist 10 Jahre</a:t>
            </a:r>
          </a:p>
          <a:p>
            <a:pPr marL="285750" indent="-285750">
              <a:spcAft>
                <a:spcPts val="600"/>
              </a:spcAft>
              <a:buClr>
                <a:srgbClr val="EC6607"/>
              </a:buClr>
              <a:buFont typeface="Wingdings" panose="05000000000000000000" pitchFamily="2" charset="2"/>
              <a:buChar char="§"/>
            </a:pPr>
            <a:endParaRPr lang="de-DE">
              <a:solidFill>
                <a:srgbClr val="262626"/>
              </a:solidFill>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grpSp>
        <p:nvGrpSpPr>
          <p:cNvPr id="2" name="Gruppieren 1">
            <a:extLst>
              <a:ext uri="{FF2B5EF4-FFF2-40B4-BE49-F238E27FC236}">
                <a16:creationId xmlns:a16="http://schemas.microsoft.com/office/drawing/2014/main" id="{046C9BEF-E3D3-FF21-4390-CBD46D042350}"/>
              </a:ext>
            </a:extLst>
          </p:cNvPr>
          <p:cNvGrpSpPr/>
          <p:nvPr/>
        </p:nvGrpSpPr>
        <p:grpSpPr>
          <a:xfrm>
            <a:off x="7575232" y="-113388"/>
            <a:ext cx="1085001" cy="914400"/>
            <a:chOff x="7443880" y="567386"/>
            <a:chExt cx="914400" cy="914400"/>
          </a:xfrm>
        </p:grpSpPr>
        <p:pic>
          <p:nvPicPr>
            <p:cNvPr id="7" name="Grafik 6" descr="Lesezeichen mit einfarbiger Füllung">
              <a:extLst>
                <a:ext uri="{FF2B5EF4-FFF2-40B4-BE49-F238E27FC236}">
                  <a16:creationId xmlns:a16="http://schemas.microsoft.com/office/drawing/2014/main" id="{E9945184-12D4-4E93-1D67-70D5892A5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3880" y="567386"/>
              <a:ext cx="914400" cy="914400"/>
            </a:xfrm>
            <a:prstGeom prst="rect">
              <a:avLst/>
            </a:prstGeom>
          </p:spPr>
        </p:pic>
        <p:sp>
          <p:nvSpPr>
            <p:cNvPr id="9" name="Textfeld 8">
              <a:extLst>
                <a:ext uri="{FF2B5EF4-FFF2-40B4-BE49-F238E27FC236}">
                  <a16:creationId xmlns:a16="http://schemas.microsoft.com/office/drawing/2014/main" id="{BF36865E-F959-0B64-F4F0-FE5F2E0E63BF}"/>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5" name="Textfeld 4">
            <a:extLst>
              <a:ext uri="{FF2B5EF4-FFF2-40B4-BE49-F238E27FC236}">
                <a16:creationId xmlns:a16="http://schemas.microsoft.com/office/drawing/2014/main" id="{BC1051EB-4A76-B496-B5EC-C8ED99452A1D}"/>
              </a:ext>
            </a:extLst>
          </p:cNvPr>
          <p:cNvSpPr txBox="1"/>
          <p:nvPr/>
        </p:nvSpPr>
        <p:spPr>
          <a:xfrm>
            <a:off x="2457680" y="3916278"/>
            <a:ext cx="6202554" cy="1201419"/>
          </a:xfrm>
          <a:prstGeom prst="rect">
            <a:avLst/>
          </a:prstGeom>
          <a:noFill/>
        </p:spPr>
        <p:txBody>
          <a:bodyPr wrap="square" lIns="91440" tIns="46800" rIns="91440" bIns="45720" anchor="b">
            <a:spAutoFit/>
          </a:bodyPr>
          <a:lstStyle/>
          <a:p>
            <a:r>
              <a:rPr lang="de-DE" sz="800">
                <a:latin typeface="Calibri"/>
                <a:cs typeface="Calibri"/>
              </a:rPr>
              <a:t>* Erhältlich bei der Hausbank unter Vorlage einer Zuschusszusage (KfW) bzw. eines Zuwendungsbescheids (BAFA).   ** Das zu versteuernde Haushaltsjahreseinkommen wird anhand der Einkommensteuerbescheide des Finanzamtes nachgewiesen. Dazu wird der Durchschnitt aus den zu versteuernden Einkommen der relevanten Haushaltsmitglieder des zweiten und dritten Jahres vor Antragstellung ermittelt. Zum Haushalt zählen alle zum Zeitpunkt der Antragstellung in einer Wohneinheit mit Haupt- oder alleinigem Wohnsitz gemeldeten Eigentümerinnen und Eigentümer sowie deren dort mit Haupt- oder alleinigem Wohnsitz gemeldeten Ehe- und Lebenspartnerinnen und -partner sowie Partnerinnen und Partner aus eheähnlicher Gemeinschaft. Wer über 90.000 Euro zu versteuerndes Haushaltsjahreseinkommen hat, kann die Kreditsumme trotzdem in Anspruch nehmen, allerdings ohne die Zinsvergünstigung.   *** Die Kredithöhe darf die förderfähigen Kosten des Zuwendungsbescheids übersteigen.   Quelle: BEG-EM, Stand 29.12.2023 (</a:t>
            </a:r>
            <a:r>
              <a:rPr lang="de-DE" sz="800">
                <a:latin typeface="Calibri"/>
                <a:cs typeface="Calibri"/>
                <a:hlinkClick r:id="rId4"/>
              </a:rPr>
              <a:t>https://www.bmwi.de/Redaktion/DE/Artikel/Energie/bundesfoerderung-fuer-effiziente-gebaeude-beg.html</a:t>
            </a:r>
            <a:r>
              <a:rPr lang="de-DE" sz="800">
                <a:latin typeface="Calibri"/>
                <a:cs typeface="Calibri"/>
              </a:rPr>
              <a:t>)</a:t>
            </a:r>
          </a:p>
        </p:txBody>
      </p:sp>
      <p:sp>
        <p:nvSpPr>
          <p:cNvPr id="10" name="Textfeld 9">
            <a:extLst>
              <a:ext uri="{FF2B5EF4-FFF2-40B4-BE49-F238E27FC236}">
                <a16:creationId xmlns:a16="http://schemas.microsoft.com/office/drawing/2014/main" id="{E2BC8219-183C-EC7B-FC1C-DFCE2557F5BF}"/>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45F6EEC8-3441-056E-EE9B-05676E10B59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Zinsverbilligter Ergänzungskredit </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1691580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6CA88-87FC-0244-4F82-C8545097D48E}"/>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E09F90B5-F8BA-E0EB-BD41-4AA309164114}"/>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2a. Einzelmaßnahmen</a:t>
            </a:r>
            <a:br>
              <a:rPr lang="de-DE" sz="3600">
                <a:latin typeface="Calibri" pitchFamily="-102" charset="0"/>
                <a:ea typeface="Open Sans Light" pitchFamily="-102" charset="0"/>
              </a:rPr>
            </a:br>
            <a:r>
              <a:rPr lang="de-DE" sz="3600">
                <a:latin typeface="Calibri" pitchFamily="-102" charset="0"/>
                <a:ea typeface="Open Sans Light" pitchFamily="-102" charset="0"/>
              </a:rPr>
              <a:t>Nichtwohngebäude</a:t>
            </a:r>
          </a:p>
        </p:txBody>
      </p:sp>
    </p:spTree>
    <p:extLst>
      <p:ext uri="{BB962C8B-B14F-4D97-AF65-F5344CB8AC3E}">
        <p14:creationId xmlns:p14="http://schemas.microsoft.com/office/powerpoint/2010/main" val="1463742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feil: Fünfeck 6">
            <a:extLst>
              <a:ext uri="{FF2B5EF4-FFF2-40B4-BE49-F238E27FC236}">
                <a16:creationId xmlns:a16="http://schemas.microsoft.com/office/drawing/2014/main" id="{A3199DEB-9B8C-BA93-FC7F-16EDA3303B93}"/>
              </a:ext>
            </a:extLst>
          </p:cNvPr>
          <p:cNvSpPr/>
          <p:nvPr/>
        </p:nvSpPr>
        <p:spPr>
          <a:xfrm>
            <a:off x="765681" y="1316111"/>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Planung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Einzelmaßnahme</a:t>
            </a:r>
          </a:p>
        </p:txBody>
      </p:sp>
      <p:sp>
        <p:nvSpPr>
          <p:cNvPr id="17" name="Textfeld 16">
            <a:extLst>
              <a:ext uri="{FF2B5EF4-FFF2-40B4-BE49-F238E27FC236}">
                <a16:creationId xmlns:a16="http://schemas.microsoft.com/office/drawing/2014/main" id="{46FCAD3D-2E5A-C527-FF45-78EBE51E35AD}"/>
              </a:ext>
            </a:extLst>
          </p:cNvPr>
          <p:cNvSpPr txBox="1"/>
          <p:nvPr/>
        </p:nvSpPr>
        <p:spPr>
          <a:xfrm>
            <a:off x="2157528" y="1316111"/>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Energieberatung einbeziehen*</a:t>
            </a:r>
            <a:r>
              <a:rPr lang="en-US" sz="1400">
                <a:solidFill>
                  <a:srgbClr val="006373"/>
                </a:solidFill>
                <a:latin typeface="Calibri"/>
                <a:cs typeface="Segoe UI"/>
              </a:rPr>
              <a:t>​</a:t>
            </a:r>
          </a:p>
          <a:p>
            <a:pPr marL="269868" indent="-177796">
              <a:buFont typeface="Wingdings" panose="05000000000000000000" pitchFamily="2" charset="2"/>
              <a:buChar char="§"/>
              <a:tabLst>
                <a:tab pos="446077" algn="l"/>
              </a:tabLst>
            </a:pPr>
            <a:r>
              <a:rPr lang="de-DE" sz="1400">
                <a:solidFill>
                  <a:srgbClr val="006373"/>
                </a:solidFill>
                <a:latin typeface="Calibri"/>
                <a:cs typeface="Segoe UI"/>
              </a:rPr>
              <a:t>Angebote einholen</a:t>
            </a:r>
          </a:p>
        </p:txBody>
      </p:sp>
      <p:sp>
        <p:nvSpPr>
          <p:cNvPr id="4" name="Textfeld 3">
            <a:extLst>
              <a:ext uri="{FF2B5EF4-FFF2-40B4-BE49-F238E27FC236}">
                <a16:creationId xmlns:a16="http://schemas.microsoft.com/office/drawing/2014/main" id="{2C0F6BE7-A49C-CB35-E77B-3F2B894E8DE5}"/>
              </a:ext>
            </a:extLst>
          </p:cNvPr>
          <p:cNvSpPr txBox="1"/>
          <p:nvPr/>
        </p:nvSpPr>
        <p:spPr>
          <a:xfrm>
            <a:off x="2457680" y="4778053"/>
            <a:ext cx="6202553" cy="339645"/>
          </a:xfrm>
          <a:prstGeom prst="rect">
            <a:avLst/>
          </a:prstGeom>
          <a:noFill/>
        </p:spPr>
        <p:txBody>
          <a:bodyPr wrap="square" tIns="46800" anchor="b">
            <a:spAutoFit/>
          </a:bodyPr>
          <a:lstStyle/>
          <a:p>
            <a:r>
              <a:rPr lang="de-DE" sz="800">
                <a:latin typeface="Calibri"/>
                <a:cs typeface="Calibri"/>
              </a:rPr>
              <a:t>* Soweit erforderlich, jedoch immer empfehlenswert.  ** Vom Energieberatenden oder Fachunternehmen.   Quelle: BEG-EM, Stand 29.12.2023 (</a:t>
            </a:r>
            <a:r>
              <a:rPr lang="de-DE" sz="800">
                <a:latin typeface="Calibri"/>
                <a:cs typeface="Calibri"/>
                <a:hlinkClick r:id="rId2"/>
              </a:rPr>
              <a:t>https://www.bmwi.de/Redaktion/DE/Artikel/Energie/bundesfoerderung-fuer-effiziente-gebaeude-beg.html</a:t>
            </a:r>
            <a:r>
              <a:rPr lang="de-DE" sz="800">
                <a:latin typeface="Calibri"/>
                <a:cs typeface="Calibri"/>
              </a:rPr>
              <a:t>)</a:t>
            </a:r>
            <a:endParaRPr lang="de-DE" sz="800"/>
          </a:p>
        </p:txBody>
      </p:sp>
      <p:sp>
        <p:nvSpPr>
          <p:cNvPr id="6" name="Pfeil: Fünfeck 5">
            <a:extLst>
              <a:ext uri="{FF2B5EF4-FFF2-40B4-BE49-F238E27FC236}">
                <a16:creationId xmlns:a16="http://schemas.microsoft.com/office/drawing/2014/main" id="{DA0892D7-25D4-5665-FAD1-8BD5BC220D79}"/>
              </a:ext>
            </a:extLst>
          </p:cNvPr>
          <p:cNvSpPr/>
          <p:nvPr/>
        </p:nvSpPr>
        <p:spPr>
          <a:xfrm>
            <a:off x="765680" y="1987943"/>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Liefer- /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Leistungsvertrag</a:t>
            </a:r>
          </a:p>
        </p:txBody>
      </p:sp>
      <p:sp>
        <p:nvSpPr>
          <p:cNvPr id="8" name="Pfeil: Fünfeck 7">
            <a:extLst>
              <a:ext uri="{FF2B5EF4-FFF2-40B4-BE49-F238E27FC236}">
                <a16:creationId xmlns:a16="http://schemas.microsoft.com/office/drawing/2014/main" id="{1ADA58A1-1A5D-3E26-32E4-D3FF5DA3149B}"/>
              </a:ext>
            </a:extLst>
          </p:cNvPr>
          <p:cNvSpPr/>
          <p:nvPr/>
        </p:nvSpPr>
        <p:spPr>
          <a:xfrm>
            <a:off x="765680" y="2659775"/>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Antrag stellen</a:t>
            </a:r>
            <a:endParaRPr lang="de-DE" sz="1400">
              <a:latin typeface="Calibri" panose="020F0502020204030204" pitchFamily="34" charset="0"/>
              <a:cs typeface="Calibri" panose="020F0502020204030204" pitchFamily="34" charset="0"/>
            </a:endParaRPr>
          </a:p>
        </p:txBody>
      </p:sp>
      <p:sp>
        <p:nvSpPr>
          <p:cNvPr id="11" name="Pfeil: Fünfeck 10">
            <a:extLst>
              <a:ext uri="{FF2B5EF4-FFF2-40B4-BE49-F238E27FC236}">
                <a16:creationId xmlns:a16="http://schemas.microsoft.com/office/drawing/2014/main" id="{1DDAE52A-531B-B7B9-26B9-B4B377C72C66}"/>
              </a:ext>
            </a:extLst>
          </p:cNvPr>
          <p:cNvSpPr/>
          <p:nvPr/>
        </p:nvSpPr>
        <p:spPr>
          <a:xfrm>
            <a:off x="765680" y="3331607"/>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Umsetzung des Vorhabens</a:t>
            </a:r>
            <a:endParaRPr lang="de-DE" sz="1400"/>
          </a:p>
        </p:txBody>
      </p:sp>
      <p:sp>
        <p:nvSpPr>
          <p:cNvPr id="12" name="Pfeil: Fünfeck 11">
            <a:extLst>
              <a:ext uri="{FF2B5EF4-FFF2-40B4-BE49-F238E27FC236}">
                <a16:creationId xmlns:a16="http://schemas.microsoft.com/office/drawing/2014/main" id="{F1EEFCD6-1E7C-C7E5-BFA5-F18F396DED33}"/>
              </a:ext>
            </a:extLst>
          </p:cNvPr>
          <p:cNvSpPr/>
          <p:nvPr/>
        </p:nvSpPr>
        <p:spPr>
          <a:xfrm>
            <a:off x="765680" y="4003439"/>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Abschluss des Antrags</a:t>
            </a:r>
            <a:endParaRPr lang="de-DE" sz="1400"/>
          </a:p>
        </p:txBody>
      </p:sp>
      <p:sp>
        <p:nvSpPr>
          <p:cNvPr id="14" name="Textfeld 13">
            <a:extLst>
              <a:ext uri="{FF2B5EF4-FFF2-40B4-BE49-F238E27FC236}">
                <a16:creationId xmlns:a16="http://schemas.microsoft.com/office/drawing/2014/main" id="{D140C2FC-15E0-F033-A324-450BD66C0193}"/>
              </a:ext>
            </a:extLst>
          </p:cNvPr>
          <p:cNvSpPr txBox="1"/>
          <p:nvPr/>
        </p:nvSpPr>
        <p:spPr>
          <a:xfrm>
            <a:off x="2157526" y="1987943"/>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Fachunternehmen​ beauftragen, Vertrag mit</a:t>
            </a:r>
          </a:p>
          <a:p>
            <a:pPr marL="539737" lvl="2" indent="-177796">
              <a:buFont typeface="Wingdings" panose="05000000000000000000" pitchFamily="2" charset="2"/>
              <a:buChar char="§"/>
              <a:tabLst>
                <a:tab pos="446077" algn="l"/>
              </a:tabLst>
            </a:pPr>
            <a:r>
              <a:rPr lang="de-DE" sz="1400">
                <a:solidFill>
                  <a:srgbClr val="006373"/>
                </a:solidFill>
                <a:latin typeface="Calibri"/>
                <a:cs typeface="Segoe UI"/>
              </a:rPr>
              <a:t>aufschiebender oder auflösender Bedingung</a:t>
            </a:r>
          </a:p>
          <a:p>
            <a:pPr marL="539737" lvl="2" indent="-177796">
              <a:buFont typeface="Wingdings" panose="05000000000000000000" pitchFamily="2" charset="2"/>
              <a:buChar char="§"/>
              <a:tabLst>
                <a:tab pos="446077" algn="l"/>
              </a:tabLst>
            </a:pPr>
            <a:r>
              <a:rPr lang="de-DE" sz="1400">
                <a:solidFill>
                  <a:srgbClr val="006373"/>
                </a:solidFill>
                <a:latin typeface="Calibri"/>
                <a:cs typeface="Segoe UI"/>
              </a:rPr>
              <a:t>voraussichtliches Umsetzungsdatum d. Maßnahme</a:t>
            </a:r>
          </a:p>
        </p:txBody>
      </p:sp>
      <p:sp>
        <p:nvSpPr>
          <p:cNvPr id="15" name="Textfeld 14">
            <a:extLst>
              <a:ext uri="{FF2B5EF4-FFF2-40B4-BE49-F238E27FC236}">
                <a16:creationId xmlns:a16="http://schemas.microsoft.com/office/drawing/2014/main" id="{BC691AB5-0B94-83C2-9275-C1FBA5675735}"/>
              </a:ext>
            </a:extLst>
          </p:cNvPr>
          <p:cNvSpPr txBox="1"/>
          <p:nvPr/>
        </p:nvSpPr>
        <p:spPr>
          <a:xfrm>
            <a:off x="2157526" y="2661166"/>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KfW: Bestätigung zum Antrag (</a:t>
            </a:r>
            <a:r>
              <a:rPr lang="de-DE" sz="1400" err="1">
                <a:solidFill>
                  <a:srgbClr val="006373"/>
                </a:solidFill>
                <a:latin typeface="Calibri"/>
                <a:cs typeface="Segoe UI"/>
              </a:rPr>
              <a:t>BzA</a:t>
            </a:r>
            <a:r>
              <a:rPr lang="de-DE" sz="1400">
                <a:solidFill>
                  <a:srgbClr val="006373"/>
                </a:solidFill>
                <a:latin typeface="Calibri"/>
                <a:cs typeface="Segoe UI"/>
              </a:rPr>
              <a:t>)** erforderlich</a:t>
            </a:r>
          </a:p>
          <a:p>
            <a:pPr marL="269868" indent="-177796">
              <a:buFont typeface="Wingdings" panose="05000000000000000000" pitchFamily="2" charset="2"/>
              <a:buChar char="§"/>
              <a:tabLst>
                <a:tab pos="446077" algn="l"/>
              </a:tabLst>
            </a:pPr>
            <a:r>
              <a:rPr lang="de-DE" sz="1400">
                <a:solidFill>
                  <a:srgbClr val="006373"/>
                </a:solidFill>
                <a:latin typeface="Calibri"/>
                <a:cs typeface="Segoe UI"/>
              </a:rPr>
              <a:t>BAFA: Technische Projektbeschreibung (TPB)** nötig</a:t>
            </a:r>
          </a:p>
        </p:txBody>
      </p:sp>
      <p:sp>
        <p:nvSpPr>
          <p:cNvPr id="24" name="Textfeld 23">
            <a:extLst>
              <a:ext uri="{FF2B5EF4-FFF2-40B4-BE49-F238E27FC236}">
                <a16:creationId xmlns:a16="http://schemas.microsoft.com/office/drawing/2014/main" id="{D188AEB8-23F4-4268-C0D4-947F3A0D9A93}"/>
              </a:ext>
            </a:extLst>
          </p:cNvPr>
          <p:cNvSpPr txBox="1"/>
          <p:nvPr/>
        </p:nvSpPr>
        <p:spPr>
          <a:xfrm>
            <a:off x="2157526" y="3331607"/>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Innerhalb von 36 Monaten (keine Verlängerung möglich)</a:t>
            </a:r>
          </a:p>
        </p:txBody>
      </p:sp>
      <p:sp>
        <p:nvSpPr>
          <p:cNvPr id="29" name="Rechteck 28">
            <a:extLst>
              <a:ext uri="{FF2B5EF4-FFF2-40B4-BE49-F238E27FC236}">
                <a16:creationId xmlns:a16="http://schemas.microsoft.com/office/drawing/2014/main" id="{D97E3A2A-41F0-1047-90BA-52922EE053D1}"/>
              </a:ext>
            </a:extLst>
          </p:cNvPr>
          <p:cNvSpPr/>
          <p:nvPr/>
        </p:nvSpPr>
        <p:spPr>
          <a:xfrm rot="21320372">
            <a:off x="6966435" y="2360262"/>
            <a:ext cx="1116632" cy="442248"/>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lnSpc>
                <a:spcPct val="90000"/>
              </a:lnSpc>
              <a:spcBef>
                <a:spcPts val="600"/>
              </a:spcBef>
              <a:buClr>
                <a:srgbClr val="E9692E"/>
              </a:buClr>
              <a:buSzPct val="90000"/>
            </a:pPr>
            <a:r>
              <a:rPr lang="de-DE" sz="1400">
                <a:solidFill>
                  <a:srgbClr val="8B7C09"/>
                </a:solidFill>
                <a:latin typeface="Calibri" panose="020F0502020204030204" pitchFamily="34" charset="0"/>
              </a:rPr>
              <a:t>Geändertes Vorgehen!</a:t>
            </a:r>
          </a:p>
        </p:txBody>
      </p:sp>
      <p:pic>
        <p:nvPicPr>
          <p:cNvPr id="13" name="Grafik 12">
            <a:extLst>
              <a:ext uri="{FF2B5EF4-FFF2-40B4-BE49-F238E27FC236}">
                <a16:creationId xmlns:a16="http://schemas.microsoft.com/office/drawing/2014/main" id="{2D170445-3994-FC01-BBCC-907B4201E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702" y="996950"/>
            <a:ext cx="288240" cy="755763"/>
          </a:xfrm>
          <a:prstGeom prst="rect">
            <a:avLst/>
          </a:prstGeom>
          <a:noFill/>
        </p:spPr>
      </p:pic>
      <p:pic>
        <p:nvPicPr>
          <p:cNvPr id="16" name="Grafik 15">
            <a:extLst>
              <a:ext uri="{FF2B5EF4-FFF2-40B4-BE49-F238E27FC236}">
                <a16:creationId xmlns:a16="http://schemas.microsoft.com/office/drawing/2014/main" id="{D21BB9F8-838D-70FE-B2F0-D8F9BA457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330" y="1731326"/>
            <a:ext cx="326916" cy="648000"/>
          </a:xfrm>
          <a:prstGeom prst="rect">
            <a:avLst/>
          </a:prstGeom>
          <a:noFill/>
        </p:spPr>
      </p:pic>
      <p:pic>
        <p:nvPicPr>
          <p:cNvPr id="18" name="Grafik 17" descr="Ein Bild, das Cartoon, Gelenk, stehend, Hose enthält.&#10;&#10;Automatisch generierte Beschreibung">
            <a:extLst>
              <a:ext uri="{FF2B5EF4-FFF2-40B4-BE49-F238E27FC236}">
                <a16:creationId xmlns:a16="http://schemas.microsoft.com/office/drawing/2014/main" id="{D332FBFC-516F-F668-AE9F-3D55DACE13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45158" y="956554"/>
            <a:ext cx="340380" cy="756000"/>
          </a:xfrm>
          <a:prstGeom prst="rect">
            <a:avLst/>
          </a:prstGeom>
          <a:noFill/>
        </p:spPr>
      </p:pic>
      <p:sp>
        <p:nvSpPr>
          <p:cNvPr id="5" name="Textfeld 4">
            <a:extLst>
              <a:ext uri="{FF2B5EF4-FFF2-40B4-BE49-F238E27FC236}">
                <a16:creationId xmlns:a16="http://schemas.microsoft.com/office/drawing/2014/main" id="{E3DA7E70-ADC9-0D40-1554-C936A70582B2}"/>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5434645F-ACB4-DF8B-6110-728D067F61FE}"/>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Antragsstellung von Einzelmaßnahmen</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dem 01.01.2024</a:t>
            </a:r>
            <a:endParaRPr lang="id-ID" sz="2000">
              <a:solidFill>
                <a:srgbClr val="FF0000"/>
              </a:solidFill>
              <a:latin typeface="Calibri" pitchFamily="-102" charset="0"/>
              <a:ea typeface="Calibri" pitchFamily="-102" charset="0"/>
              <a:cs typeface="Calibri" pitchFamily="-102" charset="0"/>
            </a:endParaRPr>
          </a:p>
        </p:txBody>
      </p:sp>
      <p:grpSp>
        <p:nvGrpSpPr>
          <p:cNvPr id="23" name="Gruppieren 22">
            <a:extLst>
              <a:ext uri="{FF2B5EF4-FFF2-40B4-BE49-F238E27FC236}">
                <a16:creationId xmlns:a16="http://schemas.microsoft.com/office/drawing/2014/main" id="{2804ACFF-9FD1-1A93-329D-CC41F9205538}"/>
              </a:ext>
            </a:extLst>
          </p:cNvPr>
          <p:cNvGrpSpPr/>
          <p:nvPr/>
        </p:nvGrpSpPr>
        <p:grpSpPr>
          <a:xfrm>
            <a:off x="7575233" y="-113388"/>
            <a:ext cx="1085001" cy="914400"/>
            <a:chOff x="7443880" y="567386"/>
            <a:chExt cx="914400" cy="914400"/>
          </a:xfrm>
        </p:grpSpPr>
        <p:pic>
          <p:nvPicPr>
            <p:cNvPr id="25" name="Grafik 24" descr="Lesezeichen mit einfarbiger Füllung">
              <a:extLst>
                <a:ext uri="{FF2B5EF4-FFF2-40B4-BE49-F238E27FC236}">
                  <a16:creationId xmlns:a16="http://schemas.microsoft.com/office/drawing/2014/main" id="{430101A0-5815-CD1F-F218-07E8E1E0B4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6" name="Textfeld 25">
              <a:extLst>
                <a:ext uri="{FF2B5EF4-FFF2-40B4-BE49-F238E27FC236}">
                  <a16:creationId xmlns:a16="http://schemas.microsoft.com/office/drawing/2014/main" id="{7225D0CB-08D8-0B5B-BF93-8FD629F4EABF}"/>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74599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147C2-7A1B-8E78-BC74-3B4CEC4375D1}"/>
              </a:ext>
            </a:extLst>
          </p:cNvPr>
          <p:cNvSpPr>
            <a:spLocks noGrp="1"/>
          </p:cNvSpPr>
          <p:nvPr>
            <p:ph type="title"/>
          </p:nvPr>
        </p:nvSpPr>
        <p:spPr>
          <a:xfrm>
            <a:off x="456060" y="547202"/>
            <a:ext cx="8325991" cy="652948"/>
          </a:xfrm>
        </p:spPr>
        <p:txBody>
          <a:bodyPr>
            <a:noAutofit/>
          </a:bodyPr>
          <a:lstStyle/>
          <a:p>
            <a:r>
              <a:rPr lang="de-DE" sz="3203"/>
              <a:t>Aufschiebende oder auflösende Bedingung</a:t>
            </a:r>
          </a:p>
        </p:txBody>
      </p:sp>
      <p:grpSp>
        <p:nvGrpSpPr>
          <p:cNvPr id="4" name="Gruppieren 3">
            <a:extLst>
              <a:ext uri="{FF2B5EF4-FFF2-40B4-BE49-F238E27FC236}">
                <a16:creationId xmlns:a16="http://schemas.microsoft.com/office/drawing/2014/main" id="{A60AE82D-6014-CDF4-14C4-DD0F70096726}"/>
              </a:ext>
            </a:extLst>
          </p:cNvPr>
          <p:cNvGrpSpPr/>
          <p:nvPr/>
        </p:nvGrpSpPr>
        <p:grpSpPr>
          <a:xfrm>
            <a:off x="7575233" y="-113388"/>
            <a:ext cx="1085001" cy="914400"/>
            <a:chOff x="7443880" y="567386"/>
            <a:chExt cx="914400" cy="914400"/>
          </a:xfrm>
        </p:grpSpPr>
        <p:pic>
          <p:nvPicPr>
            <p:cNvPr id="5" name="Grafik 4" descr="Lesezeichen mit einfarbiger Füllung">
              <a:extLst>
                <a:ext uri="{FF2B5EF4-FFF2-40B4-BE49-F238E27FC236}">
                  <a16:creationId xmlns:a16="http://schemas.microsoft.com/office/drawing/2014/main" id="{834819A8-5731-C1B7-64B9-A64B23AAB9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3880" y="567386"/>
              <a:ext cx="914400" cy="914400"/>
            </a:xfrm>
            <a:prstGeom prst="rect">
              <a:avLst/>
            </a:prstGeom>
          </p:spPr>
        </p:pic>
        <p:sp>
          <p:nvSpPr>
            <p:cNvPr id="6" name="Textfeld 5">
              <a:extLst>
                <a:ext uri="{FF2B5EF4-FFF2-40B4-BE49-F238E27FC236}">
                  <a16:creationId xmlns:a16="http://schemas.microsoft.com/office/drawing/2014/main" id="{A73CA004-5F4C-0CE9-8218-18EF2BB09DE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
        <p:nvSpPr>
          <p:cNvPr id="7" name="Textfeld 6">
            <a:extLst>
              <a:ext uri="{FF2B5EF4-FFF2-40B4-BE49-F238E27FC236}">
                <a16:creationId xmlns:a16="http://schemas.microsoft.com/office/drawing/2014/main" id="{27C36DED-D753-A4B4-EB57-6358C29224BD}"/>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extfeld 7">
            <a:extLst>
              <a:ext uri="{FF2B5EF4-FFF2-40B4-BE49-F238E27FC236}">
                <a16:creationId xmlns:a16="http://schemas.microsoft.com/office/drawing/2014/main" id="{071BC33E-F638-A818-A236-E800275B602C}"/>
              </a:ext>
            </a:extLst>
          </p:cNvPr>
          <p:cNvSpPr txBox="1"/>
          <p:nvPr/>
        </p:nvSpPr>
        <p:spPr>
          <a:xfrm>
            <a:off x="2457680" y="4901164"/>
            <a:ext cx="6202553"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4"/>
              </a:rPr>
              <a:t>https://www.bmwi.de/Redaktion/DE/Artikel/Energie/bundesfoerderung-fuer-effiziente-gebaeude-beg.html</a:t>
            </a:r>
            <a:r>
              <a:rPr lang="de-DE" sz="800">
                <a:latin typeface="Calibri"/>
                <a:cs typeface="Calibri"/>
              </a:rPr>
              <a:t>)</a:t>
            </a:r>
            <a:endParaRPr lang="de-DE" sz="800"/>
          </a:p>
        </p:txBody>
      </p:sp>
      <p:sp>
        <p:nvSpPr>
          <p:cNvPr id="9" name="Textplatzhalter 3">
            <a:extLst>
              <a:ext uri="{FF2B5EF4-FFF2-40B4-BE49-F238E27FC236}">
                <a16:creationId xmlns:a16="http://schemas.microsoft.com/office/drawing/2014/main" id="{4717AE08-ADD5-C465-D9E5-757A31321A90}"/>
              </a:ext>
            </a:extLst>
          </p:cNvPr>
          <p:cNvSpPr txBox="1">
            <a:spLocks/>
          </p:cNvSpPr>
          <p:nvPr/>
        </p:nvSpPr>
        <p:spPr>
          <a:xfrm>
            <a:off x="597656" y="1191596"/>
            <a:ext cx="8090285" cy="2412840"/>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Aufschiebende Bedingung</a:t>
            </a:r>
          </a:p>
          <a:p>
            <a:pPr marL="742931" lvl="1" indent="-285743">
              <a:spcAft>
                <a:spcPts val="600"/>
              </a:spcAft>
              <a:buClr>
                <a:srgbClr val="8B7C09"/>
              </a:buClr>
              <a:buFont typeface="Wingdings" panose="05000000000000000000" pitchFamily="2" charset="2"/>
              <a:buChar char="§"/>
            </a:pPr>
            <a:r>
              <a:rPr lang="de-DE" sz="1403">
                <a:latin typeface="Calibri" panose="020F0502020204030204" pitchFamily="34" charset="0"/>
                <a:cs typeface="Calibri" panose="020F0502020204030204" pitchFamily="34" charset="0"/>
              </a:rPr>
              <a:t>Vertrag tritt erst bei Förderzusage in Kraft</a:t>
            </a:r>
          </a:p>
          <a:p>
            <a:pPr marL="742931" lvl="1" indent="-285743">
              <a:spcAft>
                <a:spcPts val="600"/>
              </a:spcAft>
              <a:buClr>
                <a:srgbClr val="8B7C09"/>
              </a:buClr>
              <a:buFont typeface="Wingdings" panose="05000000000000000000" pitchFamily="2" charset="2"/>
              <a:buChar char="§"/>
            </a:pPr>
            <a:r>
              <a:rPr lang="de-DE" sz="1403">
                <a:latin typeface="Calibri" panose="020F0502020204030204" pitchFamily="34" charset="0"/>
                <a:cs typeface="Calibri" panose="020F0502020204030204" pitchFamily="34" charset="0"/>
              </a:rPr>
              <a:t>Beispielformulierung für den Vertrag: </a:t>
            </a:r>
            <a:br>
              <a:rPr lang="de-DE" sz="1403">
                <a:latin typeface="Calibri" panose="020F0502020204030204" pitchFamily="34" charset="0"/>
                <a:cs typeface="Calibri" panose="020F0502020204030204" pitchFamily="34" charset="0"/>
              </a:rPr>
            </a:br>
            <a:r>
              <a:rPr lang="de-DE" sz="1403">
                <a:latin typeface="Calibri" panose="020F0502020204030204" pitchFamily="34" charset="0"/>
                <a:cs typeface="Calibri" panose="020F0502020204030204" pitchFamily="34" charset="0"/>
              </a:rPr>
              <a:t>„</a:t>
            </a:r>
            <a:r>
              <a:rPr lang="de-DE" sz="1403" i="1">
                <a:latin typeface="Calibri" panose="020F0502020204030204" pitchFamily="34" charset="0"/>
                <a:cs typeface="Calibri" panose="020F0502020204030204" pitchFamily="34" charset="0"/>
              </a:rPr>
              <a:t>Dieser Vertrag tritt erst und nur insoweit in Kraft, wenn und soweit [das BAFA / die KfW] den Antrag zur Förderung des Heizungstauschs bewilligt und die Förderung mit einer Zusage gegenüber der antragstellenden Vertragspartei zugesagt hat.“</a:t>
            </a:r>
          </a:p>
          <a:p>
            <a:pPr>
              <a:spcAft>
                <a:spcPts val="600"/>
              </a:spcAft>
            </a:pPr>
            <a:r>
              <a:rPr lang="de-DE" b="1">
                <a:solidFill>
                  <a:srgbClr val="006577"/>
                </a:solidFill>
                <a:latin typeface="Calibri" panose="020F0502020204030204" pitchFamily="34" charset="0"/>
                <a:cs typeface="Calibri" panose="020F0502020204030204" pitchFamily="34" charset="0"/>
              </a:rPr>
              <a:t>Auflösende Bedingung</a:t>
            </a:r>
          </a:p>
          <a:p>
            <a:pPr marL="742931" lvl="1" indent="-285743">
              <a:spcAft>
                <a:spcPts val="600"/>
              </a:spcAft>
              <a:buClr>
                <a:srgbClr val="8B7C09"/>
              </a:buClr>
              <a:buFont typeface="Wingdings" panose="05000000000000000000" pitchFamily="2" charset="2"/>
              <a:buChar char="§"/>
            </a:pPr>
            <a:r>
              <a:rPr lang="de-DE" sz="1400">
                <a:latin typeface="Calibri" panose="020F0502020204030204" pitchFamily="34" charset="0"/>
                <a:cs typeface="Calibri" panose="020F0502020204030204" pitchFamily="34" charset="0"/>
              </a:rPr>
              <a:t>Vertrag erlischt bei Ablehnung des Förderantrags</a:t>
            </a:r>
            <a:endParaRPr lang="de-DE" sz="1400" i="1">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r>
              <a:rPr lang="de-DE" sz="1400">
                <a:latin typeface="Calibri" panose="020F0502020204030204" pitchFamily="34" charset="0"/>
                <a:cs typeface="Calibri" panose="020F0502020204030204" pitchFamily="34" charset="0"/>
              </a:rPr>
              <a:t>Beispielformulierung für den Vertrag:</a:t>
            </a:r>
            <a:br>
              <a:rPr lang="de-DE" sz="1400">
                <a:latin typeface="Calibri" panose="020F0502020204030204" pitchFamily="34" charset="0"/>
                <a:cs typeface="Calibri" panose="020F0502020204030204" pitchFamily="34" charset="0"/>
              </a:rPr>
            </a:br>
            <a:r>
              <a:rPr lang="de-DE" sz="1400" i="1">
                <a:latin typeface="Calibri" panose="020F0502020204030204" pitchFamily="34" charset="0"/>
                <a:cs typeface="Calibri" panose="020F0502020204030204" pitchFamily="34" charset="0"/>
              </a:rPr>
              <a:t>„Dieser Vertrag erlischt hinsichtlich der Liefer- und Leistungspflichten zur Umsetzung, sobald und soweit [das BAFA / die KfW] den Antrag zur Förderung des Heizungstauschs nicht bewilligt, sondern ablehnt und die Förderung nicht mit einer Zusage gegenüber der antragstellenden Vertragspartei zusagt, sondern mit einem Ablehnungsbescheid.“</a:t>
            </a: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971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feil: Fünfeck 6">
            <a:extLst>
              <a:ext uri="{FF2B5EF4-FFF2-40B4-BE49-F238E27FC236}">
                <a16:creationId xmlns:a16="http://schemas.microsoft.com/office/drawing/2014/main" id="{A3199DEB-9B8C-BA93-FC7F-16EDA3303B93}"/>
              </a:ext>
            </a:extLst>
          </p:cNvPr>
          <p:cNvSpPr/>
          <p:nvPr/>
        </p:nvSpPr>
        <p:spPr>
          <a:xfrm>
            <a:off x="765692" y="1316111"/>
            <a:ext cx="1692000" cy="612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Planung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Heizungstausch</a:t>
            </a:r>
          </a:p>
        </p:txBody>
      </p:sp>
      <p:sp>
        <p:nvSpPr>
          <p:cNvPr id="6" name="Pfeil: Fünfeck 5">
            <a:extLst>
              <a:ext uri="{FF2B5EF4-FFF2-40B4-BE49-F238E27FC236}">
                <a16:creationId xmlns:a16="http://schemas.microsoft.com/office/drawing/2014/main" id="{DA0892D7-25D4-5665-FAD1-8BD5BC220D79}"/>
              </a:ext>
            </a:extLst>
          </p:cNvPr>
          <p:cNvSpPr/>
          <p:nvPr/>
        </p:nvSpPr>
        <p:spPr>
          <a:xfrm>
            <a:off x="765691" y="1987943"/>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Liefer- /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Leistungsvertrag</a:t>
            </a:r>
          </a:p>
        </p:txBody>
      </p:sp>
      <p:sp>
        <p:nvSpPr>
          <p:cNvPr id="12" name="Pfeil: Fünfeck 11">
            <a:extLst>
              <a:ext uri="{FF2B5EF4-FFF2-40B4-BE49-F238E27FC236}">
                <a16:creationId xmlns:a16="http://schemas.microsoft.com/office/drawing/2014/main" id="{F1EEFCD6-1E7C-C7E5-BFA5-F18F396DED33}"/>
              </a:ext>
            </a:extLst>
          </p:cNvPr>
          <p:cNvSpPr/>
          <p:nvPr/>
        </p:nvSpPr>
        <p:spPr>
          <a:xfrm>
            <a:off x="765691" y="4003439"/>
            <a:ext cx="1692000" cy="612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Abschluss des Antrags</a:t>
            </a:r>
            <a:endParaRPr lang="de-DE" sz="1400"/>
          </a:p>
        </p:txBody>
      </p:sp>
      <p:sp>
        <p:nvSpPr>
          <p:cNvPr id="14" name="Textfeld 13">
            <a:extLst>
              <a:ext uri="{FF2B5EF4-FFF2-40B4-BE49-F238E27FC236}">
                <a16:creationId xmlns:a16="http://schemas.microsoft.com/office/drawing/2014/main" id="{D140C2FC-15E0-F033-A324-450BD66C0193}"/>
              </a:ext>
            </a:extLst>
          </p:cNvPr>
          <p:cNvSpPr txBox="1"/>
          <p:nvPr/>
        </p:nvSpPr>
        <p:spPr>
          <a:xfrm>
            <a:off x="2157538" y="1987943"/>
            <a:ext cx="4434649"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373"/>
                </a:solidFill>
                <a:latin typeface="Calibri"/>
                <a:cs typeface="Segoe UI"/>
              </a:rPr>
              <a:t>Keine aufschiebende oder auflösende Bedingung </a:t>
            </a:r>
            <a:br>
              <a:rPr lang="de-DE" sz="1400">
                <a:solidFill>
                  <a:srgbClr val="006373"/>
                </a:solidFill>
                <a:latin typeface="Calibri"/>
                <a:cs typeface="Segoe UI"/>
              </a:rPr>
            </a:br>
            <a:r>
              <a:rPr lang="de-DE" sz="1400">
                <a:solidFill>
                  <a:srgbClr val="006373"/>
                </a:solidFill>
                <a:latin typeface="Calibri"/>
                <a:cs typeface="Segoe UI"/>
              </a:rPr>
              <a:t>im Vertrag nötig</a:t>
            </a:r>
            <a:endParaRPr lang="de-DE" sz="1400">
              <a:solidFill>
                <a:srgbClr val="006373"/>
              </a:solidFill>
              <a:highlight>
                <a:srgbClr val="FF00FF"/>
              </a:highlight>
              <a:latin typeface="Calibri"/>
              <a:cs typeface="Segoe UI"/>
            </a:endParaRPr>
          </a:p>
        </p:txBody>
      </p:sp>
      <p:sp>
        <p:nvSpPr>
          <p:cNvPr id="15" name="Textfeld 14">
            <a:extLst>
              <a:ext uri="{FF2B5EF4-FFF2-40B4-BE49-F238E27FC236}">
                <a16:creationId xmlns:a16="http://schemas.microsoft.com/office/drawing/2014/main" id="{BC691AB5-0B94-83C2-9275-C1FBA5675735}"/>
              </a:ext>
            </a:extLst>
          </p:cNvPr>
          <p:cNvSpPr txBox="1"/>
          <p:nvPr/>
        </p:nvSpPr>
        <p:spPr>
          <a:xfrm>
            <a:off x="2157538" y="2661166"/>
            <a:ext cx="4434649" cy="612000"/>
          </a:xfrm>
          <a:prstGeom prst="rect">
            <a:avLst/>
          </a:prstGeom>
          <a:noFill/>
          <a:ln w="19050">
            <a:solidFill>
              <a:srgbClr val="006577"/>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577"/>
                </a:solidFill>
                <a:latin typeface="Calibri"/>
                <a:cs typeface="Segoe UI"/>
              </a:rPr>
              <a:t>Befristete Übergangs­regelung: </a:t>
            </a:r>
            <a:r>
              <a:rPr lang="de-DE" sz="1400" b="1">
                <a:solidFill>
                  <a:srgbClr val="006577"/>
                </a:solidFill>
                <a:latin typeface="Calibri"/>
                <a:cs typeface="Segoe UI"/>
              </a:rPr>
              <a:t>Bei Vorhabenbeginn bis zum 31. August 2024***</a:t>
            </a:r>
          </a:p>
        </p:txBody>
      </p:sp>
      <p:sp>
        <p:nvSpPr>
          <p:cNvPr id="24" name="Textfeld 23">
            <a:extLst>
              <a:ext uri="{FF2B5EF4-FFF2-40B4-BE49-F238E27FC236}">
                <a16:creationId xmlns:a16="http://schemas.microsoft.com/office/drawing/2014/main" id="{D188AEB8-23F4-4268-C0D4-947F3A0D9A93}"/>
              </a:ext>
            </a:extLst>
          </p:cNvPr>
          <p:cNvSpPr txBox="1"/>
          <p:nvPr/>
        </p:nvSpPr>
        <p:spPr>
          <a:xfrm>
            <a:off x="2157538" y="3331607"/>
            <a:ext cx="4434649" cy="612000"/>
          </a:xfrm>
          <a:prstGeom prst="rect">
            <a:avLst/>
          </a:prstGeom>
          <a:noFill/>
          <a:ln w="19050">
            <a:solidFill>
              <a:srgbClr val="006577"/>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68" indent="-177796">
              <a:buFont typeface="Wingdings" panose="05000000000000000000" pitchFamily="2" charset="2"/>
              <a:buChar char="§"/>
              <a:tabLst>
                <a:tab pos="446077" algn="l"/>
              </a:tabLst>
            </a:pPr>
            <a:r>
              <a:rPr lang="de-DE" sz="1400">
                <a:solidFill>
                  <a:srgbClr val="006577"/>
                </a:solidFill>
                <a:latin typeface="Calibri"/>
                <a:cs typeface="Segoe UI"/>
              </a:rPr>
              <a:t>Befristete Übergangs­regelung: Antrag nachträglich stellen bis zum 30. November 2024</a:t>
            </a:r>
          </a:p>
        </p:txBody>
      </p:sp>
      <p:sp>
        <p:nvSpPr>
          <p:cNvPr id="8" name="Pfeil: Fünfeck 7">
            <a:extLst>
              <a:ext uri="{FF2B5EF4-FFF2-40B4-BE49-F238E27FC236}">
                <a16:creationId xmlns:a16="http://schemas.microsoft.com/office/drawing/2014/main" id="{1ADA58A1-1A5D-3E26-32E4-D3FF5DA3149B}"/>
              </a:ext>
            </a:extLst>
          </p:cNvPr>
          <p:cNvSpPr/>
          <p:nvPr/>
        </p:nvSpPr>
        <p:spPr>
          <a:xfrm>
            <a:off x="765691" y="2659775"/>
            <a:ext cx="1692000" cy="612000"/>
          </a:xfrm>
          <a:prstGeom prst="homePlate">
            <a:avLst/>
          </a:prstGeom>
          <a:solidFill>
            <a:srgbClr val="006577"/>
          </a:solidFill>
          <a:ln w="19050">
            <a:solidFill>
              <a:srgbClr val="006577"/>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Umsetzung des Vorhabens</a:t>
            </a:r>
            <a:endParaRPr lang="de-DE" sz="1400"/>
          </a:p>
        </p:txBody>
      </p:sp>
      <p:sp>
        <p:nvSpPr>
          <p:cNvPr id="11" name="Pfeil: Fünfeck 10">
            <a:extLst>
              <a:ext uri="{FF2B5EF4-FFF2-40B4-BE49-F238E27FC236}">
                <a16:creationId xmlns:a16="http://schemas.microsoft.com/office/drawing/2014/main" id="{1DDAE52A-531B-B7B9-26B9-B4B377C72C66}"/>
              </a:ext>
            </a:extLst>
          </p:cNvPr>
          <p:cNvSpPr/>
          <p:nvPr/>
        </p:nvSpPr>
        <p:spPr>
          <a:xfrm>
            <a:off x="765691" y="3331607"/>
            <a:ext cx="1692000" cy="612000"/>
          </a:xfrm>
          <a:prstGeom prst="homePlate">
            <a:avLst/>
          </a:prstGeom>
          <a:solidFill>
            <a:srgbClr val="006577"/>
          </a:solidFill>
          <a:ln w="19050">
            <a:solidFill>
              <a:srgbClr val="006577"/>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Antrag stellen</a:t>
            </a:r>
            <a:endParaRPr lang="de-DE" sz="1400"/>
          </a:p>
        </p:txBody>
      </p:sp>
      <p:sp>
        <p:nvSpPr>
          <p:cNvPr id="9" name="Rechteck 8">
            <a:extLst>
              <a:ext uri="{FF2B5EF4-FFF2-40B4-BE49-F238E27FC236}">
                <a16:creationId xmlns:a16="http://schemas.microsoft.com/office/drawing/2014/main" id="{89B1910D-F1B6-C10E-F8EA-3717E84F7996}"/>
              </a:ext>
            </a:extLst>
          </p:cNvPr>
          <p:cNvSpPr/>
          <p:nvPr/>
        </p:nvSpPr>
        <p:spPr>
          <a:xfrm rot="21320372">
            <a:off x="6078891" y="978260"/>
            <a:ext cx="2891716" cy="692297"/>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lnSpc>
                <a:spcPct val="90000"/>
              </a:lnSpc>
              <a:spcBef>
                <a:spcPts val="600"/>
              </a:spcBef>
              <a:buClr>
                <a:srgbClr val="E9692E"/>
              </a:buClr>
              <a:buSzPct val="90000"/>
            </a:pPr>
            <a:r>
              <a:rPr lang="de-DE" sz="1200">
                <a:solidFill>
                  <a:srgbClr val="8B7C09"/>
                </a:solidFill>
                <a:latin typeface="Calibri" panose="020F0502020204030204" pitchFamily="34" charset="0"/>
              </a:rPr>
              <a:t>Wechsel von BAFA zu KfW möglich: </a:t>
            </a:r>
            <a:br>
              <a:rPr lang="de-DE" sz="1200">
                <a:solidFill>
                  <a:srgbClr val="8B7C09"/>
                </a:solidFill>
                <a:latin typeface="Calibri" panose="020F0502020204030204" pitchFamily="34" charset="0"/>
              </a:rPr>
            </a:br>
            <a:r>
              <a:rPr lang="de-DE" sz="1200">
                <a:solidFill>
                  <a:srgbClr val="8B7C09"/>
                </a:solidFill>
                <a:latin typeface="Calibri" panose="020F0502020204030204" pitchFamily="34" charset="0"/>
              </a:rPr>
              <a:t>neuer Antrag zu aktuellen Konditionen kann unmittelbar nach Verzichtserklärung der alten Förderanfrage gestellt werden.**</a:t>
            </a:r>
          </a:p>
        </p:txBody>
      </p:sp>
      <p:sp>
        <p:nvSpPr>
          <p:cNvPr id="18" name="Textfeld 17">
            <a:extLst>
              <a:ext uri="{FF2B5EF4-FFF2-40B4-BE49-F238E27FC236}">
                <a16:creationId xmlns:a16="http://schemas.microsoft.com/office/drawing/2014/main" id="{EFEBA5E9-FB62-777A-F24B-795A9A1A99D6}"/>
              </a:ext>
            </a:extLst>
          </p:cNvPr>
          <p:cNvSpPr txBox="1"/>
          <p:nvPr/>
        </p:nvSpPr>
        <p:spPr>
          <a:xfrm>
            <a:off x="6686311" y="3233651"/>
            <a:ext cx="2168931" cy="830997"/>
          </a:xfrm>
          <a:prstGeom prst="rect">
            <a:avLst/>
          </a:prstGeom>
          <a:noFill/>
        </p:spPr>
        <p:txBody>
          <a:bodyPr wrap="square">
            <a:spAutoFit/>
          </a:bodyPr>
          <a:lstStyle/>
          <a:p>
            <a:r>
              <a:rPr lang="de-DE" sz="1200" b="1" dirty="0">
                <a:solidFill>
                  <a:srgbClr val="006373"/>
                </a:solidFill>
                <a:latin typeface="Calibri"/>
                <a:cs typeface="Segoe UI"/>
                <a:sym typeface="Wingdings" panose="05000000000000000000" pitchFamily="2" charset="2"/>
              </a:rPr>
              <a:t>Antragsstellung</a:t>
            </a:r>
            <a:r>
              <a:rPr lang="de-DE" sz="1200" dirty="0">
                <a:solidFill>
                  <a:srgbClr val="006373"/>
                </a:solidFill>
                <a:latin typeface="Calibri"/>
                <a:cs typeface="Segoe UI"/>
                <a:sym typeface="Wingdings" panose="05000000000000000000" pitchFamily="2" charset="2"/>
              </a:rPr>
              <a:t> derzeit noch nicht möglich. Genauer Zeitpunkt wird noch bekanntgegeben.</a:t>
            </a:r>
          </a:p>
        </p:txBody>
      </p:sp>
      <p:sp>
        <p:nvSpPr>
          <p:cNvPr id="3" name="Pfeil: nach oben und unten 2">
            <a:extLst>
              <a:ext uri="{FF2B5EF4-FFF2-40B4-BE49-F238E27FC236}">
                <a16:creationId xmlns:a16="http://schemas.microsoft.com/office/drawing/2014/main" id="{CA549004-59C7-D5A8-09BB-A3ADC1670287}"/>
              </a:ext>
            </a:extLst>
          </p:cNvPr>
          <p:cNvSpPr/>
          <p:nvPr/>
        </p:nvSpPr>
        <p:spPr>
          <a:xfrm>
            <a:off x="1845081" y="3131259"/>
            <a:ext cx="169582" cy="337565"/>
          </a:xfrm>
          <a:prstGeom prst="upDownArrow">
            <a:avLst>
              <a:gd name="adj1" fmla="val 53788"/>
              <a:gd name="adj2" fmla="val 36742"/>
            </a:avLst>
          </a:prstGeom>
          <a:solidFill>
            <a:srgbClr val="8B7C09"/>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1EFA5D55-D393-DAA3-A8EF-3A583F75C4A8}"/>
              </a:ext>
            </a:extLst>
          </p:cNvPr>
          <p:cNvSpPr txBox="1"/>
          <p:nvPr/>
        </p:nvSpPr>
        <p:spPr>
          <a:xfrm>
            <a:off x="2457680" y="4531832"/>
            <a:ext cx="6202553" cy="585866"/>
          </a:xfrm>
          <a:prstGeom prst="rect">
            <a:avLst/>
          </a:prstGeom>
          <a:noFill/>
        </p:spPr>
        <p:txBody>
          <a:bodyPr wrap="square" tIns="46800" anchor="b">
            <a:spAutoFit/>
          </a:bodyPr>
          <a:lstStyle/>
          <a:p>
            <a:r>
              <a:rPr lang="de-DE" sz="800">
                <a:latin typeface="Calibri"/>
                <a:cs typeface="Calibri"/>
              </a:rPr>
              <a:t>* Gilt nicht für Errichtung, Umbau, Erweiterung eines  Gebäudenetzes.  ** Die Sperrfrist von sechs Monaten entfällt bis zum 31.12.2024. Voraussetzung ist aber, dass die Anforderungen an den Vorhabenbeginn eingehalten werden.  *** Der Vorhabenbeginn erfolgt auf eigenes Risiko. Es besteht kein Rechtsanspruch auf die Förderung. Quelle: BEG-EM, Stand 29.12.2023 (</a:t>
            </a:r>
            <a:r>
              <a:rPr lang="de-DE" sz="800">
                <a:latin typeface="Calibri"/>
                <a:cs typeface="Calibri"/>
                <a:hlinkClick r:id="rId2"/>
              </a:rPr>
              <a:t>https://www.bmwi.de/Redaktion/DE/Artikel/Energie/bundesfoerderung-fuer-effiziente-gebaeude-beg.html</a:t>
            </a:r>
            <a:r>
              <a:rPr lang="de-DE" sz="800">
                <a:latin typeface="Calibri"/>
                <a:cs typeface="Calibri"/>
              </a:rPr>
              <a:t>)</a:t>
            </a:r>
            <a:endParaRPr lang="de-DE" sz="800"/>
          </a:p>
        </p:txBody>
      </p:sp>
      <p:sp>
        <p:nvSpPr>
          <p:cNvPr id="17" name="Textfeld 16">
            <a:extLst>
              <a:ext uri="{FF2B5EF4-FFF2-40B4-BE49-F238E27FC236}">
                <a16:creationId xmlns:a16="http://schemas.microsoft.com/office/drawing/2014/main" id="{73FEF05B-E9DF-B9A6-92B3-0C1C90161CCE}"/>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9" name="Titel 2">
            <a:extLst>
              <a:ext uri="{FF2B5EF4-FFF2-40B4-BE49-F238E27FC236}">
                <a16:creationId xmlns:a16="http://schemas.microsoft.com/office/drawing/2014/main" id="{8CBD996C-A98E-F21E-3CF0-BCD0D9170944}"/>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Übergangsfristen für Antragsstellung</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für den Heizungstausch*</a:t>
            </a:r>
            <a:endParaRPr lang="id-ID" sz="2000">
              <a:solidFill>
                <a:srgbClr val="FF0000"/>
              </a:solidFill>
              <a:latin typeface="Calibri" pitchFamily="-102" charset="0"/>
              <a:ea typeface="Calibri" pitchFamily="-102" charset="0"/>
              <a:cs typeface="Calibri" pitchFamily="-102" charset="0"/>
            </a:endParaRPr>
          </a:p>
        </p:txBody>
      </p:sp>
      <p:grpSp>
        <p:nvGrpSpPr>
          <p:cNvPr id="5" name="Gruppieren 4">
            <a:extLst>
              <a:ext uri="{FF2B5EF4-FFF2-40B4-BE49-F238E27FC236}">
                <a16:creationId xmlns:a16="http://schemas.microsoft.com/office/drawing/2014/main" id="{E029311C-6F6B-A788-80DF-21CE5A1FD45F}"/>
              </a:ext>
            </a:extLst>
          </p:cNvPr>
          <p:cNvGrpSpPr/>
          <p:nvPr/>
        </p:nvGrpSpPr>
        <p:grpSpPr>
          <a:xfrm>
            <a:off x="7575233" y="-113388"/>
            <a:ext cx="1085001" cy="914400"/>
            <a:chOff x="7443880" y="567386"/>
            <a:chExt cx="914400" cy="914400"/>
          </a:xfrm>
        </p:grpSpPr>
        <p:pic>
          <p:nvPicPr>
            <p:cNvPr id="20" name="Grafik 19" descr="Lesezeichen mit einfarbiger Füllung">
              <a:extLst>
                <a:ext uri="{FF2B5EF4-FFF2-40B4-BE49-F238E27FC236}">
                  <a16:creationId xmlns:a16="http://schemas.microsoft.com/office/drawing/2014/main" id="{7DE7DAF9-AE9B-A47B-24A7-7DAC9AB1FD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21" name="Textfeld 20">
              <a:extLst>
                <a:ext uri="{FF2B5EF4-FFF2-40B4-BE49-F238E27FC236}">
                  <a16:creationId xmlns:a16="http://schemas.microsoft.com/office/drawing/2014/main" id="{41026DB5-2E3E-23B9-1ADC-E13A888912E1}"/>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159642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26B99583-1061-1592-A3E9-9C789562375A}"/>
              </a:ext>
            </a:extLst>
          </p:cNvPr>
          <p:cNvSpPr txBox="1">
            <a:spLocks/>
          </p:cNvSpPr>
          <p:nvPr/>
        </p:nvSpPr>
        <p:spPr>
          <a:xfrm>
            <a:off x="653480" y="1061355"/>
            <a:ext cx="7325769" cy="2247196"/>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43" indent="-285743">
              <a:spcAft>
                <a:spcPts val="600"/>
              </a:spcAft>
              <a:buClr>
                <a:srgbClr val="8B7C09"/>
              </a:buClr>
              <a:buFont typeface="Wingdings" panose="05000000000000000000" pitchFamily="2" charset="2"/>
              <a:buChar char="§"/>
            </a:pPr>
            <a:r>
              <a:rPr lang="de-DE" b="1">
                <a:solidFill>
                  <a:srgbClr val="8B7C09"/>
                </a:solidFill>
                <a:latin typeface="Calibri" panose="020F0502020204030204" pitchFamily="34" charset="0"/>
                <a:cs typeface="Calibri" panose="020F0502020204030204" pitchFamily="34" charset="0"/>
              </a:rPr>
              <a:t>Heizungstausch </a:t>
            </a:r>
          </a:p>
          <a:p>
            <a:pPr marL="285743" indent="-285743">
              <a:spcAft>
                <a:spcPts val="600"/>
              </a:spcAft>
              <a:buClr>
                <a:srgbClr val="8B7C09"/>
              </a:buClr>
              <a:buFont typeface="Wingdings" panose="05000000000000000000" pitchFamily="2" charset="2"/>
              <a:buChar char="§"/>
            </a:pPr>
            <a:r>
              <a:rPr lang="de-DE" b="1">
                <a:solidFill>
                  <a:srgbClr val="8B7C09"/>
                </a:solidFill>
                <a:latin typeface="Calibri" panose="020F0502020204030204" pitchFamily="34" charset="0"/>
                <a:cs typeface="Calibri" panose="020F0502020204030204" pitchFamily="34" charset="0"/>
              </a:rPr>
              <a:t>Effizienzmaßnahmen</a:t>
            </a:r>
          </a:p>
          <a:p>
            <a:pPr marL="742931" lvl="1" indent="-285743">
              <a:spcAft>
                <a:spcPts val="600"/>
              </a:spcAft>
              <a:buClr>
                <a:srgbClr val="8B7C09"/>
              </a:buClr>
              <a:buFont typeface="Wingdings" panose="05000000000000000000" pitchFamily="2" charset="2"/>
              <a:buChar char="§"/>
            </a:pPr>
            <a:r>
              <a:rPr lang="de-DE">
                <a:latin typeface="Calibri" panose="020F0502020204030204" pitchFamily="34" charset="0"/>
                <a:cs typeface="Calibri" panose="020F0502020204030204" pitchFamily="34" charset="0"/>
              </a:rPr>
              <a:t>Sanierungsmaßnahmen an der Gebäudehülle</a:t>
            </a:r>
          </a:p>
          <a:p>
            <a:pPr marL="742931" lvl="1" indent="-285743">
              <a:spcAft>
                <a:spcPts val="600"/>
              </a:spcAft>
              <a:buClr>
                <a:srgbClr val="8B7C09"/>
              </a:buClr>
              <a:buFont typeface="Wingdings" panose="05000000000000000000" pitchFamily="2" charset="2"/>
              <a:buChar char="§"/>
            </a:pPr>
            <a:r>
              <a:rPr lang="de-DE">
                <a:latin typeface="Calibri" panose="020F0502020204030204" pitchFamily="34" charset="0"/>
                <a:cs typeface="Calibri" panose="020F0502020204030204" pitchFamily="34" charset="0"/>
              </a:rPr>
              <a:t>Heizungsoptimierung </a:t>
            </a:r>
          </a:p>
          <a:p>
            <a:pPr marL="742931" lvl="1" indent="-285743">
              <a:spcAft>
                <a:spcPts val="600"/>
              </a:spcAft>
              <a:buClr>
                <a:srgbClr val="8B7C09"/>
              </a:buClr>
              <a:buFont typeface="Wingdings" panose="05000000000000000000" pitchFamily="2" charset="2"/>
              <a:buChar char="§"/>
            </a:pPr>
            <a:r>
              <a:rPr lang="de-DE">
                <a:latin typeface="Calibri" panose="020F0502020204030204" pitchFamily="34" charset="0"/>
                <a:cs typeface="Calibri" panose="020F0502020204030204" pitchFamily="34" charset="0"/>
              </a:rPr>
              <a:t>Anlagentechnik</a:t>
            </a: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marL="285743" indent="-285743">
              <a:buClr>
                <a:srgbClr val="EC6607"/>
              </a:buClr>
              <a:buFont typeface="Wingdings" panose="05000000000000000000" pitchFamily="2" charset="2"/>
              <a:buChar char="§"/>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71EF09C2-8143-C768-9301-265E1607826A}"/>
              </a:ext>
            </a:extLst>
          </p:cNvPr>
          <p:cNvSpPr txBox="1">
            <a:spLocks/>
          </p:cNvSpPr>
          <p:nvPr/>
        </p:nvSpPr>
        <p:spPr>
          <a:xfrm>
            <a:off x="3122436" y="3418199"/>
            <a:ext cx="2113824"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Grundförderung</a:t>
            </a:r>
          </a:p>
        </p:txBody>
      </p:sp>
      <p:sp>
        <p:nvSpPr>
          <p:cNvPr id="6" name="Textfeld 5">
            <a:extLst>
              <a:ext uri="{FF2B5EF4-FFF2-40B4-BE49-F238E27FC236}">
                <a16:creationId xmlns:a16="http://schemas.microsoft.com/office/drawing/2014/main" id="{09CABE46-581B-29EA-0D4A-5BCDF93B8864}"/>
              </a:ext>
            </a:extLst>
          </p:cNvPr>
          <p:cNvSpPr txBox="1">
            <a:spLocks/>
          </p:cNvSpPr>
          <p:nvPr/>
        </p:nvSpPr>
        <p:spPr>
          <a:xfrm>
            <a:off x="5342030" y="3418199"/>
            <a:ext cx="308523"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7" name="Textfeld 6">
            <a:extLst>
              <a:ext uri="{FF2B5EF4-FFF2-40B4-BE49-F238E27FC236}">
                <a16:creationId xmlns:a16="http://schemas.microsoft.com/office/drawing/2014/main" id="{13B2409D-86D2-9D1D-7422-87ED61B5B558}"/>
              </a:ext>
            </a:extLst>
          </p:cNvPr>
          <p:cNvSpPr txBox="1">
            <a:spLocks/>
          </p:cNvSpPr>
          <p:nvPr/>
        </p:nvSpPr>
        <p:spPr>
          <a:xfrm>
            <a:off x="5756324" y="3418199"/>
            <a:ext cx="1061788"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Bonus</a:t>
            </a:r>
          </a:p>
        </p:txBody>
      </p:sp>
      <p:sp>
        <p:nvSpPr>
          <p:cNvPr id="8" name="Textfeld 7">
            <a:extLst>
              <a:ext uri="{FF2B5EF4-FFF2-40B4-BE49-F238E27FC236}">
                <a16:creationId xmlns:a16="http://schemas.microsoft.com/office/drawing/2014/main" id="{40DAF9F0-9315-7463-A356-3B164AEF9408}"/>
              </a:ext>
            </a:extLst>
          </p:cNvPr>
          <p:cNvSpPr txBox="1">
            <a:spLocks/>
          </p:cNvSpPr>
          <p:nvPr/>
        </p:nvSpPr>
        <p:spPr>
          <a:xfrm>
            <a:off x="7338175" y="3418199"/>
            <a:ext cx="1061787"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Zuschlag</a:t>
            </a:r>
            <a:endParaRPr lang="de-DE" sz="1400">
              <a:solidFill>
                <a:schemeClr val="bg1"/>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328E382F-F056-043D-45CB-5EF10FBA75B4}"/>
              </a:ext>
            </a:extLst>
          </p:cNvPr>
          <p:cNvSpPr txBox="1">
            <a:spLocks/>
          </p:cNvSpPr>
          <p:nvPr/>
        </p:nvSpPr>
        <p:spPr>
          <a:xfrm>
            <a:off x="6923882" y="3418199"/>
            <a:ext cx="308523" cy="324000"/>
          </a:xfrm>
          <a:prstGeom prst="rect">
            <a:avLst/>
          </a:prstGeom>
          <a:solidFill>
            <a:srgbClr val="8B7C09"/>
          </a:solidFill>
          <a:ln w="19050">
            <a:solidFill>
              <a:srgbClr val="8B7C09"/>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grpSp>
        <p:nvGrpSpPr>
          <p:cNvPr id="14" name="Gruppieren 13">
            <a:extLst>
              <a:ext uri="{FF2B5EF4-FFF2-40B4-BE49-F238E27FC236}">
                <a16:creationId xmlns:a16="http://schemas.microsoft.com/office/drawing/2014/main" id="{6F20169B-816F-810E-BC58-324B500B77FE}"/>
              </a:ext>
            </a:extLst>
          </p:cNvPr>
          <p:cNvGrpSpPr/>
          <p:nvPr/>
        </p:nvGrpSpPr>
        <p:grpSpPr>
          <a:xfrm>
            <a:off x="7575233" y="-113388"/>
            <a:ext cx="1085001" cy="914400"/>
            <a:chOff x="7443880" y="567386"/>
            <a:chExt cx="914400" cy="914400"/>
          </a:xfrm>
        </p:grpSpPr>
        <p:pic>
          <p:nvPicPr>
            <p:cNvPr id="15" name="Grafik 14" descr="Lesezeichen mit einfarbiger Füllung">
              <a:extLst>
                <a:ext uri="{FF2B5EF4-FFF2-40B4-BE49-F238E27FC236}">
                  <a16:creationId xmlns:a16="http://schemas.microsoft.com/office/drawing/2014/main" id="{3368B60D-ABD4-EE7A-48C0-7D931818F4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6" name="Textfeld 15">
              <a:extLst>
                <a:ext uri="{FF2B5EF4-FFF2-40B4-BE49-F238E27FC236}">
                  <a16:creationId xmlns:a16="http://schemas.microsoft.com/office/drawing/2014/main" id="{617F8B72-3243-3E9A-0FE5-835F0BBD887C}"/>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pic>
        <p:nvPicPr>
          <p:cNvPr id="17" name="Grafik 16" descr="Fabrik mit einfarbiger Füllung">
            <a:extLst>
              <a:ext uri="{FF2B5EF4-FFF2-40B4-BE49-F238E27FC236}">
                <a16:creationId xmlns:a16="http://schemas.microsoft.com/office/drawing/2014/main" id="{E8A8B3A7-BC8D-927A-DDC5-C6AEE9FA50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71737" y="3713385"/>
            <a:ext cx="648000" cy="648000"/>
          </a:xfrm>
          <a:prstGeom prst="rect">
            <a:avLst/>
          </a:prstGeom>
        </p:spPr>
      </p:pic>
      <p:sp>
        <p:nvSpPr>
          <p:cNvPr id="2" name="Textfeld 1">
            <a:extLst>
              <a:ext uri="{FF2B5EF4-FFF2-40B4-BE49-F238E27FC236}">
                <a16:creationId xmlns:a16="http://schemas.microsoft.com/office/drawing/2014/main" id="{6B751E14-BCF3-C4FD-9C11-82C72D005B2E}"/>
              </a:ext>
            </a:extLst>
          </p:cNvPr>
          <p:cNvSpPr txBox="1"/>
          <p:nvPr/>
        </p:nvSpPr>
        <p:spPr>
          <a:xfrm>
            <a:off x="2457680" y="4901164"/>
            <a:ext cx="6202553"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7"/>
              </a:rPr>
              <a:t>https://www.bmwi.de/Redaktion/DE/Artikel/Energie/bundesfoerderung-fuer-effiziente-gebaeude-beg.html</a:t>
            </a:r>
            <a:r>
              <a:rPr lang="de-DE" sz="800">
                <a:latin typeface="Calibri"/>
                <a:cs typeface="Calibri"/>
              </a:rPr>
              <a:t>)</a:t>
            </a:r>
            <a:endParaRPr lang="de-DE" sz="800"/>
          </a:p>
        </p:txBody>
      </p:sp>
      <p:sp>
        <p:nvSpPr>
          <p:cNvPr id="3" name="Textfeld 2">
            <a:extLst>
              <a:ext uri="{FF2B5EF4-FFF2-40B4-BE49-F238E27FC236}">
                <a16:creationId xmlns:a16="http://schemas.microsoft.com/office/drawing/2014/main" id="{019595BA-630B-CB7A-1880-655E0F97D865}"/>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76B1814A-1C04-22B1-1D32-50F1B26525D3}"/>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Einzelmaßnahmen für Nichtwohngebäude</a:t>
            </a:r>
            <a:endParaRPr lang="de-DE" sz="2000" b="1">
              <a:solidFill>
                <a:schemeClr val="tx1">
                  <a:lumMod val="60000"/>
                  <a:lumOff val="40000"/>
                </a:schemeClr>
              </a:solidFill>
              <a:latin typeface="Calibri" pitchFamily="-102" charset="0"/>
              <a:ea typeface="Calibri" pitchFamily="-102" charset="0"/>
              <a:cs typeface="Calibri" pitchFamily="-102" charset="0"/>
            </a:endParaRPr>
          </a:p>
        </p:txBody>
      </p:sp>
      <p:sp>
        <p:nvSpPr>
          <p:cNvPr id="23" name="Textplatzhalter 3">
            <a:extLst>
              <a:ext uri="{FF2B5EF4-FFF2-40B4-BE49-F238E27FC236}">
                <a16:creationId xmlns:a16="http://schemas.microsoft.com/office/drawing/2014/main" id="{0A53D024-7E3C-647D-C628-BAA61CCB00EA}"/>
              </a:ext>
            </a:extLst>
          </p:cNvPr>
          <p:cNvSpPr txBox="1">
            <a:spLocks/>
          </p:cNvSpPr>
          <p:nvPr/>
        </p:nvSpPr>
        <p:spPr>
          <a:xfrm>
            <a:off x="657629" y="3388508"/>
            <a:ext cx="3434662" cy="666238"/>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Wie wird gefördert?</a:t>
            </a: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marL="285743" indent="-285743">
              <a:buClr>
                <a:srgbClr val="EC6607"/>
              </a:buClr>
              <a:buFont typeface="Wingdings" panose="05000000000000000000" pitchFamily="2" charset="2"/>
              <a:buChar char="§"/>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pic>
        <p:nvPicPr>
          <p:cNvPr id="4" name="Grafik 3" descr="Balkendiagramm mit Aufwärtstrend mit einfarbiger Füllung">
            <a:extLst>
              <a:ext uri="{FF2B5EF4-FFF2-40B4-BE49-F238E27FC236}">
                <a16:creationId xmlns:a16="http://schemas.microsoft.com/office/drawing/2014/main" id="{7AABCF26-9788-0CFA-2D2A-1742D3E331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71217" y="3825374"/>
            <a:ext cx="432000" cy="432000"/>
          </a:xfrm>
          <a:prstGeom prst="rect">
            <a:avLst/>
          </a:prstGeom>
        </p:spPr>
      </p:pic>
      <p:pic>
        <p:nvPicPr>
          <p:cNvPr id="12" name="Grafik 11" descr="Feuer mit einfarbiger Füllung">
            <a:extLst>
              <a:ext uri="{FF2B5EF4-FFF2-40B4-BE49-F238E27FC236}">
                <a16:creationId xmlns:a16="http://schemas.microsoft.com/office/drawing/2014/main" id="{7BB588AB-E116-9D6A-5CA3-AB3A16BEAD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53067" y="3821385"/>
            <a:ext cx="432000" cy="432000"/>
          </a:xfrm>
          <a:prstGeom prst="rect">
            <a:avLst/>
          </a:prstGeom>
        </p:spPr>
      </p:pic>
    </p:spTree>
    <p:extLst>
      <p:ext uri="{BB962C8B-B14F-4D97-AF65-F5344CB8AC3E}">
        <p14:creationId xmlns:p14="http://schemas.microsoft.com/office/powerpoint/2010/main" val="3120105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D7CDB399-3B98-F969-485E-C9C73C5630B7}"/>
              </a:ext>
            </a:extLst>
          </p:cNvPr>
          <p:cNvSpPr txBox="1"/>
          <p:nvPr/>
        </p:nvSpPr>
        <p:spPr>
          <a:xfrm>
            <a:off x="4255730" y="2066286"/>
            <a:ext cx="2646171"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2500 € pauschal*</a:t>
            </a:r>
          </a:p>
        </p:txBody>
      </p:sp>
      <p:sp>
        <p:nvSpPr>
          <p:cNvPr id="78" name="Textfeld 77">
            <a:extLst>
              <a:ext uri="{FF2B5EF4-FFF2-40B4-BE49-F238E27FC236}">
                <a16:creationId xmlns:a16="http://schemas.microsoft.com/office/drawing/2014/main" id="{CDE4BD15-A7DC-7B7C-5502-F64A8DD0DDC1}"/>
              </a:ext>
            </a:extLst>
          </p:cNvPr>
          <p:cNvSpPr txBox="1"/>
          <p:nvPr/>
        </p:nvSpPr>
        <p:spPr>
          <a:xfrm>
            <a:off x="4259158" y="3008403"/>
            <a:ext cx="1020726" cy="461665"/>
          </a:xfrm>
          <a:prstGeom prst="rect">
            <a:avLst/>
          </a:prstGeom>
          <a:noFill/>
        </p:spPr>
        <p:txBody>
          <a:bodyPr wrap="square" rtlCol="0">
            <a:spAutoFit/>
          </a:bodyPr>
          <a:lstStyle/>
          <a:p>
            <a:r>
              <a:rPr lang="de-DE" sz="2400" b="1">
                <a:solidFill>
                  <a:schemeClr val="bg1">
                    <a:lumMod val="75000"/>
                  </a:schemeClr>
                </a:solidFill>
                <a:latin typeface="Calibri" panose="020F0502020204030204" pitchFamily="34" charset="0"/>
                <a:cs typeface="Calibri" panose="020F0502020204030204" pitchFamily="34" charset="0"/>
              </a:rPr>
              <a:t>30%</a:t>
            </a:r>
          </a:p>
        </p:txBody>
      </p:sp>
      <p:sp>
        <p:nvSpPr>
          <p:cNvPr id="80" name="Geschweifte Klammer rechts 79">
            <a:extLst>
              <a:ext uri="{FF2B5EF4-FFF2-40B4-BE49-F238E27FC236}">
                <a16:creationId xmlns:a16="http://schemas.microsoft.com/office/drawing/2014/main" id="{D21E330B-76BA-2CAB-B01F-7289012D99EB}"/>
              </a:ext>
            </a:extLst>
          </p:cNvPr>
          <p:cNvSpPr/>
          <p:nvPr/>
        </p:nvSpPr>
        <p:spPr>
          <a:xfrm>
            <a:off x="5047743" y="2453166"/>
            <a:ext cx="293188" cy="1266451"/>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4" name="Textfeld 83">
            <a:extLst>
              <a:ext uri="{FF2B5EF4-FFF2-40B4-BE49-F238E27FC236}">
                <a16:creationId xmlns:a16="http://schemas.microsoft.com/office/drawing/2014/main" id="{8D63E41D-3800-2F00-083B-4D77F751326C}"/>
              </a:ext>
            </a:extLst>
          </p:cNvPr>
          <p:cNvSpPr txBox="1"/>
          <p:nvPr/>
        </p:nvSpPr>
        <p:spPr>
          <a:xfrm>
            <a:off x="5465744" y="2801816"/>
            <a:ext cx="2109489" cy="461665"/>
          </a:xfrm>
          <a:prstGeom prst="rect">
            <a:avLst/>
          </a:prstGeom>
          <a:noFill/>
        </p:spPr>
        <p:txBody>
          <a:bodyPr wrap="square" rtlCol="0" anchor="ctr">
            <a:spAutoFit/>
          </a:bodyPr>
          <a:lstStyle/>
          <a:p>
            <a:r>
              <a:rPr lang="de-DE" sz="2400" b="1">
                <a:solidFill>
                  <a:srgbClr val="8B7C09"/>
                </a:solidFill>
                <a:latin typeface="Calibri" panose="020F0502020204030204" pitchFamily="34" charset="0"/>
                <a:cs typeface="Calibri" panose="020F0502020204030204" pitchFamily="34" charset="0"/>
              </a:rPr>
              <a:t>max. 35%</a:t>
            </a:r>
          </a:p>
        </p:txBody>
      </p:sp>
      <p:sp>
        <p:nvSpPr>
          <p:cNvPr id="2" name="Textfeld 1">
            <a:extLst>
              <a:ext uri="{FF2B5EF4-FFF2-40B4-BE49-F238E27FC236}">
                <a16:creationId xmlns:a16="http://schemas.microsoft.com/office/drawing/2014/main" id="{8BAA4D76-AB95-3892-A024-32CF6FDB7CB0}"/>
              </a:ext>
            </a:extLst>
          </p:cNvPr>
          <p:cNvSpPr txBox="1"/>
          <p:nvPr/>
        </p:nvSpPr>
        <p:spPr>
          <a:xfrm>
            <a:off x="2457680" y="4531832"/>
            <a:ext cx="6202554" cy="585866"/>
          </a:xfrm>
          <a:prstGeom prst="rect">
            <a:avLst/>
          </a:prstGeom>
          <a:noFill/>
        </p:spPr>
        <p:txBody>
          <a:bodyPr wrap="square" tIns="46800" anchor="b">
            <a:spAutoFit/>
          </a:bodyPr>
          <a:lstStyle/>
          <a:p>
            <a:r>
              <a:rPr lang="de-DE" sz="800">
                <a:latin typeface="Calibri"/>
                <a:cs typeface="Calibri"/>
              </a:rPr>
              <a:t>* Der Zuschlag wird pauschal gewährt, wenn die Feinstaubemission maximal 2,5 mg/m³ beträgt. Die Kosten für die Emissionsminderung sind nicht in den förderfähigen Kosten anzusetzen.   ** Der Bonus wird für Wärmepumpen mit der Wärmequelle Erdreich, Wasser oder Abwasser gewährt sowie für solche mit natürlichen Kältemittel.   Quelle: BEG-EM, Stand 29.12.2023 (</a:t>
            </a:r>
            <a:r>
              <a:rPr lang="de-DE" sz="800">
                <a:latin typeface="Calibri"/>
                <a:cs typeface="Calibri"/>
                <a:hlinkClick r:id="rId3"/>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0F4B9B88-521D-DC0B-01E3-1DC24B0411A3}"/>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D03F754F-675F-E138-B9DB-48AF1F05086E}"/>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Heizungstauschförderung</a:t>
            </a:r>
            <a:endParaRPr lang="de-DE" sz="2000" strike="sngStrike">
              <a:solidFill>
                <a:schemeClr val="tx1">
                  <a:lumMod val="60000"/>
                  <a:lumOff val="40000"/>
                </a:schemeClr>
              </a:solidFill>
              <a:latin typeface="Calibri" pitchFamily="-102" charset="0"/>
              <a:ea typeface="Calibri" pitchFamily="-102" charset="0"/>
              <a:cs typeface="Calibri" pitchFamily="-102" charset="0"/>
            </a:endParaRPr>
          </a:p>
        </p:txBody>
      </p:sp>
      <p:sp>
        <p:nvSpPr>
          <p:cNvPr id="15" name="Textfeld 14">
            <a:extLst>
              <a:ext uri="{FF2B5EF4-FFF2-40B4-BE49-F238E27FC236}">
                <a16:creationId xmlns:a16="http://schemas.microsoft.com/office/drawing/2014/main" id="{530D11E1-C47B-8A98-1E16-75B93DE828E0}"/>
              </a:ext>
            </a:extLst>
          </p:cNvPr>
          <p:cNvSpPr txBox="1"/>
          <p:nvPr/>
        </p:nvSpPr>
        <p:spPr>
          <a:xfrm>
            <a:off x="1208074" y="2739295"/>
            <a:ext cx="3054603" cy="972000"/>
          </a:xfrm>
          <a:prstGeom prst="rect">
            <a:avLst/>
          </a:prstGeom>
          <a:solidFill>
            <a:srgbClr val="006577"/>
          </a:solidFill>
          <a:ln w="19050">
            <a:solidFill>
              <a:srgbClr val="006577"/>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lgn="ctr">
              <a:spcAft>
                <a:spcPts val="0"/>
              </a:spcAft>
              <a:buNone/>
            </a:pPr>
            <a:r>
              <a:rPr lang="de-DE" b="1">
                <a:solidFill>
                  <a:schemeClr val="bg1"/>
                </a:solidFill>
              </a:rPr>
              <a:t>Grundförderung </a:t>
            </a:r>
          </a:p>
        </p:txBody>
      </p:sp>
      <p:pic>
        <p:nvPicPr>
          <p:cNvPr id="16" name="Grafik 15" descr="Fabrik mit einfarbiger Füllung">
            <a:extLst>
              <a:ext uri="{FF2B5EF4-FFF2-40B4-BE49-F238E27FC236}">
                <a16:creationId xmlns:a16="http://schemas.microsoft.com/office/drawing/2014/main" id="{80C4A1C1-6B1A-623A-E045-5875225FBF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4392" y="3120335"/>
            <a:ext cx="576000" cy="576000"/>
          </a:xfrm>
          <a:prstGeom prst="rect">
            <a:avLst/>
          </a:prstGeom>
        </p:spPr>
      </p:pic>
      <p:sp>
        <p:nvSpPr>
          <p:cNvPr id="18" name="Textfeld 17">
            <a:extLst>
              <a:ext uri="{FF2B5EF4-FFF2-40B4-BE49-F238E27FC236}">
                <a16:creationId xmlns:a16="http://schemas.microsoft.com/office/drawing/2014/main" id="{DD91F56F-35F0-CDBC-46FB-A3D637016CD4}"/>
              </a:ext>
            </a:extLst>
          </p:cNvPr>
          <p:cNvSpPr txBox="1"/>
          <p:nvPr/>
        </p:nvSpPr>
        <p:spPr>
          <a:xfrm>
            <a:off x="1208537" y="2508804"/>
            <a:ext cx="3055217" cy="180000"/>
          </a:xfrm>
          <a:prstGeom prst="rect">
            <a:avLst/>
          </a:prstGeom>
          <a:solidFill>
            <a:srgbClr val="95C4D4"/>
          </a:solidFill>
          <a:ln w="19050">
            <a:solidFill>
              <a:srgbClr val="95C4D4"/>
            </a:solidFill>
          </a:ln>
        </p:spPr>
        <p:txBody>
          <a:bodyPr wrap="square" lIns="36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Effizienz-Bonus für Wärmepumpe**</a:t>
            </a:r>
            <a:endParaRPr lang="de-DE" sz="1200">
              <a:solidFill>
                <a:schemeClr val="bg1"/>
              </a:solidFill>
              <a:latin typeface="Calibri" panose="020F0502020204030204" pitchFamily="34" charset="0"/>
              <a:cs typeface="Calibri" panose="020F0502020204030204" pitchFamily="34" charset="0"/>
            </a:endParaRPr>
          </a:p>
        </p:txBody>
      </p:sp>
      <p:sp>
        <p:nvSpPr>
          <p:cNvPr id="21" name="Textfeld 20">
            <a:extLst>
              <a:ext uri="{FF2B5EF4-FFF2-40B4-BE49-F238E27FC236}">
                <a16:creationId xmlns:a16="http://schemas.microsoft.com/office/drawing/2014/main" id="{0040DC1D-4360-C40F-7DFF-735E55D435F2}"/>
              </a:ext>
            </a:extLst>
          </p:cNvPr>
          <p:cNvSpPr txBox="1"/>
          <p:nvPr/>
        </p:nvSpPr>
        <p:spPr>
          <a:xfrm>
            <a:off x="1208073" y="2111886"/>
            <a:ext cx="3055217" cy="341280"/>
          </a:xfrm>
          <a:prstGeom prst="rect">
            <a:avLst/>
          </a:prstGeom>
          <a:solidFill>
            <a:srgbClr val="95C4D4"/>
          </a:solidFill>
          <a:ln w="19050">
            <a:solidFill>
              <a:srgbClr val="95C4D4"/>
            </a:solidFill>
          </a:ln>
        </p:spPr>
        <p:txBody>
          <a:bodyPr wrap="square" lIns="108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Emissionsminderungs-Zuschlag für Biomasseheizungen*</a:t>
            </a:r>
          </a:p>
        </p:txBody>
      </p:sp>
      <p:sp>
        <p:nvSpPr>
          <p:cNvPr id="22" name="Textfeld 21">
            <a:extLst>
              <a:ext uri="{FF2B5EF4-FFF2-40B4-BE49-F238E27FC236}">
                <a16:creationId xmlns:a16="http://schemas.microsoft.com/office/drawing/2014/main" id="{C3E76DFF-735C-A07D-F8C6-42F598AD0FDF}"/>
              </a:ext>
            </a:extLst>
          </p:cNvPr>
          <p:cNvSpPr txBox="1"/>
          <p:nvPr/>
        </p:nvSpPr>
        <p:spPr>
          <a:xfrm>
            <a:off x="4262677" y="2374776"/>
            <a:ext cx="1020726"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5%</a:t>
            </a:r>
          </a:p>
        </p:txBody>
      </p:sp>
      <p:grpSp>
        <p:nvGrpSpPr>
          <p:cNvPr id="23" name="Gruppieren 22">
            <a:extLst>
              <a:ext uri="{FF2B5EF4-FFF2-40B4-BE49-F238E27FC236}">
                <a16:creationId xmlns:a16="http://schemas.microsoft.com/office/drawing/2014/main" id="{B24F99B4-8DBC-3F46-328E-B8BBCEF1B026}"/>
              </a:ext>
            </a:extLst>
          </p:cNvPr>
          <p:cNvGrpSpPr/>
          <p:nvPr/>
        </p:nvGrpSpPr>
        <p:grpSpPr>
          <a:xfrm>
            <a:off x="7575233" y="-113388"/>
            <a:ext cx="1085001" cy="914400"/>
            <a:chOff x="7443880" y="567386"/>
            <a:chExt cx="914400" cy="914400"/>
          </a:xfrm>
        </p:grpSpPr>
        <p:pic>
          <p:nvPicPr>
            <p:cNvPr id="24" name="Grafik 23" descr="Lesezeichen mit einfarbiger Füllung">
              <a:extLst>
                <a:ext uri="{FF2B5EF4-FFF2-40B4-BE49-F238E27FC236}">
                  <a16:creationId xmlns:a16="http://schemas.microsoft.com/office/drawing/2014/main" id="{C45B9271-294C-6632-AAF8-4CF9FC6034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5" name="Textfeld 24">
              <a:extLst>
                <a:ext uri="{FF2B5EF4-FFF2-40B4-BE49-F238E27FC236}">
                  <a16:creationId xmlns:a16="http://schemas.microsoft.com/office/drawing/2014/main" id="{4FEB5C4E-7BB3-E157-E072-3E56C33B6209}"/>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pic>
        <p:nvPicPr>
          <p:cNvPr id="26" name="Grafik 25" descr="Balkendiagramm mit Aufwärtstrend mit einfarbiger Füllung">
            <a:extLst>
              <a:ext uri="{FF2B5EF4-FFF2-40B4-BE49-F238E27FC236}">
                <a16:creationId xmlns:a16="http://schemas.microsoft.com/office/drawing/2014/main" id="{0899FF09-37E3-1953-C86B-5FECF48910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6392" y="2427108"/>
            <a:ext cx="432000" cy="432000"/>
          </a:xfrm>
          <a:prstGeom prst="rect">
            <a:avLst/>
          </a:prstGeom>
        </p:spPr>
      </p:pic>
      <p:pic>
        <p:nvPicPr>
          <p:cNvPr id="27" name="Grafik 26" descr="Feuer mit einfarbiger Füllung">
            <a:extLst>
              <a:ext uri="{FF2B5EF4-FFF2-40B4-BE49-F238E27FC236}">
                <a16:creationId xmlns:a16="http://schemas.microsoft.com/office/drawing/2014/main" id="{A52F550E-68D6-6638-3E53-2475D141F4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6392" y="1988698"/>
            <a:ext cx="432000" cy="432000"/>
          </a:xfrm>
          <a:prstGeom prst="rect">
            <a:avLst/>
          </a:prstGeom>
        </p:spPr>
      </p:pic>
    </p:spTree>
    <p:extLst>
      <p:ext uri="{BB962C8B-B14F-4D97-AF65-F5344CB8AC3E}">
        <p14:creationId xmlns:p14="http://schemas.microsoft.com/office/powerpoint/2010/main" val="287074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14" name="Textplatzhalter 3">
            <a:extLst>
              <a:ext uri="{FF2B5EF4-FFF2-40B4-BE49-F238E27FC236}">
                <a16:creationId xmlns:a16="http://schemas.microsoft.com/office/drawing/2014/main" id="{416E3516-46F5-4A1F-47AD-ADAA4E0EFF44}"/>
              </a:ext>
            </a:extLst>
          </p:cNvPr>
          <p:cNvSpPr txBox="1">
            <a:spLocks/>
          </p:cNvSpPr>
          <p:nvPr/>
        </p:nvSpPr>
        <p:spPr>
          <a:xfrm>
            <a:off x="1057503" y="1251438"/>
            <a:ext cx="3703848" cy="1884288"/>
          </a:xfrm>
          <a:prstGeom prst="rect">
            <a:avLst/>
          </a:prstGeom>
        </p:spPr>
        <p:txBody>
          <a:bodyPr lIns="91440" tIns="45720" rIns="91440" bIns="45720" numCol="1" spcCol="360000" anchor="ctr"/>
          <a:lstStyle/>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Wärmepumpen </a:t>
            </a:r>
          </a:p>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Biomasseheizungen </a:t>
            </a:r>
          </a:p>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Brennstoffzellen, innovative Heizungen </a:t>
            </a:r>
          </a:p>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Wasserstofffähige Heizung (Investitionsmehrausgaben*) </a:t>
            </a:r>
          </a:p>
          <a:p>
            <a:pPr marL="285743" indent="-285743">
              <a:spcAft>
                <a:spcPts val="600"/>
              </a:spcAft>
              <a:buClr>
                <a:schemeClr val="bg1">
                  <a:lumMod val="50000"/>
                </a:schemeClr>
              </a:buClr>
              <a:buFont typeface="Wingdings" panose="05000000000000000000" pitchFamily="2" charset="2"/>
              <a:buChar char="§"/>
            </a:pPr>
            <a:r>
              <a:rPr lang="de-DE" sz="1600">
                <a:solidFill>
                  <a:schemeClr val="bg1">
                    <a:lumMod val="50000"/>
                  </a:schemeClr>
                </a:solidFill>
                <a:latin typeface="Calibri" panose="020F0502020204030204" pitchFamily="34" charset="0"/>
                <a:cs typeface="Calibri" panose="020F0502020204030204" pitchFamily="34" charset="0"/>
              </a:rPr>
              <a:t>Solarthermie</a:t>
            </a:r>
            <a:endParaRPr lang="de-DE" i="1">
              <a:solidFill>
                <a:schemeClr val="bg1">
                  <a:lumMod val="50000"/>
                </a:schemeClr>
              </a:solidFill>
              <a:highlight>
                <a:srgbClr val="FFFF00"/>
              </a:highlight>
              <a:latin typeface="Calibri" panose="020F0502020204030204" pitchFamily="34" charset="0"/>
              <a:cs typeface="Calibri" panose="020F0502020204030204" pitchFamily="34" charset="0"/>
            </a:endParaRPr>
          </a:p>
        </p:txBody>
      </p:sp>
      <p:sp>
        <p:nvSpPr>
          <p:cNvPr id="10" name="Textplatzhalter 3">
            <a:extLst>
              <a:ext uri="{FF2B5EF4-FFF2-40B4-BE49-F238E27FC236}">
                <a16:creationId xmlns:a16="http://schemas.microsoft.com/office/drawing/2014/main" id="{D417A7CE-26D3-D9F0-6303-9465BEA55219}"/>
              </a:ext>
            </a:extLst>
          </p:cNvPr>
          <p:cNvSpPr txBox="1">
            <a:spLocks/>
          </p:cNvSpPr>
          <p:nvPr/>
        </p:nvSpPr>
        <p:spPr>
          <a:xfrm>
            <a:off x="638741" y="1580878"/>
            <a:ext cx="7325769" cy="2534600"/>
          </a:xfrm>
          <a:prstGeom prst="rect">
            <a:avLst/>
          </a:prstGeom>
        </p:spPr>
        <p:txBody>
          <a:bodyPr lIns="91440" tIns="45720" rIns="91440" bIns="45720" numCol="1" spcCol="360000" anchor="t"/>
          <a:lstStyle/>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42401114-64F6-1132-E57C-6ADB11CAE066}"/>
              </a:ext>
            </a:extLst>
          </p:cNvPr>
          <p:cNvSpPr txBox="1"/>
          <p:nvPr/>
        </p:nvSpPr>
        <p:spPr>
          <a:xfrm>
            <a:off x="5985174" y="2439513"/>
            <a:ext cx="70833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KfW</a:t>
            </a:r>
            <a:endParaRPr lang="de-DE">
              <a:solidFill>
                <a:srgbClr val="8B7C09"/>
              </a:solidFill>
            </a:endParaRPr>
          </a:p>
        </p:txBody>
      </p:sp>
      <p:sp>
        <p:nvSpPr>
          <p:cNvPr id="34" name="Rechteck 33">
            <a:extLst>
              <a:ext uri="{FF2B5EF4-FFF2-40B4-BE49-F238E27FC236}">
                <a16:creationId xmlns:a16="http://schemas.microsoft.com/office/drawing/2014/main" id="{B88142D1-A08E-2D37-7EFC-59E3D80CC21A}"/>
              </a:ext>
            </a:extLst>
          </p:cNvPr>
          <p:cNvSpPr/>
          <p:nvPr/>
        </p:nvSpPr>
        <p:spPr>
          <a:xfrm rot="21344047">
            <a:off x="6277630" y="1174635"/>
            <a:ext cx="2152215" cy="1024746"/>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nSpc>
                <a:spcPct val="90000"/>
              </a:lnSpc>
              <a:spcBef>
                <a:spcPts val="600"/>
              </a:spcBef>
              <a:buClr>
                <a:srgbClr val="E9692E"/>
              </a:buClr>
              <a:buSzPct val="90000"/>
            </a:pPr>
            <a:r>
              <a:rPr lang="de-DE" sz="1400">
                <a:solidFill>
                  <a:srgbClr val="8B7C09"/>
                </a:solidFill>
                <a:latin typeface="Calibri" panose="020F0502020204030204" pitchFamily="34" charset="0"/>
              </a:rPr>
              <a:t>Keine Förderung für fossile Heizungen, auch bei Hybrid-heizungen wird nur der Erneuerbare-Energien-Anteil gefördert. </a:t>
            </a:r>
          </a:p>
        </p:txBody>
      </p:sp>
      <p:sp>
        <p:nvSpPr>
          <p:cNvPr id="7" name="Textfeld 6">
            <a:extLst>
              <a:ext uri="{FF2B5EF4-FFF2-40B4-BE49-F238E27FC236}">
                <a16:creationId xmlns:a16="http://schemas.microsoft.com/office/drawing/2014/main" id="{CD9A9957-BA01-014A-7CCD-8BC42C0A6A7B}"/>
              </a:ext>
            </a:extLst>
          </p:cNvPr>
          <p:cNvSpPr txBox="1"/>
          <p:nvPr/>
        </p:nvSpPr>
        <p:spPr>
          <a:xfrm rot="16200000">
            <a:off x="-43052" y="2013462"/>
            <a:ext cx="1861020" cy="369332"/>
          </a:xfrm>
          <a:prstGeom prst="rect">
            <a:avLst/>
          </a:prstGeom>
          <a:solidFill>
            <a:schemeClr val="bg1">
              <a:lumMod val="50000"/>
            </a:schemeClr>
          </a:solidFill>
        </p:spPr>
        <p:txBody>
          <a:bodyPr wrap="square" rtlCol="0" anchor="ctr">
            <a:spAutoFit/>
          </a:bodyPr>
          <a:lstStyle/>
          <a:p>
            <a:r>
              <a:rPr lang="de-DE" b="1">
                <a:solidFill>
                  <a:schemeClr val="bg1"/>
                </a:solidFill>
                <a:latin typeface="Calibri" panose="020F0502020204030204" pitchFamily="34" charset="0"/>
                <a:cs typeface="Calibri" panose="020F0502020204030204" pitchFamily="34" charset="0"/>
              </a:rPr>
              <a:t>Einzelheizungen</a:t>
            </a:r>
          </a:p>
        </p:txBody>
      </p:sp>
      <p:sp>
        <p:nvSpPr>
          <p:cNvPr id="15" name="Textfeld 14">
            <a:extLst>
              <a:ext uri="{FF2B5EF4-FFF2-40B4-BE49-F238E27FC236}">
                <a16:creationId xmlns:a16="http://schemas.microsoft.com/office/drawing/2014/main" id="{29BE4B6C-CC54-060F-1A91-A499BB262F43}"/>
              </a:ext>
            </a:extLst>
          </p:cNvPr>
          <p:cNvSpPr txBox="1"/>
          <p:nvPr/>
        </p:nvSpPr>
        <p:spPr>
          <a:xfrm rot="16200000">
            <a:off x="180285" y="3749049"/>
            <a:ext cx="1414349" cy="369332"/>
          </a:xfrm>
          <a:prstGeom prst="rect">
            <a:avLst/>
          </a:prstGeom>
          <a:solidFill>
            <a:srgbClr val="006577"/>
          </a:solidFill>
          <a:ln>
            <a:solidFill>
              <a:srgbClr val="006577"/>
            </a:solidFill>
          </a:ln>
        </p:spPr>
        <p:txBody>
          <a:bodyPr wrap="square" rtlCol="0" anchor="ctr">
            <a:spAutoFit/>
          </a:bodyPr>
          <a:lstStyle/>
          <a:p>
            <a:r>
              <a:rPr lang="de-DE" b="1">
                <a:solidFill>
                  <a:schemeClr val="bg1"/>
                </a:solidFill>
                <a:latin typeface="Calibri" panose="020F0502020204030204" pitchFamily="34" charset="0"/>
                <a:cs typeface="Calibri" panose="020F0502020204030204" pitchFamily="34" charset="0"/>
              </a:rPr>
              <a:t>Wärmenetze</a:t>
            </a:r>
          </a:p>
        </p:txBody>
      </p:sp>
      <p:sp>
        <p:nvSpPr>
          <p:cNvPr id="16" name="Geschweifte Klammer rechts 15">
            <a:extLst>
              <a:ext uri="{FF2B5EF4-FFF2-40B4-BE49-F238E27FC236}">
                <a16:creationId xmlns:a16="http://schemas.microsoft.com/office/drawing/2014/main" id="{A8FE516F-834C-1350-6209-C2F09FF5FFE4}"/>
              </a:ext>
            </a:extLst>
          </p:cNvPr>
          <p:cNvSpPr/>
          <p:nvPr/>
        </p:nvSpPr>
        <p:spPr>
          <a:xfrm>
            <a:off x="4560220" y="1311297"/>
            <a:ext cx="272015" cy="1495901"/>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Textfeld 16">
            <a:extLst>
              <a:ext uri="{FF2B5EF4-FFF2-40B4-BE49-F238E27FC236}">
                <a16:creationId xmlns:a16="http://schemas.microsoft.com/office/drawing/2014/main" id="{CD18152F-F824-56A7-AEBF-B715412EB2AF}"/>
              </a:ext>
            </a:extLst>
          </p:cNvPr>
          <p:cNvSpPr txBox="1"/>
          <p:nvPr/>
        </p:nvSpPr>
        <p:spPr>
          <a:xfrm>
            <a:off x="4863149" y="1743891"/>
            <a:ext cx="1328103" cy="646331"/>
          </a:xfrm>
          <a:prstGeom prst="rect">
            <a:avLst/>
          </a:prstGeom>
          <a:noFill/>
        </p:spPr>
        <p:txBody>
          <a:bodyPr wrap="square" rtlCol="0">
            <a:spAutoFit/>
          </a:bodyPr>
          <a:lstStyle/>
          <a:p>
            <a:r>
              <a:rPr lang="de-DE" sz="1200">
                <a:solidFill>
                  <a:schemeClr val="bg1">
                    <a:lumMod val="50000"/>
                  </a:schemeClr>
                </a:solidFill>
                <a:latin typeface="Calibri" panose="020F0502020204030204" pitchFamily="34" charset="0"/>
                <a:cs typeface="Calibri" panose="020F0502020204030204" pitchFamily="34" charset="0"/>
              </a:rPr>
              <a:t>Mind. 65% erneuerbare Energien*</a:t>
            </a:r>
          </a:p>
        </p:txBody>
      </p:sp>
      <p:sp>
        <p:nvSpPr>
          <p:cNvPr id="18" name="Textplatzhalter 3">
            <a:extLst>
              <a:ext uri="{FF2B5EF4-FFF2-40B4-BE49-F238E27FC236}">
                <a16:creationId xmlns:a16="http://schemas.microsoft.com/office/drawing/2014/main" id="{96D67C01-2E36-FC3E-78E8-824B146C010B}"/>
              </a:ext>
            </a:extLst>
          </p:cNvPr>
          <p:cNvSpPr txBox="1">
            <a:spLocks/>
          </p:cNvSpPr>
          <p:nvPr/>
        </p:nvSpPr>
        <p:spPr>
          <a:xfrm>
            <a:off x="1057504" y="3270123"/>
            <a:ext cx="4662745" cy="1308280"/>
          </a:xfrm>
          <a:prstGeom prst="rect">
            <a:avLst/>
          </a:prstGeom>
        </p:spPr>
        <p:txBody>
          <a:bodyPr lIns="91440" tIns="45720" rIns="91440" bIns="45720" numCol="1" spcCol="360000" anchor="ctr"/>
          <a:lstStyle/>
          <a:p>
            <a:pPr marL="285743" lvl="1" indent="-285743">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Anschluss an ein Gebäudenetz (≤ 16 Gebäude)</a:t>
            </a:r>
          </a:p>
          <a:p>
            <a:pPr marL="285743" lvl="1" indent="-285743">
              <a:spcAft>
                <a:spcPts val="18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Anschluss an ein Wärmenetz (&gt; 16 Gebäude)</a:t>
            </a:r>
          </a:p>
          <a:p>
            <a:pPr marL="285743" lvl="1" indent="-285743">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Errichtung, Umbau, Erweiterung von Gebäudenetzen (≤ 16 Gebäude)</a:t>
            </a:r>
          </a:p>
        </p:txBody>
      </p:sp>
      <p:sp>
        <p:nvSpPr>
          <p:cNvPr id="19" name="Geschweifte Klammer rechts 18">
            <a:extLst>
              <a:ext uri="{FF2B5EF4-FFF2-40B4-BE49-F238E27FC236}">
                <a16:creationId xmlns:a16="http://schemas.microsoft.com/office/drawing/2014/main" id="{779B4377-8672-4855-0E4A-32A50F9ECD48}"/>
              </a:ext>
            </a:extLst>
          </p:cNvPr>
          <p:cNvSpPr/>
          <p:nvPr/>
        </p:nvSpPr>
        <p:spPr>
          <a:xfrm>
            <a:off x="5658993" y="1311296"/>
            <a:ext cx="272015" cy="2629839"/>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Geschweifte Klammer rechts 19">
            <a:extLst>
              <a:ext uri="{FF2B5EF4-FFF2-40B4-BE49-F238E27FC236}">
                <a16:creationId xmlns:a16="http://schemas.microsoft.com/office/drawing/2014/main" id="{7C627619-BC88-972D-E334-42AFE6E0EAF1}"/>
              </a:ext>
            </a:extLst>
          </p:cNvPr>
          <p:cNvSpPr/>
          <p:nvPr/>
        </p:nvSpPr>
        <p:spPr>
          <a:xfrm>
            <a:off x="5654124" y="4067415"/>
            <a:ext cx="272015" cy="541082"/>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feld 20">
            <a:extLst>
              <a:ext uri="{FF2B5EF4-FFF2-40B4-BE49-F238E27FC236}">
                <a16:creationId xmlns:a16="http://schemas.microsoft.com/office/drawing/2014/main" id="{83EE179D-7D88-D66D-EDC9-A0B77A0BCB9E}"/>
              </a:ext>
            </a:extLst>
          </p:cNvPr>
          <p:cNvSpPr txBox="1"/>
          <p:nvPr/>
        </p:nvSpPr>
        <p:spPr>
          <a:xfrm>
            <a:off x="5985174" y="4156076"/>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26" name="Rechteck 25">
            <a:extLst>
              <a:ext uri="{FF2B5EF4-FFF2-40B4-BE49-F238E27FC236}">
                <a16:creationId xmlns:a16="http://schemas.microsoft.com/office/drawing/2014/main" id="{48748408-FE51-ED00-53B9-D482F77E0FC1}"/>
              </a:ext>
            </a:extLst>
          </p:cNvPr>
          <p:cNvSpPr/>
          <p:nvPr/>
        </p:nvSpPr>
        <p:spPr>
          <a:xfrm>
            <a:off x="6641222" y="303609"/>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30%</a:t>
            </a:r>
          </a:p>
        </p:txBody>
      </p:sp>
      <p:pic>
        <p:nvPicPr>
          <p:cNvPr id="8" name="Grafik 7" descr="Fabrik mit einfarbiger Füllung">
            <a:extLst>
              <a:ext uri="{FF2B5EF4-FFF2-40B4-BE49-F238E27FC236}">
                <a16:creationId xmlns:a16="http://schemas.microsoft.com/office/drawing/2014/main" id="{F01C6FE2-4EC5-5917-9C42-C128A2BC6C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33804" y="195818"/>
            <a:ext cx="648000" cy="648000"/>
          </a:xfrm>
          <a:prstGeom prst="rect">
            <a:avLst/>
          </a:prstGeom>
        </p:spPr>
      </p:pic>
      <p:sp>
        <p:nvSpPr>
          <p:cNvPr id="23" name="Textfeld 22">
            <a:extLst>
              <a:ext uri="{FF2B5EF4-FFF2-40B4-BE49-F238E27FC236}">
                <a16:creationId xmlns:a16="http://schemas.microsoft.com/office/drawing/2014/main" id="{D7BA8ED5-5E04-3984-492E-9B4D4EF01A89}"/>
              </a:ext>
            </a:extLst>
          </p:cNvPr>
          <p:cNvSpPr txBox="1"/>
          <p:nvPr/>
        </p:nvSpPr>
        <p:spPr>
          <a:xfrm>
            <a:off x="2457680" y="4654942"/>
            <a:ext cx="6202554" cy="462755"/>
          </a:xfrm>
          <a:prstGeom prst="rect">
            <a:avLst/>
          </a:prstGeom>
          <a:noFill/>
        </p:spPr>
        <p:txBody>
          <a:bodyPr wrap="square" tIns="46800" anchor="b">
            <a:spAutoFit/>
          </a:bodyPr>
          <a:lstStyle/>
          <a:p>
            <a:r>
              <a:rPr lang="de-DE" sz="800">
                <a:latin typeface="Calibri"/>
                <a:cs typeface="Calibri"/>
              </a:rPr>
              <a:t>* Investitionsmehrausgaben sind die zusätzlichen Ausgaben für eine Gas-Brennwertheizung, die bauartbedingt zu 100 Prozent mit Wasserstoff betrieben werden kann, gegenüber einem Modell, bei dem das nicht möglich ist.   ** Energie-Effizienz-Experten für Antragsstellung nötig.   Quelle: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a:t>
            </a:r>
            <a:endParaRPr lang="de-DE" sz="800"/>
          </a:p>
        </p:txBody>
      </p:sp>
      <p:sp>
        <p:nvSpPr>
          <p:cNvPr id="24" name="Textfeld 23">
            <a:extLst>
              <a:ext uri="{FF2B5EF4-FFF2-40B4-BE49-F238E27FC236}">
                <a16:creationId xmlns:a16="http://schemas.microsoft.com/office/drawing/2014/main" id="{A6E3196F-DE39-89EF-6310-57901ABF26F3}"/>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5" name="Titel 2">
            <a:extLst>
              <a:ext uri="{FF2B5EF4-FFF2-40B4-BE49-F238E27FC236}">
                <a16:creationId xmlns:a16="http://schemas.microsoft.com/office/drawing/2014/main" id="{7E96E684-5E79-6373-347A-79059CECB92B}"/>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Förderfähige neue Heizungen</a:t>
            </a:r>
          </a:p>
        </p:txBody>
      </p:sp>
      <p:sp>
        <p:nvSpPr>
          <p:cNvPr id="9" name="Rechteck 8">
            <a:extLst>
              <a:ext uri="{FF2B5EF4-FFF2-40B4-BE49-F238E27FC236}">
                <a16:creationId xmlns:a16="http://schemas.microsoft.com/office/drawing/2014/main" id="{C1F18174-F381-D081-079D-6EB8BE89AC98}"/>
              </a:ext>
            </a:extLst>
          </p:cNvPr>
          <p:cNvSpPr/>
          <p:nvPr/>
        </p:nvSpPr>
        <p:spPr>
          <a:xfrm rot="21344047">
            <a:off x="6269395" y="2816276"/>
            <a:ext cx="2596428" cy="819929"/>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nSpc>
                <a:spcPct val="90000"/>
              </a:lnSpc>
              <a:spcBef>
                <a:spcPts val="600"/>
              </a:spcBef>
              <a:buClr>
                <a:srgbClr val="E9692E"/>
              </a:buClr>
              <a:buSzPct val="90000"/>
            </a:pPr>
            <a:r>
              <a:rPr lang="de-DE" sz="1400">
                <a:solidFill>
                  <a:srgbClr val="8B7C09"/>
                </a:solidFill>
                <a:latin typeface="Calibri" panose="020F0502020204030204" pitchFamily="34" charset="0"/>
              </a:rPr>
              <a:t>In Wärmenetzgebieten mit Anschluss- und Benutzungs-zwang gibt es nur Förderung </a:t>
            </a:r>
            <a:br>
              <a:rPr lang="de-DE" sz="1400">
                <a:solidFill>
                  <a:srgbClr val="8B7C09"/>
                </a:solidFill>
                <a:latin typeface="Calibri" panose="020F0502020204030204" pitchFamily="34" charset="0"/>
              </a:rPr>
            </a:br>
            <a:r>
              <a:rPr lang="de-DE" sz="1400">
                <a:solidFill>
                  <a:srgbClr val="8B7C09"/>
                </a:solidFill>
                <a:latin typeface="Calibri" panose="020F0502020204030204" pitchFamily="34" charset="0"/>
              </a:rPr>
              <a:t>für den Anschluss an dieses Netz.</a:t>
            </a:r>
          </a:p>
        </p:txBody>
      </p:sp>
      <p:grpSp>
        <p:nvGrpSpPr>
          <p:cNvPr id="4" name="Gruppieren 3">
            <a:extLst>
              <a:ext uri="{FF2B5EF4-FFF2-40B4-BE49-F238E27FC236}">
                <a16:creationId xmlns:a16="http://schemas.microsoft.com/office/drawing/2014/main" id="{BB660A85-B13D-4452-E915-4B97811E13E2}"/>
              </a:ext>
            </a:extLst>
          </p:cNvPr>
          <p:cNvGrpSpPr/>
          <p:nvPr/>
        </p:nvGrpSpPr>
        <p:grpSpPr>
          <a:xfrm>
            <a:off x="7575233" y="-113388"/>
            <a:ext cx="1085001" cy="914400"/>
            <a:chOff x="7443880" y="567386"/>
            <a:chExt cx="914400" cy="914400"/>
          </a:xfrm>
        </p:grpSpPr>
        <p:pic>
          <p:nvPicPr>
            <p:cNvPr id="11" name="Grafik 10" descr="Lesezeichen mit einfarbiger Füllung">
              <a:extLst>
                <a:ext uri="{FF2B5EF4-FFF2-40B4-BE49-F238E27FC236}">
                  <a16:creationId xmlns:a16="http://schemas.microsoft.com/office/drawing/2014/main" id="{1B0B904C-A811-CAA4-FE01-DD1C25067F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12" name="Textfeld 11">
              <a:extLst>
                <a:ext uri="{FF2B5EF4-FFF2-40B4-BE49-F238E27FC236}">
                  <a16:creationId xmlns:a16="http://schemas.microsoft.com/office/drawing/2014/main" id="{23CF1E1C-E215-9ADC-668B-BCE3B494839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419244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Förderansätze für Gebäudesanierung</a:t>
            </a:r>
          </a:p>
        </p:txBody>
      </p:sp>
      <p:sp>
        <p:nvSpPr>
          <p:cNvPr id="5" name="Textfeld 4">
            <a:extLst>
              <a:ext uri="{FF2B5EF4-FFF2-40B4-BE49-F238E27FC236}">
                <a16:creationId xmlns:a16="http://schemas.microsoft.com/office/drawing/2014/main" id="{1B216400-3BFB-9CE6-F2FB-3D8226DFF989}"/>
              </a:ext>
            </a:extLst>
          </p:cNvPr>
          <p:cNvSpPr txBox="1"/>
          <p:nvPr/>
        </p:nvSpPr>
        <p:spPr>
          <a:xfrm>
            <a:off x="954213" y="1375389"/>
            <a:ext cx="4015906" cy="704859"/>
          </a:xfrm>
          <a:prstGeom prst="rect">
            <a:avLst/>
          </a:prstGeom>
          <a:solidFill>
            <a:srgbClr val="006373"/>
          </a:solidFill>
          <a:ln w="19050">
            <a:solidFill>
              <a:srgbClr val="006373"/>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sz="1800" cap="none"/>
              <a:t>Entweder</a:t>
            </a:r>
            <a:endParaRPr kumimoji="0" lang="de-DE" sz="1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9" name="Textfeld 8">
            <a:extLst>
              <a:ext uri="{FF2B5EF4-FFF2-40B4-BE49-F238E27FC236}">
                <a16:creationId xmlns:a16="http://schemas.microsoft.com/office/drawing/2014/main" id="{8C4A4AD1-EFD8-3C6F-316D-87BAACC8EF75}"/>
              </a:ext>
            </a:extLst>
          </p:cNvPr>
          <p:cNvSpPr txBox="1"/>
          <p:nvPr/>
        </p:nvSpPr>
        <p:spPr>
          <a:xfrm>
            <a:off x="954213" y="2186915"/>
            <a:ext cx="4015906" cy="680431"/>
          </a:xfrm>
          <a:prstGeom prst="rect">
            <a:avLst/>
          </a:prstGeom>
          <a:solidFill>
            <a:srgbClr val="56524F"/>
          </a:solidFill>
          <a:ln w="19050">
            <a:solidFill>
              <a:srgbClr val="56524F"/>
            </a:solidFill>
          </a:ln>
        </p:spPr>
        <p:txBody>
          <a:bodyPr wrap="square" lIns="108000" rIns="36000" rtlCol="0" anchor="ctr">
            <a:noAutofit/>
          </a:bodyPr>
          <a:lstStyle/>
          <a:p>
            <a:pPr algn="ctr"/>
            <a:r>
              <a:rPr lang="de-DE" b="1">
                <a:solidFill>
                  <a:schemeClr val="bg1"/>
                </a:solidFill>
                <a:latin typeface="Calibri" panose="020F0502020204030204" pitchFamily="34" charset="0"/>
                <a:cs typeface="Calibri" panose="020F0502020204030204" pitchFamily="34" charset="0"/>
              </a:rPr>
              <a:t>Tilgungszuschüsse (Kredit) oder Investitionszuschüsse</a:t>
            </a:r>
            <a:endParaRPr lang="de-DE">
              <a:solidFill>
                <a:schemeClr val="bg1"/>
              </a:solidFill>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310C78DF-CA3E-FEF8-993F-3882470AF924}"/>
              </a:ext>
            </a:extLst>
          </p:cNvPr>
          <p:cNvSpPr txBox="1"/>
          <p:nvPr/>
        </p:nvSpPr>
        <p:spPr>
          <a:xfrm>
            <a:off x="5241300" y="2186990"/>
            <a:ext cx="2845858" cy="680338"/>
          </a:xfrm>
          <a:prstGeom prst="rect">
            <a:avLst/>
          </a:prstGeom>
          <a:solidFill>
            <a:srgbClr val="56524F"/>
          </a:solidFill>
          <a:ln w="19050">
            <a:solidFill>
              <a:srgbClr val="56524F"/>
            </a:solidFill>
          </a:ln>
        </p:spPr>
        <p:txBody>
          <a:bodyPr wrap="square" lIns="108000" rIns="36000" rtlCol="0" anchor="ctr">
            <a:noAutofit/>
          </a:bodyPr>
          <a:lstStyle/>
          <a:p>
            <a:r>
              <a:rPr lang="de-DE" b="1">
                <a:solidFill>
                  <a:schemeClr val="bg1"/>
                </a:solidFill>
                <a:latin typeface="Calibri" panose="020F0502020204030204" pitchFamily="34" charset="0"/>
                <a:cs typeface="Calibri" panose="020F0502020204030204" pitchFamily="34" charset="0"/>
              </a:rPr>
              <a:t>Steuerliche Begünstigung</a:t>
            </a:r>
          </a:p>
        </p:txBody>
      </p:sp>
      <p:sp>
        <p:nvSpPr>
          <p:cNvPr id="11" name="Textfeld 10">
            <a:extLst>
              <a:ext uri="{FF2B5EF4-FFF2-40B4-BE49-F238E27FC236}">
                <a16:creationId xmlns:a16="http://schemas.microsoft.com/office/drawing/2014/main" id="{F7DD3F3E-A940-790B-97B0-2DA60960B71B}"/>
              </a:ext>
            </a:extLst>
          </p:cNvPr>
          <p:cNvSpPr txBox="1"/>
          <p:nvPr/>
        </p:nvSpPr>
        <p:spPr>
          <a:xfrm>
            <a:off x="954213" y="2971800"/>
            <a:ext cx="4015906" cy="1606489"/>
          </a:xfrm>
          <a:prstGeom prst="rect">
            <a:avLst/>
          </a:prstGeom>
          <a:solidFill>
            <a:schemeClr val="bg1"/>
          </a:solidFill>
          <a:ln w="19050">
            <a:solidFill>
              <a:srgbClr val="56524F"/>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a:spcAft>
                <a:spcPts val="1200"/>
              </a:spcAft>
            </a:pPr>
            <a:r>
              <a:rPr lang="de-DE"/>
              <a:t>Vor-Ort-Energieberatung</a:t>
            </a:r>
          </a:p>
          <a:p>
            <a:pPr>
              <a:spcAft>
                <a:spcPts val="1200"/>
              </a:spcAft>
            </a:pPr>
            <a:r>
              <a:rPr lang="de-DE"/>
              <a:t>BEG-Einzelmaßnahme inkl. Heizungstausch</a:t>
            </a:r>
          </a:p>
          <a:p>
            <a:pPr>
              <a:spcAft>
                <a:spcPts val="1200"/>
              </a:spcAft>
            </a:pPr>
            <a:r>
              <a:rPr lang="de-DE"/>
              <a:t>BEG-Effizienzhaus</a:t>
            </a:r>
          </a:p>
          <a:p>
            <a:pPr>
              <a:spcAft>
                <a:spcPts val="1200"/>
              </a:spcAft>
            </a:pPr>
            <a:r>
              <a:rPr lang="de-DE"/>
              <a:t>Baubegleitung </a:t>
            </a:r>
          </a:p>
        </p:txBody>
      </p:sp>
      <p:sp>
        <p:nvSpPr>
          <p:cNvPr id="12" name="Textfeld 11">
            <a:extLst>
              <a:ext uri="{FF2B5EF4-FFF2-40B4-BE49-F238E27FC236}">
                <a16:creationId xmlns:a16="http://schemas.microsoft.com/office/drawing/2014/main" id="{8D0E5E03-43DE-200E-56C9-D3C51B0EBF15}"/>
              </a:ext>
            </a:extLst>
          </p:cNvPr>
          <p:cNvSpPr txBox="1"/>
          <p:nvPr/>
        </p:nvSpPr>
        <p:spPr>
          <a:xfrm>
            <a:off x="5241300" y="2974106"/>
            <a:ext cx="2845858" cy="1606489"/>
          </a:xfrm>
          <a:prstGeom prst="rect">
            <a:avLst/>
          </a:prstGeom>
          <a:solidFill>
            <a:schemeClr val="bg1"/>
          </a:solidFill>
          <a:ln w="19050">
            <a:solidFill>
              <a:srgbClr val="56524F"/>
            </a:solidFill>
          </a:ln>
        </p:spPr>
        <p:txBody>
          <a:bodyPr wrap="square" lIns="108000" tIns="72000" rIns="36000" bIns="72000" rtlCol="0" anchor="ctr">
            <a:noAutofit/>
          </a:bodyPr>
          <a:lstStyle/>
          <a:p>
            <a:pPr marL="180975" indent="-180975">
              <a:spcAft>
                <a:spcPts val="1200"/>
              </a:spcAft>
              <a:buFont typeface="Arial" panose="020B0604020202020204" pitchFamily="34" charset="0"/>
              <a:buChar char="•"/>
            </a:pPr>
            <a:r>
              <a:rPr lang="de-DE" sz="1600">
                <a:solidFill>
                  <a:srgbClr val="262626"/>
                </a:solidFill>
                <a:latin typeface="Calibri"/>
                <a:cs typeface="Calibri"/>
              </a:rPr>
              <a:t>Nur für Eigennutzer</a:t>
            </a:r>
          </a:p>
          <a:p>
            <a:pPr marL="180975" indent="-180975">
              <a:spcAft>
                <a:spcPts val="1200"/>
              </a:spcAft>
              <a:buFont typeface="Arial" panose="020B0604020202020204" pitchFamily="34" charset="0"/>
              <a:buChar char="•"/>
            </a:pPr>
            <a:r>
              <a:rPr lang="de-DE" sz="1600">
                <a:solidFill>
                  <a:srgbClr val="262626"/>
                </a:solidFill>
                <a:latin typeface="Calibri"/>
                <a:cs typeface="Calibri"/>
              </a:rPr>
              <a:t>Technische Anforderung wie bei BEG-Einzelmaßnahmen</a:t>
            </a:r>
            <a:endParaRPr lang="de-DE" sz="1600">
              <a:solidFill>
                <a:srgbClr val="262626"/>
              </a:solidFill>
              <a:latin typeface="Calibri" panose="020F0502020204030204" pitchFamily="34" charset="0"/>
              <a:cs typeface="Calibri" panose="020F0502020204030204" pitchFamily="34" charset="0"/>
            </a:endParaRPr>
          </a:p>
          <a:p>
            <a:pPr marL="180975" indent="-180975">
              <a:spcAft>
                <a:spcPts val="1200"/>
              </a:spcAft>
              <a:buFont typeface="Arial" panose="020B0604020202020204" pitchFamily="34" charset="0"/>
              <a:buChar char="•"/>
            </a:pPr>
            <a:r>
              <a:rPr lang="de-DE" sz="1600">
                <a:solidFill>
                  <a:srgbClr val="262626"/>
                </a:solidFill>
                <a:latin typeface="Calibri"/>
                <a:cs typeface="Calibri"/>
              </a:rPr>
              <a:t>Fachunternehmernachweis erforderlich</a:t>
            </a:r>
            <a:endParaRPr lang="de-DE" sz="1600">
              <a:solidFill>
                <a:srgbClr val="262626"/>
              </a:solidFill>
              <a:latin typeface="Calibri" panose="020F0502020204030204" pitchFamily="34" charset="0"/>
              <a:cs typeface="Calibri" panose="020F0502020204030204" pitchFamily="34" charset="0"/>
            </a:endParaRPr>
          </a:p>
        </p:txBody>
      </p:sp>
      <p:pic>
        <p:nvPicPr>
          <p:cNvPr id="13" name="Grafik 12">
            <a:extLst>
              <a:ext uri="{FF2B5EF4-FFF2-40B4-BE49-F238E27FC236}">
                <a16:creationId xmlns:a16="http://schemas.microsoft.com/office/drawing/2014/main" id="{71A52AD7-BEC1-697C-8B3F-65E5BD152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639" y="1555754"/>
            <a:ext cx="494280" cy="1296000"/>
          </a:xfrm>
          <a:prstGeom prst="rect">
            <a:avLst/>
          </a:prstGeom>
        </p:spPr>
      </p:pic>
      <p:sp>
        <p:nvSpPr>
          <p:cNvPr id="14" name="Textfeld 13">
            <a:extLst>
              <a:ext uri="{FF2B5EF4-FFF2-40B4-BE49-F238E27FC236}">
                <a16:creationId xmlns:a16="http://schemas.microsoft.com/office/drawing/2014/main" id="{5566529D-FC89-4329-D063-2095AEECFD12}"/>
              </a:ext>
            </a:extLst>
          </p:cNvPr>
          <p:cNvSpPr txBox="1"/>
          <p:nvPr/>
        </p:nvSpPr>
        <p:spPr>
          <a:xfrm>
            <a:off x="5250178" y="1375389"/>
            <a:ext cx="2845858" cy="704859"/>
          </a:xfrm>
          <a:prstGeom prst="rect">
            <a:avLst/>
          </a:prstGeom>
          <a:solidFill>
            <a:srgbClr val="006373"/>
          </a:solidFill>
          <a:ln w="19050">
            <a:solidFill>
              <a:srgbClr val="006373"/>
            </a:solidFill>
          </a:ln>
        </p:spPr>
        <p:txBody>
          <a:bodyPr wrap="square" lIns="108000" tIns="45720" rIns="36000" bIns="4572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a:r>
              <a:rPr lang="de-DE" sz="1800" cap="none">
                <a:latin typeface="Calibri"/>
                <a:cs typeface="Calibri"/>
              </a:rPr>
              <a:t>Oder</a:t>
            </a:r>
          </a:p>
          <a:p>
            <a:pPr algn="ctr"/>
            <a:r>
              <a:rPr lang="de-DE" sz="1400" b="0" cap="none">
                <a:latin typeface="Calibri"/>
                <a:cs typeface="Calibri"/>
              </a:rPr>
              <a:t>(Nach Maßnahme </a:t>
            </a:r>
            <a:br>
              <a:rPr lang="de-DE" sz="1400" b="0" cap="none">
                <a:latin typeface="Calibri"/>
                <a:cs typeface="Calibri"/>
              </a:rPr>
            </a:br>
            <a:r>
              <a:rPr lang="de-DE" sz="1400" b="0" cap="none">
                <a:latin typeface="Calibri"/>
                <a:cs typeface="Calibri"/>
              </a:rPr>
              <a:t>über Steuererklärung)</a:t>
            </a:r>
            <a:endParaRPr lang="de-DE" sz="1400">
              <a:latin typeface="Calibri"/>
              <a:cs typeface="Calibri"/>
            </a:endParaRPr>
          </a:p>
        </p:txBody>
      </p:sp>
      <p:pic>
        <p:nvPicPr>
          <p:cNvPr id="15" name="Grafik 14">
            <a:extLst>
              <a:ext uri="{FF2B5EF4-FFF2-40B4-BE49-F238E27FC236}">
                <a16:creationId xmlns:a16="http://schemas.microsoft.com/office/drawing/2014/main" id="{ED01B76E-BC71-BA3D-2B3A-72CE9069D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593" y="1555754"/>
            <a:ext cx="653832" cy="1296000"/>
          </a:xfrm>
          <a:prstGeom prst="rect">
            <a:avLst/>
          </a:prstGeom>
        </p:spPr>
      </p:pic>
      <p:sp>
        <p:nvSpPr>
          <p:cNvPr id="16" name="Rechteck 15">
            <a:extLst>
              <a:ext uri="{FF2B5EF4-FFF2-40B4-BE49-F238E27FC236}">
                <a16:creationId xmlns:a16="http://schemas.microsoft.com/office/drawing/2014/main" id="{FE17C12A-12D9-B668-6B9E-F21B8E34E885}"/>
              </a:ext>
            </a:extLst>
          </p:cNvPr>
          <p:cNvSpPr/>
          <p:nvPr/>
        </p:nvSpPr>
        <p:spPr>
          <a:xfrm rot="21320372">
            <a:off x="4203436" y="1212037"/>
            <a:ext cx="1599923" cy="40762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Keine doppelte Förderung möglich</a:t>
            </a:r>
          </a:p>
        </p:txBody>
      </p:sp>
      <p:sp>
        <p:nvSpPr>
          <p:cNvPr id="2" name="Textfeld 1">
            <a:extLst>
              <a:ext uri="{FF2B5EF4-FFF2-40B4-BE49-F238E27FC236}">
                <a16:creationId xmlns:a16="http://schemas.microsoft.com/office/drawing/2014/main" id="{200A7516-D878-2AC0-6882-16F546F46EC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Tree>
    <p:extLst>
      <p:ext uri="{BB962C8B-B14F-4D97-AF65-F5344CB8AC3E}">
        <p14:creationId xmlns:p14="http://schemas.microsoft.com/office/powerpoint/2010/main" val="408925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bgerundetes Rechteck 14">
            <a:extLst>
              <a:ext uri="{FF2B5EF4-FFF2-40B4-BE49-F238E27FC236}">
                <a16:creationId xmlns:a16="http://schemas.microsoft.com/office/drawing/2014/main" id="{C8F313EF-95D9-6286-8CEA-AFBAAB9106AD}"/>
              </a:ext>
            </a:extLst>
          </p:cNvPr>
          <p:cNvSpPr/>
          <p:nvPr/>
        </p:nvSpPr>
        <p:spPr>
          <a:xfrm>
            <a:off x="842400" y="1395082"/>
            <a:ext cx="3492000" cy="2580623"/>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5" name="Textfeld 18">
            <a:extLst>
              <a:ext uri="{FF2B5EF4-FFF2-40B4-BE49-F238E27FC236}">
                <a16:creationId xmlns:a16="http://schemas.microsoft.com/office/drawing/2014/main" id="{FD6D86AF-1B35-F88C-EDFF-C192981EA3E3}"/>
              </a:ext>
            </a:extLst>
          </p:cNvPr>
          <p:cNvSpPr txBox="1"/>
          <p:nvPr/>
        </p:nvSpPr>
        <p:spPr>
          <a:xfrm>
            <a:off x="901639" y="1759171"/>
            <a:ext cx="3275042" cy="2062103"/>
          </a:xfrm>
          <a:prstGeom prst="rect">
            <a:avLst/>
          </a:prstGeom>
          <a:noFill/>
        </p:spPr>
        <p:txBody>
          <a:bodyPr wrap="square" lIns="72000" rIns="72000"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8B7C09"/>
                </a:solidFill>
                <a:latin typeface="Calibri" panose="020F0502020204030204" pitchFamily="34" charset="0"/>
                <a:cs typeface="Calibri" panose="020F0502020204030204" pitchFamily="34" charset="0"/>
              </a:rPr>
              <a:t>Effizienz-Bonus für Wärmepumpen</a:t>
            </a:r>
          </a:p>
          <a:p>
            <a:pPr>
              <a:spcAft>
                <a:spcPts val="600"/>
              </a:spcAft>
            </a:pPr>
            <a:r>
              <a:rPr lang="de-DE" sz="1200" b="1" i="1">
                <a:solidFill>
                  <a:srgbClr val="262626"/>
                </a:solidFill>
                <a:latin typeface="Calibri"/>
                <a:cs typeface="Calibri"/>
              </a:rPr>
              <a:t>Betrifft den Einbau einer Wärmepumpe</a:t>
            </a:r>
          </a:p>
          <a:p>
            <a:pPr>
              <a:spcAft>
                <a:spcPts val="600"/>
              </a:spcAft>
            </a:pPr>
            <a:r>
              <a:rPr lang="de-DE" sz="1400" i="1">
                <a:solidFill>
                  <a:srgbClr val="262626"/>
                </a:solidFill>
                <a:latin typeface="Calibri" panose="020F0502020204030204" pitchFamily="34" charset="0"/>
                <a:cs typeface="Calibri" panose="020F0502020204030204" pitchFamily="34" charset="0"/>
              </a:rPr>
              <a:t>Der Bonus wird für Wärmepumpen mit der Wärmequelle Erdreich, Wasser oder Abwasser gewährt sowie für Wärmepumpen mit natürlichen Kältemitteln*.</a:t>
            </a:r>
          </a:p>
        </p:txBody>
      </p:sp>
      <p:grpSp>
        <p:nvGrpSpPr>
          <p:cNvPr id="46" name="Gruppieren 45">
            <a:extLst>
              <a:ext uri="{FF2B5EF4-FFF2-40B4-BE49-F238E27FC236}">
                <a16:creationId xmlns:a16="http://schemas.microsoft.com/office/drawing/2014/main" id="{28B38BAF-99F8-9BD4-C038-B3CD0E0DC016}"/>
              </a:ext>
            </a:extLst>
          </p:cNvPr>
          <p:cNvGrpSpPr/>
          <p:nvPr/>
        </p:nvGrpSpPr>
        <p:grpSpPr>
          <a:xfrm>
            <a:off x="2242400" y="1102614"/>
            <a:ext cx="713433" cy="357586"/>
            <a:chOff x="3024554" y="1338884"/>
            <a:chExt cx="713433" cy="357586"/>
          </a:xfrm>
        </p:grpSpPr>
        <p:sp>
          <p:nvSpPr>
            <p:cNvPr id="48" name="Rechteck: abgerundete Ecken 47">
              <a:extLst>
                <a:ext uri="{FF2B5EF4-FFF2-40B4-BE49-F238E27FC236}">
                  <a16:creationId xmlns:a16="http://schemas.microsoft.com/office/drawing/2014/main" id="{C1BDC7FE-AC62-5E80-CDD2-BB8E5BEF2434}"/>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9" name="Kreis: nicht ausgefüllt 48">
              <a:extLst>
                <a:ext uri="{FF2B5EF4-FFF2-40B4-BE49-F238E27FC236}">
                  <a16:creationId xmlns:a16="http://schemas.microsoft.com/office/drawing/2014/main" id="{F428E253-CD84-0875-1E21-43DE838F5F4B}"/>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2" name="Abgerundetes Rechteck 14">
            <a:extLst>
              <a:ext uri="{FF2B5EF4-FFF2-40B4-BE49-F238E27FC236}">
                <a16:creationId xmlns:a16="http://schemas.microsoft.com/office/drawing/2014/main" id="{CC1635CE-E3F3-B16C-2F0B-AAAB1FDC227E}"/>
              </a:ext>
            </a:extLst>
          </p:cNvPr>
          <p:cNvSpPr/>
          <p:nvPr/>
        </p:nvSpPr>
        <p:spPr>
          <a:xfrm>
            <a:off x="4757475" y="1402261"/>
            <a:ext cx="3492000" cy="2574428"/>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4" name="Textfeld 5">
            <a:extLst>
              <a:ext uri="{FF2B5EF4-FFF2-40B4-BE49-F238E27FC236}">
                <a16:creationId xmlns:a16="http://schemas.microsoft.com/office/drawing/2014/main" id="{2DD09C5B-2DE0-2338-3CD9-F32F46107F21}"/>
              </a:ext>
            </a:extLst>
          </p:cNvPr>
          <p:cNvSpPr txBox="1"/>
          <p:nvPr/>
        </p:nvSpPr>
        <p:spPr>
          <a:xfrm>
            <a:off x="4908199" y="1759171"/>
            <a:ext cx="3174770" cy="2062103"/>
          </a:xfrm>
          <a:prstGeom prst="rect">
            <a:avLst/>
          </a:prstGeom>
          <a:noFill/>
        </p:spPr>
        <p:txBody>
          <a:bodyPr wrap="square" lIns="72000" tIns="45720" rIns="72000" bIns="45720" rtlCol="0" anchor="t">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a:spcAft>
                <a:spcPts val="600"/>
              </a:spcAft>
            </a:pPr>
            <a:r>
              <a:rPr lang="de-DE" b="1">
                <a:solidFill>
                  <a:srgbClr val="8B7C09"/>
                </a:solidFill>
                <a:latin typeface="Calibri"/>
                <a:cs typeface="Calibri"/>
              </a:rPr>
              <a:t>Emissionsminderungs-Zuschlag für Biomasseheizungen</a:t>
            </a:r>
            <a:endParaRPr lang="de-DE" sz="1200" b="1">
              <a:solidFill>
                <a:srgbClr val="8B7C09"/>
              </a:solidFill>
              <a:latin typeface="Calibri"/>
              <a:cs typeface="Calibri"/>
            </a:endParaRPr>
          </a:p>
          <a:p>
            <a:pPr>
              <a:spcAft>
                <a:spcPts val="600"/>
              </a:spcAft>
            </a:pPr>
            <a:r>
              <a:rPr lang="de-DE" sz="1200" b="1" i="1">
                <a:solidFill>
                  <a:srgbClr val="262626"/>
                </a:solidFill>
                <a:latin typeface="Calibri"/>
                <a:cs typeface="Calibri"/>
              </a:rPr>
              <a:t>Betrifft den Einbau von Biomasseheizungen</a:t>
            </a:r>
          </a:p>
          <a:p>
            <a:pPr>
              <a:spcAft>
                <a:spcPts val="600"/>
              </a:spcAft>
            </a:pPr>
            <a:r>
              <a:rPr lang="de-DE" sz="1400" i="1">
                <a:solidFill>
                  <a:srgbClr val="262626"/>
                </a:solidFill>
                <a:latin typeface="Calibri" panose="020F0502020204030204" pitchFamily="34" charset="0"/>
                <a:cs typeface="Calibri" panose="020F0502020204030204" pitchFamily="34" charset="0"/>
              </a:rPr>
              <a:t>Der Zuschlag wird </a:t>
            </a:r>
            <a:r>
              <a:rPr lang="de-DE" sz="1400" b="1" i="1">
                <a:solidFill>
                  <a:srgbClr val="262626"/>
                </a:solidFill>
                <a:latin typeface="Calibri" panose="020F0502020204030204" pitchFamily="34" charset="0"/>
                <a:cs typeface="Calibri" panose="020F0502020204030204" pitchFamily="34" charset="0"/>
              </a:rPr>
              <a:t>pauschal** gewährt</a:t>
            </a:r>
            <a:r>
              <a:rPr lang="de-DE" sz="1400" i="1">
                <a:solidFill>
                  <a:srgbClr val="262626"/>
                </a:solidFill>
                <a:latin typeface="Calibri" panose="020F0502020204030204" pitchFamily="34" charset="0"/>
                <a:cs typeface="Calibri" panose="020F0502020204030204" pitchFamily="34" charset="0"/>
              </a:rPr>
              <a:t>,</a:t>
            </a:r>
            <a:r>
              <a:rPr lang="de-DE" sz="1400" b="1" i="1">
                <a:solidFill>
                  <a:srgbClr val="262626"/>
                </a:solidFill>
                <a:latin typeface="Calibri" panose="020F0502020204030204" pitchFamily="34" charset="0"/>
                <a:cs typeface="Calibri" panose="020F0502020204030204" pitchFamily="34" charset="0"/>
              </a:rPr>
              <a:t> </a:t>
            </a:r>
            <a:r>
              <a:rPr lang="de-DE" sz="1400" i="1">
                <a:solidFill>
                  <a:srgbClr val="262626"/>
                </a:solidFill>
                <a:latin typeface="Calibri" panose="020F0502020204030204" pitchFamily="34" charset="0"/>
                <a:cs typeface="Calibri" panose="020F0502020204030204" pitchFamily="34" charset="0"/>
              </a:rPr>
              <a:t>also unabhängig von der Höhe der förder-fähigen Kosten, wenn die </a:t>
            </a:r>
            <a:r>
              <a:rPr lang="de-DE" sz="1400" b="1" i="1">
                <a:solidFill>
                  <a:srgbClr val="262626"/>
                </a:solidFill>
                <a:latin typeface="Calibri" panose="020F0502020204030204" pitchFamily="34" charset="0"/>
                <a:cs typeface="Calibri" panose="020F0502020204030204" pitchFamily="34" charset="0"/>
              </a:rPr>
              <a:t>Feinstaub-emission maximal 2,5 mg/m³ </a:t>
            </a:r>
            <a:br>
              <a:rPr lang="de-DE" sz="1400" b="1" i="1">
                <a:solidFill>
                  <a:srgbClr val="262626"/>
                </a:solidFill>
                <a:latin typeface="Calibri" panose="020F0502020204030204" pitchFamily="34" charset="0"/>
                <a:cs typeface="Calibri" panose="020F0502020204030204" pitchFamily="34" charset="0"/>
              </a:rPr>
            </a:br>
            <a:r>
              <a:rPr lang="de-DE" sz="1400" i="1">
                <a:solidFill>
                  <a:srgbClr val="262626"/>
                </a:solidFill>
                <a:latin typeface="Calibri" panose="020F0502020204030204" pitchFamily="34" charset="0"/>
                <a:cs typeface="Calibri" panose="020F0502020204030204" pitchFamily="34" charset="0"/>
              </a:rPr>
              <a:t>beträgt.</a:t>
            </a:r>
          </a:p>
        </p:txBody>
      </p:sp>
      <p:grpSp>
        <p:nvGrpSpPr>
          <p:cNvPr id="5" name="Gruppieren 4">
            <a:extLst>
              <a:ext uri="{FF2B5EF4-FFF2-40B4-BE49-F238E27FC236}">
                <a16:creationId xmlns:a16="http://schemas.microsoft.com/office/drawing/2014/main" id="{984E3410-B697-FF2B-73B2-7F53409C0128}"/>
              </a:ext>
            </a:extLst>
          </p:cNvPr>
          <p:cNvGrpSpPr/>
          <p:nvPr/>
        </p:nvGrpSpPr>
        <p:grpSpPr>
          <a:xfrm>
            <a:off x="6160937" y="1102614"/>
            <a:ext cx="713433" cy="357586"/>
            <a:chOff x="3024554" y="1338884"/>
            <a:chExt cx="713433" cy="357586"/>
          </a:xfrm>
        </p:grpSpPr>
        <p:sp>
          <p:nvSpPr>
            <p:cNvPr id="6" name="Rechteck: abgerundete Ecken 5">
              <a:extLst>
                <a:ext uri="{FF2B5EF4-FFF2-40B4-BE49-F238E27FC236}">
                  <a16:creationId xmlns:a16="http://schemas.microsoft.com/office/drawing/2014/main" id="{BBA3D4CB-420F-ACC4-1DE3-5C7727143A78}"/>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7" name="Kreis: nicht ausgefüllt 6">
              <a:extLst>
                <a:ext uri="{FF2B5EF4-FFF2-40B4-BE49-F238E27FC236}">
                  <a16:creationId xmlns:a16="http://schemas.microsoft.com/office/drawing/2014/main" id="{E93ECDA8-5A99-E594-101D-6D5BDFE78153}"/>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9" name="Rechteck 8">
            <a:extLst>
              <a:ext uri="{FF2B5EF4-FFF2-40B4-BE49-F238E27FC236}">
                <a16:creationId xmlns:a16="http://schemas.microsoft.com/office/drawing/2014/main" id="{2C6031F4-EBA6-5880-67B2-37C2433306EB}"/>
              </a:ext>
            </a:extLst>
          </p:cNvPr>
          <p:cNvSpPr/>
          <p:nvPr/>
        </p:nvSpPr>
        <p:spPr>
          <a:xfrm>
            <a:off x="3231778" y="1395081"/>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+5%</a:t>
            </a:r>
          </a:p>
        </p:txBody>
      </p:sp>
      <p:sp>
        <p:nvSpPr>
          <p:cNvPr id="10" name="Rechteck 9">
            <a:extLst>
              <a:ext uri="{FF2B5EF4-FFF2-40B4-BE49-F238E27FC236}">
                <a16:creationId xmlns:a16="http://schemas.microsoft.com/office/drawing/2014/main" id="{68A06FF5-6AAC-6134-6D96-608E8F7712B7}"/>
              </a:ext>
            </a:extLst>
          </p:cNvPr>
          <p:cNvSpPr/>
          <p:nvPr/>
        </p:nvSpPr>
        <p:spPr>
          <a:xfrm>
            <a:off x="6720381" y="1395081"/>
            <a:ext cx="1523398"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+ 2500 €</a:t>
            </a:r>
          </a:p>
        </p:txBody>
      </p:sp>
      <p:pic>
        <p:nvPicPr>
          <p:cNvPr id="24" name="Grafik 23" descr="Balkendiagramm mit Aufwärtstrend mit einfarbiger Füllung">
            <a:extLst>
              <a:ext uri="{FF2B5EF4-FFF2-40B4-BE49-F238E27FC236}">
                <a16:creationId xmlns:a16="http://schemas.microsoft.com/office/drawing/2014/main" id="{0970116F-20D4-01F9-7139-3092E8A1AE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64662" y="3288113"/>
            <a:ext cx="648000" cy="648000"/>
          </a:xfrm>
          <a:prstGeom prst="rect">
            <a:avLst/>
          </a:prstGeom>
        </p:spPr>
      </p:pic>
      <p:pic>
        <p:nvPicPr>
          <p:cNvPr id="19" name="Grafik 18" descr="Feuer mit einfarbiger Füllung">
            <a:extLst>
              <a:ext uri="{FF2B5EF4-FFF2-40B4-BE49-F238E27FC236}">
                <a16:creationId xmlns:a16="http://schemas.microsoft.com/office/drawing/2014/main" id="{4EA35661-C355-F10E-6BCE-D8FA267C73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5234" y="3300204"/>
            <a:ext cx="582980" cy="582980"/>
          </a:xfrm>
          <a:prstGeom prst="rect">
            <a:avLst/>
          </a:prstGeom>
        </p:spPr>
      </p:pic>
      <p:sp>
        <p:nvSpPr>
          <p:cNvPr id="13" name="Textfeld 12">
            <a:extLst>
              <a:ext uri="{FF2B5EF4-FFF2-40B4-BE49-F238E27FC236}">
                <a16:creationId xmlns:a16="http://schemas.microsoft.com/office/drawing/2014/main" id="{BFA50683-59AC-C0E4-5816-449E8C416C4D}"/>
              </a:ext>
            </a:extLst>
          </p:cNvPr>
          <p:cNvSpPr txBox="1"/>
          <p:nvPr/>
        </p:nvSpPr>
        <p:spPr>
          <a:xfrm>
            <a:off x="2457680" y="4654943"/>
            <a:ext cx="6202554" cy="462755"/>
          </a:xfrm>
          <a:prstGeom prst="rect">
            <a:avLst/>
          </a:prstGeom>
          <a:noFill/>
        </p:spPr>
        <p:txBody>
          <a:bodyPr wrap="square" tIns="46800" anchor="b">
            <a:spAutoFit/>
          </a:bodyPr>
          <a:lstStyle/>
          <a:p>
            <a:r>
              <a:rPr lang="de-DE" sz="800">
                <a:latin typeface="Calibri"/>
                <a:cs typeface="Calibri"/>
              </a:rPr>
              <a:t>* Ab 01.01.2028 werden nur noch Wärmepumpen mit natürlichen Kältemitteln gefördert.  **Kosten für die Emissionsminderung dürfen nicht bei den förderfähigen Kosten berücksichtigt werden.   Quelle: BEG-EM, Stand 29.12.2023 (</a:t>
            </a:r>
            <a:r>
              <a:rPr lang="de-DE" sz="800">
                <a:latin typeface="Calibri"/>
                <a:cs typeface="Calibri"/>
                <a:hlinkClick r:id="rId6"/>
              </a:rPr>
              <a:t>https://www.bmwi.de/Redaktion/DE/Artikel/Energie/bundesfoerderung-fuer-effiziente-gebaeude-beg.html</a:t>
            </a:r>
            <a:r>
              <a:rPr lang="de-DE" sz="800">
                <a:latin typeface="Calibri"/>
                <a:cs typeface="Calibri"/>
              </a:rPr>
              <a:t>)</a:t>
            </a:r>
            <a:endParaRPr lang="de-DE" sz="800"/>
          </a:p>
        </p:txBody>
      </p:sp>
      <p:sp>
        <p:nvSpPr>
          <p:cNvPr id="16" name="Textfeld 15">
            <a:extLst>
              <a:ext uri="{FF2B5EF4-FFF2-40B4-BE49-F238E27FC236}">
                <a16:creationId xmlns:a16="http://schemas.microsoft.com/office/drawing/2014/main" id="{8E1D0383-94FF-6C90-D193-6BBFC76E4ECB}"/>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7" name="Titel 2">
            <a:extLst>
              <a:ext uri="{FF2B5EF4-FFF2-40B4-BE49-F238E27FC236}">
                <a16:creationId xmlns:a16="http://schemas.microsoft.com/office/drawing/2014/main" id="{272A2922-EBE9-89A1-E869-843079AEDDC3}"/>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Bonus und Zuschlag für Heizungstausch</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3" name="Gruppieren 2">
            <a:extLst>
              <a:ext uri="{FF2B5EF4-FFF2-40B4-BE49-F238E27FC236}">
                <a16:creationId xmlns:a16="http://schemas.microsoft.com/office/drawing/2014/main" id="{EF31EAB6-EDED-F76B-671E-140654224C59}"/>
              </a:ext>
            </a:extLst>
          </p:cNvPr>
          <p:cNvGrpSpPr/>
          <p:nvPr/>
        </p:nvGrpSpPr>
        <p:grpSpPr>
          <a:xfrm>
            <a:off x="7575233" y="-113388"/>
            <a:ext cx="1085001" cy="914400"/>
            <a:chOff x="7443880" y="567386"/>
            <a:chExt cx="914400" cy="914400"/>
          </a:xfrm>
        </p:grpSpPr>
        <p:pic>
          <p:nvPicPr>
            <p:cNvPr id="8" name="Grafik 7" descr="Lesezeichen mit einfarbiger Füllung">
              <a:extLst>
                <a:ext uri="{FF2B5EF4-FFF2-40B4-BE49-F238E27FC236}">
                  <a16:creationId xmlns:a16="http://schemas.microsoft.com/office/drawing/2014/main" id="{DCDB6439-F659-2766-088E-96A8C69B6C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3880" y="567386"/>
              <a:ext cx="914400" cy="914400"/>
            </a:xfrm>
            <a:prstGeom prst="rect">
              <a:avLst/>
            </a:prstGeom>
          </p:spPr>
        </p:pic>
        <p:sp>
          <p:nvSpPr>
            <p:cNvPr id="11" name="Textfeld 10">
              <a:extLst>
                <a:ext uri="{FF2B5EF4-FFF2-40B4-BE49-F238E27FC236}">
                  <a16:creationId xmlns:a16="http://schemas.microsoft.com/office/drawing/2014/main" id="{16B273E0-1B46-822F-3FD4-7303444FA88E}"/>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3409058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9" name="Textplatzhalter 3">
            <a:extLst>
              <a:ext uri="{FF2B5EF4-FFF2-40B4-BE49-F238E27FC236}">
                <a16:creationId xmlns:a16="http://schemas.microsoft.com/office/drawing/2014/main" id="{6DAF1ED6-9BB0-915E-DE00-76D6236BFB64}"/>
              </a:ext>
            </a:extLst>
          </p:cNvPr>
          <p:cNvSpPr txBox="1">
            <a:spLocks/>
          </p:cNvSpPr>
          <p:nvPr/>
        </p:nvSpPr>
        <p:spPr>
          <a:xfrm>
            <a:off x="653480" y="1207546"/>
            <a:ext cx="4961405" cy="1716092"/>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Dämmmaßnahmen an Außenwänden, Dächern, Kellerdecken und Bodenplatten</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Austausch von Fenstern und Außentüren und -toren</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Außenliegende Sonnenschutzeinrichtungen mit optimierter Tageslichtversorgung</a:t>
            </a:r>
          </a:p>
        </p:txBody>
      </p:sp>
      <p:sp>
        <p:nvSpPr>
          <p:cNvPr id="41" name="Geschweifte Klammer rechts 40">
            <a:extLst>
              <a:ext uri="{FF2B5EF4-FFF2-40B4-BE49-F238E27FC236}">
                <a16:creationId xmlns:a16="http://schemas.microsoft.com/office/drawing/2014/main" id="{6E09D454-ABBE-FBF8-4C9A-EB5D75100F86}"/>
              </a:ext>
            </a:extLst>
          </p:cNvPr>
          <p:cNvSpPr/>
          <p:nvPr/>
        </p:nvSpPr>
        <p:spPr>
          <a:xfrm>
            <a:off x="6275774" y="1599785"/>
            <a:ext cx="272015" cy="1223080"/>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Rechteck 44">
            <a:extLst>
              <a:ext uri="{FF2B5EF4-FFF2-40B4-BE49-F238E27FC236}">
                <a16:creationId xmlns:a16="http://schemas.microsoft.com/office/drawing/2014/main" id="{4F121ED3-AC72-511D-875F-027A7E6AD73C}"/>
              </a:ext>
            </a:extLst>
          </p:cNvPr>
          <p:cNvSpPr/>
          <p:nvPr/>
        </p:nvSpPr>
        <p:spPr>
          <a:xfrm>
            <a:off x="1145844"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15%</a:t>
            </a:r>
          </a:p>
        </p:txBody>
      </p:sp>
      <p:pic>
        <p:nvPicPr>
          <p:cNvPr id="22" name="Grafik 21" descr="Fabrik mit einfarbiger Füllung">
            <a:extLst>
              <a:ext uri="{FF2B5EF4-FFF2-40B4-BE49-F238E27FC236}">
                <a16:creationId xmlns:a16="http://schemas.microsoft.com/office/drawing/2014/main" id="{2CCC8C5C-2468-F15C-1574-9DC8C034C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74666" y="2893502"/>
            <a:ext cx="648000" cy="648000"/>
          </a:xfrm>
          <a:prstGeom prst="rect">
            <a:avLst/>
          </a:prstGeom>
        </p:spPr>
      </p:pic>
      <p:sp>
        <p:nvSpPr>
          <p:cNvPr id="25" name="Textfeld 24">
            <a:extLst>
              <a:ext uri="{FF2B5EF4-FFF2-40B4-BE49-F238E27FC236}">
                <a16:creationId xmlns:a16="http://schemas.microsoft.com/office/drawing/2014/main" id="{A07CB68B-38BD-D772-FA2D-97401C2C4DBB}"/>
              </a:ext>
            </a:extLst>
          </p:cNvPr>
          <p:cNvSpPr txBox="1"/>
          <p:nvPr/>
        </p:nvSpPr>
        <p:spPr>
          <a:xfrm>
            <a:off x="6575075" y="2023470"/>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3" name="Textfeld 2">
            <a:extLst>
              <a:ext uri="{FF2B5EF4-FFF2-40B4-BE49-F238E27FC236}">
                <a16:creationId xmlns:a16="http://schemas.microsoft.com/office/drawing/2014/main" id="{448FB3B6-F901-4D02-BFC2-DF0B9CAEB600}"/>
              </a:ext>
            </a:extLst>
          </p:cNvPr>
          <p:cNvSpPr txBox="1"/>
          <p:nvPr/>
        </p:nvSpPr>
        <p:spPr>
          <a:xfrm>
            <a:off x="2457680" y="4901164"/>
            <a:ext cx="6202554"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a:t>
            </a:r>
            <a:endParaRPr lang="de-DE" sz="800"/>
          </a:p>
        </p:txBody>
      </p:sp>
      <p:sp>
        <p:nvSpPr>
          <p:cNvPr id="5" name="Textfeld 4">
            <a:extLst>
              <a:ext uri="{FF2B5EF4-FFF2-40B4-BE49-F238E27FC236}">
                <a16:creationId xmlns:a16="http://schemas.microsoft.com/office/drawing/2014/main" id="{CF0A1641-C93A-34FD-90ED-5D18F9C78E41}"/>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DF6671DE-2E7F-515E-DAD5-8020F6F907B1}"/>
              </a:ext>
            </a:extLst>
          </p:cNvPr>
          <p:cNvSpPr txBox="1">
            <a:spLocks/>
          </p:cNvSpPr>
          <p:nvPr/>
        </p:nvSpPr>
        <p:spPr>
          <a:xfrm>
            <a:off x="608460"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a:ea typeface="Calibri" pitchFamily="-102" charset="0"/>
                <a:cs typeface="Calibri"/>
              </a:rPr>
              <a:t>Effizienzmaßnahmen – Gebäudehülle</a:t>
            </a:r>
            <a:endParaRPr lang="de-DE" sz="4400">
              <a:solidFill>
                <a:schemeClr val="tx1">
                  <a:lumMod val="60000"/>
                  <a:lumOff val="40000"/>
                </a:schemeClr>
              </a:solidFill>
              <a:latin typeface="Calibri" pitchFamily="-102" charset="0"/>
              <a:ea typeface="Calibri" pitchFamily="-102" charset="0"/>
              <a:cs typeface="Calibri" pitchFamily="-102" charset="0"/>
            </a:endParaRPr>
          </a:p>
        </p:txBody>
      </p:sp>
      <p:grpSp>
        <p:nvGrpSpPr>
          <p:cNvPr id="13" name="Gruppieren 12">
            <a:extLst>
              <a:ext uri="{FF2B5EF4-FFF2-40B4-BE49-F238E27FC236}">
                <a16:creationId xmlns:a16="http://schemas.microsoft.com/office/drawing/2014/main" id="{69A9E4B2-4DEF-B928-869E-76B7A041E59B}"/>
              </a:ext>
            </a:extLst>
          </p:cNvPr>
          <p:cNvGrpSpPr/>
          <p:nvPr/>
        </p:nvGrpSpPr>
        <p:grpSpPr>
          <a:xfrm>
            <a:off x="7575233" y="-113388"/>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78C15E8C-4E78-2828-41A2-B1D330813F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F1DDFBFD-CB75-5338-CC58-313C4023336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2703934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9" name="Textplatzhalter 3">
            <a:extLst>
              <a:ext uri="{FF2B5EF4-FFF2-40B4-BE49-F238E27FC236}">
                <a16:creationId xmlns:a16="http://schemas.microsoft.com/office/drawing/2014/main" id="{FCC1C144-A4BB-00CA-0B5C-0D36F079D63D}"/>
              </a:ext>
            </a:extLst>
          </p:cNvPr>
          <p:cNvSpPr txBox="1">
            <a:spLocks/>
          </p:cNvSpPr>
          <p:nvPr/>
        </p:nvSpPr>
        <p:spPr>
          <a:xfrm>
            <a:off x="653480" y="1207546"/>
            <a:ext cx="5973784" cy="1973145"/>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Einbau, Austausch oder Optimierung von Lüftungsanlagen mit Wärme-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oder Kälterückgewinnung</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Mess-, Steuer- und Regelungstechnik für Gebäudeautomatisierung* </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Kältetechnik zur Raumkühlung</a:t>
            </a:r>
          </a:p>
          <a:p>
            <a:pPr marL="285743" indent="-285743">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Energieeffiziente Innenbeleuchtung (keine Retrofit-Ersatzlampen)</a:t>
            </a:r>
          </a:p>
          <a:p>
            <a:pPr>
              <a:spcAft>
                <a:spcPts val="600"/>
              </a:spcAft>
              <a:buClr>
                <a:srgbClr val="006577"/>
              </a:buClr>
            </a:pPr>
            <a:endParaRPr lang="de-DE" sz="1400">
              <a:solidFill>
                <a:srgbClr val="006577"/>
              </a:solidFill>
              <a:latin typeface="Calibri" panose="020F0502020204030204" pitchFamily="34" charset="0"/>
              <a:cs typeface="Calibri" panose="020F0502020204030204" pitchFamily="34" charset="0"/>
            </a:endParaRPr>
          </a:p>
          <a:p>
            <a:pPr marL="285743" indent="-285743">
              <a:spcAft>
                <a:spcPts val="600"/>
              </a:spcAft>
              <a:buClr>
                <a:srgbClr val="006577"/>
              </a:buClr>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B204CF98-7C38-DA46-6858-188664B5F923}"/>
              </a:ext>
            </a:extLst>
          </p:cNvPr>
          <p:cNvSpPr txBox="1"/>
          <p:nvPr/>
        </p:nvSpPr>
        <p:spPr>
          <a:xfrm>
            <a:off x="6575075" y="2023470"/>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3" name="Geschweifte Klammer rechts 2">
            <a:extLst>
              <a:ext uri="{FF2B5EF4-FFF2-40B4-BE49-F238E27FC236}">
                <a16:creationId xmlns:a16="http://schemas.microsoft.com/office/drawing/2014/main" id="{127A9308-0794-4641-0823-CEC3E07E6AD8}"/>
              </a:ext>
            </a:extLst>
          </p:cNvPr>
          <p:cNvSpPr/>
          <p:nvPr/>
        </p:nvSpPr>
        <p:spPr>
          <a:xfrm>
            <a:off x="6275774" y="1599785"/>
            <a:ext cx="272015" cy="1223080"/>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a:extLst>
              <a:ext uri="{FF2B5EF4-FFF2-40B4-BE49-F238E27FC236}">
                <a16:creationId xmlns:a16="http://schemas.microsoft.com/office/drawing/2014/main" id="{7C2F2F02-6604-1899-41A7-F5F9C816E66C}"/>
              </a:ext>
            </a:extLst>
          </p:cNvPr>
          <p:cNvSpPr txBox="1"/>
          <p:nvPr/>
        </p:nvSpPr>
        <p:spPr>
          <a:xfrm>
            <a:off x="2457680" y="4778053"/>
            <a:ext cx="6202554" cy="339645"/>
          </a:xfrm>
          <a:prstGeom prst="rect">
            <a:avLst/>
          </a:prstGeom>
          <a:noFill/>
        </p:spPr>
        <p:txBody>
          <a:bodyPr wrap="square" tIns="46800" anchor="b">
            <a:spAutoFit/>
          </a:bodyPr>
          <a:lstStyle/>
          <a:p>
            <a:r>
              <a:rPr lang="de-DE" sz="800">
                <a:latin typeface="Calibri"/>
                <a:cs typeface="Calibri"/>
              </a:rPr>
              <a:t>* Der Gebäudeautomatisierungsgrad muss mindestens der Klasse B nach DIN V 18599-11 entsprechen.   Quelle: BEG-EM, Stand 29.12.2023 (</a:t>
            </a:r>
            <a:r>
              <a:rPr lang="de-DE" sz="800">
                <a:latin typeface="Calibri"/>
                <a:cs typeface="Calibri"/>
                <a:hlinkClick r:id="rId3"/>
              </a:rPr>
              <a:t>https://www.bmwi.de/Redaktion/DE/Artikel/Energie/bundesfoerderung-fuer-effiziente-gebaeude-beg.html</a:t>
            </a:r>
            <a:r>
              <a:rPr lang="de-DE" sz="800">
                <a:latin typeface="Calibri"/>
                <a:cs typeface="Calibri"/>
              </a:rPr>
              <a:t>)</a:t>
            </a:r>
            <a:endParaRPr lang="de-DE" sz="800"/>
          </a:p>
        </p:txBody>
      </p:sp>
      <p:sp>
        <p:nvSpPr>
          <p:cNvPr id="19" name="Textfeld 18">
            <a:extLst>
              <a:ext uri="{FF2B5EF4-FFF2-40B4-BE49-F238E27FC236}">
                <a16:creationId xmlns:a16="http://schemas.microsoft.com/office/drawing/2014/main" id="{517858E8-D26F-C71A-D08D-D14B7150E53D}"/>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480049FB-92C8-5027-7144-84ABE01D5780}"/>
              </a:ext>
            </a:extLst>
          </p:cNvPr>
          <p:cNvSpPr txBox="1">
            <a:spLocks/>
          </p:cNvSpPr>
          <p:nvPr/>
        </p:nvSpPr>
        <p:spPr>
          <a:xfrm>
            <a:off x="608460"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pitchFamily="-102" charset="0"/>
                <a:cs typeface="Calibri" pitchFamily="-102" charset="0"/>
              </a:rPr>
              <a:t>Effizienzmaßnahmen – Anlagentechnik </a:t>
            </a:r>
            <a:br>
              <a:rPr lang="de-DE" sz="3200">
                <a:solidFill>
                  <a:schemeClr val="tx1">
                    <a:lumMod val="60000"/>
                    <a:lumOff val="40000"/>
                  </a:schemeClr>
                </a:solidFill>
                <a:latin typeface="Calibri" pitchFamily="-102" charset="0"/>
                <a:cs typeface="Calibri" pitchFamily="-102" charset="0"/>
              </a:rPr>
            </a:br>
            <a:r>
              <a:rPr lang="de-DE" sz="2000">
                <a:solidFill>
                  <a:schemeClr val="tx1">
                    <a:lumMod val="60000"/>
                    <a:lumOff val="40000"/>
                  </a:schemeClr>
                </a:solidFill>
                <a:latin typeface="Calibri" pitchFamily="-102" charset="0"/>
                <a:cs typeface="Calibri" pitchFamily="-102" charset="0"/>
              </a:rPr>
              <a:t>(außer Heizung)</a:t>
            </a:r>
          </a:p>
        </p:txBody>
      </p:sp>
      <p:sp>
        <p:nvSpPr>
          <p:cNvPr id="12" name="Rechteck 11">
            <a:extLst>
              <a:ext uri="{FF2B5EF4-FFF2-40B4-BE49-F238E27FC236}">
                <a16:creationId xmlns:a16="http://schemas.microsoft.com/office/drawing/2014/main" id="{541718F4-3053-B93A-08C5-2652EAC63DD6}"/>
              </a:ext>
            </a:extLst>
          </p:cNvPr>
          <p:cNvSpPr/>
          <p:nvPr/>
        </p:nvSpPr>
        <p:spPr>
          <a:xfrm>
            <a:off x="1145844" y="3462646"/>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15%</a:t>
            </a:r>
          </a:p>
        </p:txBody>
      </p:sp>
      <p:pic>
        <p:nvPicPr>
          <p:cNvPr id="13" name="Grafik 12" descr="Fabrik mit einfarbiger Füllung">
            <a:extLst>
              <a:ext uri="{FF2B5EF4-FFF2-40B4-BE49-F238E27FC236}">
                <a16:creationId xmlns:a16="http://schemas.microsoft.com/office/drawing/2014/main" id="{C6AACFA3-1723-1267-E55E-84D5A3A871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74666" y="2893502"/>
            <a:ext cx="648000" cy="648000"/>
          </a:xfrm>
          <a:prstGeom prst="rect">
            <a:avLst/>
          </a:prstGeom>
        </p:spPr>
      </p:pic>
      <p:grpSp>
        <p:nvGrpSpPr>
          <p:cNvPr id="21" name="Gruppieren 20">
            <a:extLst>
              <a:ext uri="{FF2B5EF4-FFF2-40B4-BE49-F238E27FC236}">
                <a16:creationId xmlns:a16="http://schemas.microsoft.com/office/drawing/2014/main" id="{9F7F525D-8F6A-F81A-9D4F-62F8A475665A}"/>
              </a:ext>
            </a:extLst>
          </p:cNvPr>
          <p:cNvGrpSpPr/>
          <p:nvPr/>
        </p:nvGrpSpPr>
        <p:grpSpPr>
          <a:xfrm>
            <a:off x="7575233" y="-113388"/>
            <a:ext cx="1085001" cy="914400"/>
            <a:chOff x="7443880" y="567386"/>
            <a:chExt cx="914400" cy="914400"/>
          </a:xfrm>
        </p:grpSpPr>
        <p:pic>
          <p:nvPicPr>
            <p:cNvPr id="22" name="Grafik 21" descr="Lesezeichen mit einfarbiger Füllung">
              <a:extLst>
                <a:ext uri="{FF2B5EF4-FFF2-40B4-BE49-F238E27FC236}">
                  <a16:creationId xmlns:a16="http://schemas.microsoft.com/office/drawing/2014/main" id="{D52AC8E9-71F0-3214-C3D4-BC2F813983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3" name="Textfeld 22">
              <a:extLst>
                <a:ext uri="{FF2B5EF4-FFF2-40B4-BE49-F238E27FC236}">
                  <a16:creationId xmlns:a16="http://schemas.microsoft.com/office/drawing/2014/main" id="{5FCFF42D-4583-5CBD-D5C0-A80394636DC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2502194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9" name="Textplatzhalter 3">
            <a:extLst>
              <a:ext uri="{FF2B5EF4-FFF2-40B4-BE49-F238E27FC236}">
                <a16:creationId xmlns:a16="http://schemas.microsoft.com/office/drawing/2014/main" id="{FCC1C144-A4BB-00CA-0B5C-0D36F079D63D}"/>
              </a:ext>
            </a:extLst>
          </p:cNvPr>
          <p:cNvSpPr txBox="1">
            <a:spLocks/>
          </p:cNvSpPr>
          <p:nvPr/>
        </p:nvSpPr>
        <p:spPr>
          <a:xfrm>
            <a:off x="653480" y="1207545"/>
            <a:ext cx="4765813" cy="2437848"/>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a:spcAft>
                <a:spcPts val="600"/>
              </a:spcAft>
              <a:buClr>
                <a:srgbClr val="EC6607"/>
              </a:buClr>
            </a:pPr>
            <a:r>
              <a:rPr lang="de-DE" sz="1400">
                <a:solidFill>
                  <a:srgbClr val="006577"/>
                </a:solidFill>
                <a:latin typeface="Calibri" panose="020F0502020204030204" pitchFamily="34" charset="0"/>
                <a:cs typeface="Calibri" panose="020F0502020204030204" pitchFamily="34" charset="0"/>
              </a:rPr>
              <a:t>Heizungsoptimierung zur </a:t>
            </a:r>
            <a:r>
              <a:rPr lang="de-DE" sz="1400" b="1">
                <a:solidFill>
                  <a:srgbClr val="006577"/>
                </a:solidFill>
                <a:latin typeface="Calibri" panose="020F0502020204030204" pitchFamily="34" charset="0"/>
                <a:cs typeface="Calibri" panose="020F0502020204030204" pitchFamily="34" charset="0"/>
              </a:rPr>
              <a:t>Effizienzverbesserung**</a:t>
            </a:r>
          </a:p>
          <a:p>
            <a:pPr marL="285743" indent="-285743">
              <a:spcAft>
                <a:spcPts val="400"/>
              </a:spcAft>
              <a:buClr>
                <a:srgbClr val="006577"/>
              </a:buClr>
              <a:buFont typeface="Wingdings" panose="05000000000000000000" pitchFamily="2" charset="2"/>
              <a:buChar char="§"/>
            </a:pPr>
            <a:r>
              <a:rPr lang="de-DE" sz="1400">
                <a:solidFill>
                  <a:srgbClr val="006577"/>
                </a:solidFill>
                <a:latin typeface="Calibri"/>
                <a:cs typeface="Calibri"/>
              </a:rPr>
              <a:t>Hydraulischer Abgleich nach Verfahren B</a:t>
            </a:r>
          </a:p>
          <a:p>
            <a:pPr marL="285743" indent="-285743" defTabSz="914378">
              <a:spcAft>
                <a:spcPts val="400"/>
              </a:spcAft>
              <a:buClr>
                <a:srgbClr val="006577"/>
              </a:buClr>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Dämmung von Rohrleitungen</a:t>
            </a:r>
          </a:p>
          <a:p>
            <a:pPr marL="285743" indent="-285743" defTabSz="914378">
              <a:spcAft>
                <a:spcPts val="400"/>
              </a:spcAft>
              <a:buClr>
                <a:srgbClr val="006577"/>
              </a:buClr>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Einbau von Flächenheizungen, Niedertemperatur-heizungen und Wärmespeichern, </a:t>
            </a:r>
            <a:r>
              <a:rPr lang="de-DE" sz="1400">
                <a:solidFill>
                  <a:srgbClr val="006577"/>
                </a:solidFill>
                <a:latin typeface="Calibri"/>
              </a:rPr>
              <a:t>Heizungspumpentausch</a:t>
            </a:r>
            <a:endParaRPr lang="de-DE" sz="1400">
              <a:solidFill>
                <a:srgbClr val="006577"/>
              </a:solidFill>
              <a:latin typeface="Calibri" panose="020F0502020204030204" pitchFamily="34" charset="0"/>
              <a:cs typeface="Calibri" panose="020F0502020204030204" pitchFamily="34" charset="0"/>
            </a:endParaRPr>
          </a:p>
          <a:p>
            <a:pPr marL="285743" indent="-285743" defTabSz="914378">
              <a:spcAft>
                <a:spcPts val="400"/>
              </a:spcAft>
              <a:buClr>
                <a:srgbClr val="006577"/>
              </a:buClr>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Einbau von Mess-, Steuerungs- und Regelungstechnik</a:t>
            </a:r>
          </a:p>
          <a:p>
            <a:pPr marL="285743" indent="-285743" defTabSz="914378">
              <a:spcAft>
                <a:spcPts val="400"/>
              </a:spcAft>
              <a:buClr>
                <a:srgbClr val="006577"/>
              </a:buClr>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Umstellung auf 100-Prozent-Wasserstoffbetrieb</a:t>
            </a:r>
          </a:p>
        </p:txBody>
      </p:sp>
      <p:sp>
        <p:nvSpPr>
          <p:cNvPr id="3" name="Textplatzhalter 3">
            <a:extLst>
              <a:ext uri="{FF2B5EF4-FFF2-40B4-BE49-F238E27FC236}">
                <a16:creationId xmlns:a16="http://schemas.microsoft.com/office/drawing/2014/main" id="{67DF394C-D4BF-9C36-B0C1-2D1DDB26A71D}"/>
              </a:ext>
            </a:extLst>
          </p:cNvPr>
          <p:cNvSpPr txBox="1">
            <a:spLocks/>
          </p:cNvSpPr>
          <p:nvPr/>
        </p:nvSpPr>
        <p:spPr>
          <a:xfrm>
            <a:off x="653479" y="3570812"/>
            <a:ext cx="5988327" cy="666381"/>
          </a:xfrm>
          <a:prstGeom prst="rect">
            <a:avLst/>
          </a:prstGeom>
        </p:spPr>
        <p:txBody>
          <a:bodyPr lIns="91440" tIns="45720" rIns="91440" bIns="45720" numCol="1" spcCol="360000" anchor="t"/>
          <a:lstStyle/>
          <a:p>
            <a:pPr>
              <a:spcAft>
                <a:spcPts val="600"/>
              </a:spcAft>
              <a:buClr>
                <a:srgbClr val="EC6607"/>
              </a:buClr>
            </a:pPr>
            <a:r>
              <a:rPr lang="de-DE" sz="1400">
                <a:solidFill>
                  <a:srgbClr val="006577"/>
                </a:solidFill>
                <a:latin typeface="Calibri" panose="020F0502020204030204" pitchFamily="34" charset="0"/>
                <a:cs typeface="Calibri" panose="020F0502020204030204" pitchFamily="34" charset="0"/>
              </a:rPr>
              <a:t>Heizungsoptimierung zur </a:t>
            </a:r>
            <a:r>
              <a:rPr lang="de-DE" sz="1400" b="1">
                <a:solidFill>
                  <a:srgbClr val="006577"/>
                </a:solidFill>
                <a:latin typeface="Calibri" panose="020F0502020204030204" pitchFamily="34" charset="0"/>
                <a:cs typeface="Calibri" panose="020F0502020204030204" pitchFamily="34" charset="0"/>
              </a:rPr>
              <a:t>Emissionsminderung</a:t>
            </a:r>
          </a:p>
          <a:p>
            <a:pPr marL="285743" indent="-285743">
              <a:spcAft>
                <a:spcPts val="400"/>
              </a:spcAft>
              <a:buClr>
                <a:srgbClr val="006577"/>
              </a:buClr>
              <a:buFont typeface="Wingdings" panose="05000000000000000000" pitchFamily="2" charset="2"/>
              <a:buChar char="§"/>
            </a:pPr>
            <a:r>
              <a:rPr lang="de-DE" sz="1400">
                <a:solidFill>
                  <a:srgbClr val="006577"/>
                </a:solidFill>
                <a:latin typeface="Calibri"/>
                <a:cs typeface="Calibri"/>
              </a:rPr>
              <a:t>Staubemissionsreduzierung von Biomasseheizungen*** </a:t>
            </a:r>
          </a:p>
        </p:txBody>
      </p:sp>
      <p:sp>
        <p:nvSpPr>
          <p:cNvPr id="24" name="Textfeld 23">
            <a:extLst>
              <a:ext uri="{FF2B5EF4-FFF2-40B4-BE49-F238E27FC236}">
                <a16:creationId xmlns:a16="http://schemas.microsoft.com/office/drawing/2014/main" id="{6E7923E2-E690-378A-77F7-FC25A523C49C}"/>
              </a:ext>
            </a:extLst>
          </p:cNvPr>
          <p:cNvSpPr txBox="1"/>
          <p:nvPr/>
        </p:nvSpPr>
        <p:spPr>
          <a:xfrm>
            <a:off x="5388552" y="2294517"/>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7" name="Geschweifte Klammer rechts 6">
            <a:extLst>
              <a:ext uri="{FF2B5EF4-FFF2-40B4-BE49-F238E27FC236}">
                <a16:creationId xmlns:a16="http://schemas.microsoft.com/office/drawing/2014/main" id="{37DE2250-5A7D-2294-43F0-5C119061010E}"/>
              </a:ext>
            </a:extLst>
          </p:cNvPr>
          <p:cNvSpPr/>
          <p:nvPr/>
        </p:nvSpPr>
        <p:spPr>
          <a:xfrm>
            <a:off x="5090062" y="1599784"/>
            <a:ext cx="272015" cy="1738262"/>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Rechteck 19">
            <a:extLst>
              <a:ext uri="{FF2B5EF4-FFF2-40B4-BE49-F238E27FC236}">
                <a16:creationId xmlns:a16="http://schemas.microsoft.com/office/drawing/2014/main" id="{65E0A4C8-DEB4-44AF-82DB-60E735C3E349}"/>
              </a:ext>
            </a:extLst>
          </p:cNvPr>
          <p:cNvSpPr/>
          <p:nvPr/>
        </p:nvSpPr>
        <p:spPr>
          <a:xfrm>
            <a:off x="5947365" y="2560463"/>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15%</a:t>
            </a:r>
          </a:p>
        </p:txBody>
      </p:sp>
      <p:pic>
        <p:nvPicPr>
          <p:cNvPr id="26" name="Grafik 25" descr="Fabrik mit einfarbiger Füllung">
            <a:extLst>
              <a:ext uri="{FF2B5EF4-FFF2-40B4-BE49-F238E27FC236}">
                <a16:creationId xmlns:a16="http://schemas.microsoft.com/office/drawing/2014/main" id="{893AE23B-C7A8-53DE-002A-22AF1BAD95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76187" y="1991319"/>
            <a:ext cx="648000" cy="648000"/>
          </a:xfrm>
          <a:prstGeom prst="rect">
            <a:avLst/>
          </a:prstGeom>
        </p:spPr>
      </p:pic>
      <p:sp>
        <p:nvSpPr>
          <p:cNvPr id="32" name="Rechteck 31">
            <a:extLst>
              <a:ext uri="{FF2B5EF4-FFF2-40B4-BE49-F238E27FC236}">
                <a16:creationId xmlns:a16="http://schemas.microsoft.com/office/drawing/2014/main" id="{09396365-F7F7-61F5-47E2-C5478D326520}"/>
              </a:ext>
            </a:extLst>
          </p:cNvPr>
          <p:cNvSpPr/>
          <p:nvPr/>
        </p:nvSpPr>
        <p:spPr>
          <a:xfrm>
            <a:off x="5976165" y="3865628"/>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8B7C09"/>
                </a:solidFill>
                <a:latin typeface="Calibri" panose="020F0502020204030204" pitchFamily="34" charset="0"/>
                <a:cs typeface="Calibri" panose="020F0502020204030204" pitchFamily="34" charset="0"/>
              </a:rPr>
              <a:t>50%</a:t>
            </a:r>
          </a:p>
        </p:txBody>
      </p:sp>
      <p:pic>
        <p:nvPicPr>
          <p:cNvPr id="33" name="Grafik 32" descr="Fabrik mit einfarbiger Füllung">
            <a:extLst>
              <a:ext uri="{FF2B5EF4-FFF2-40B4-BE49-F238E27FC236}">
                <a16:creationId xmlns:a16="http://schemas.microsoft.com/office/drawing/2014/main" id="{FAC9596B-6540-8AE5-AADF-A732D1822D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76187" y="3296484"/>
            <a:ext cx="648000" cy="648000"/>
          </a:xfrm>
          <a:prstGeom prst="rect">
            <a:avLst/>
          </a:prstGeom>
        </p:spPr>
      </p:pic>
      <p:sp>
        <p:nvSpPr>
          <p:cNvPr id="35" name="Textfeld 34">
            <a:extLst>
              <a:ext uri="{FF2B5EF4-FFF2-40B4-BE49-F238E27FC236}">
                <a16:creationId xmlns:a16="http://schemas.microsoft.com/office/drawing/2014/main" id="{5083C29D-7845-AC12-6A84-52B44BA58DB2}"/>
              </a:ext>
            </a:extLst>
          </p:cNvPr>
          <p:cNvSpPr txBox="1"/>
          <p:nvPr/>
        </p:nvSpPr>
        <p:spPr>
          <a:xfrm>
            <a:off x="5388552" y="3766881"/>
            <a:ext cx="917926" cy="369332"/>
          </a:xfrm>
          <a:prstGeom prst="rect">
            <a:avLst/>
          </a:prstGeom>
          <a:noFill/>
        </p:spPr>
        <p:txBody>
          <a:bodyPr wrap="square" anchor="ctr">
            <a:spAutoFit/>
          </a:bodyPr>
          <a:lstStyle/>
          <a:p>
            <a:r>
              <a:rPr lang="de-DE" b="1">
                <a:solidFill>
                  <a:srgbClr val="8B7C09"/>
                </a:solidFill>
                <a:latin typeface="Calibri" panose="020F0502020204030204" pitchFamily="34" charset="0"/>
                <a:cs typeface="Calibri" panose="020F0502020204030204" pitchFamily="34" charset="0"/>
              </a:rPr>
              <a:t>BAFA</a:t>
            </a:r>
            <a:endParaRPr lang="de-DE">
              <a:solidFill>
                <a:srgbClr val="8B7C09"/>
              </a:solidFill>
            </a:endParaRPr>
          </a:p>
        </p:txBody>
      </p:sp>
      <p:sp>
        <p:nvSpPr>
          <p:cNvPr id="36" name="Geschweifte Klammer rechts 35">
            <a:extLst>
              <a:ext uri="{FF2B5EF4-FFF2-40B4-BE49-F238E27FC236}">
                <a16:creationId xmlns:a16="http://schemas.microsoft.com/office/drawing/2014/main" id="{B8D1CFF4-6213-CAE5-189D-FB84AA9C56FE}"/>
              </a:ext>
            </a:extLst>
          </p:cNvPr>
          <p:cNvSpPr/>
          <p:nvPr/>
        </p:nvSpPr>
        <p:spPr>
          <a:xfrm>
            <a:off x="5090062" y="3651605"/>
            <a:ext cx="272015" cy="554343"/>
          </a:xfrm>
          <a:prstGeom prst="rightBrace">
            <a:avLst/>
          </a:prstGeom>
          <a:ln w="19050">
            <a:solidFill>
              <a:srgbClr val="8B7C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1A1B150F-9FDA-141A-7870-43C38783C9EC}"/>
              </a:ext>
            </a:extLst>
          </p:cNvPr>
          <p:cNvSpPr txBox="1"/>
          <p:nvPr/>
        </p:nvSpPr>
        <p:spPr>
          <a:xfrm>
            <a:off x="2457680" y="4281764"/>
            <a:ext cx="6202554" cy="835934"/>
          </a:xfrm>
          <a:prstGeom prst="rect">
            <a:avLst/>
          </a:prstGeom>
          <a:noFill/>
        </p:spPr>
        <p:txBody>
          <a:bodyPr wrap="square" tIns="46800" anchor="b">
            <a:spAutoFit/>
          </a:bodyPr>
          <a:lstStyle/>
          <a:p>
            <a:r>
              <a:rPr lang="de-DE" sz="800">
                <a:latin typeface="Calibri" panose="020F0502020204030204" pitchFamily="34" charset="0"/>
                <a:cs typeface="Calibri" panose="020F0502020204030204" pitchFamily="34" charset="0"/>
              </a:rPr>
              <a:t>* Gebäude mit höchstens 1000 m² beheizter Nettogrundfläche.   ** Förderung nur für Heizungsanlagen, die mindestens zwei Jahre in Betrieb sind. Die Optimierung fossiler Heizungen wird nur bei Anlagen gefördert, die nicht älter sind als 20 Jahre. Bei wassergeführten Heizungssystemen wird ein hydraulisch abgeglichenes Heizungssystem vorausgesetzt oder ein hydraulischer Abgleich muss durchgeführt werden.   *** Förderung nur bei Heizungsanlagen, die mindestens zwei Jahre in Betrieb sind und nur für Anlagen mit einer Nennleistung von 4kW oder mehr, ausgenommen sind Einzelraumfeuerungsanlagen.   Quelle: BEG-EM, Stand 29.12.2023 (</a:t>
            </a:r>
            <a:r>
              <a:rPr lang="de-DE" sz="800">
                <a:latin typeface="Calibri" panose="020F0502020204030204" pitchFamily="34" charset="0"/>
                <a:cs typeface="Calibri" panose="020F0502020204030204" pitchFamily="34" charset="0"/>
                <a:hlinkClick r:id="rId5"/>
              </a:rPr>
              <a:t>https://www.bmwi.de/Redaktion/DE/Artikel/Energie/bundesfoerderung-fuer-effiziente-gebaeude-beg.html</a:t>
            </a:r>
            <a:r>
              <a:rPr lang="de-DE" sz="800">
                <a:latin typeface="Calibri" panose="020F0502020204030204" pitchFamily="34" charset="0"/>
                <a:cs typeface="Calibri" panose="020F0502020204030204" pitchFamily="34" charset="0"/>
              </a:rPr>
              <a:t>) </a:t>
            </a:r>
          </a:p>
        </p:txBody>
      </p:sp>
      <p:sp>
        <p:nvSpPr>
          <p:cNvPr id="6" name="Textfeld 5">
            <a:extLst>
              <a:ext uri="{FF2B5EF4-FFF2-40B4-BE49-F238E27FC236}">
                <a16:creationId xmlns:a16="http://schemas.microsoft.com/office/drawing/2014/main" id="{E641E1DE-99F0-2B0F-948F-4AD4E1B65C9C}"/>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4" name="Titel 2">
            <a:extLst>
              <a:ext uri="{FF2B5EF4-FFF2-40B4-BE49-F238E27FC236}">
                <a16:creationId xmlns:a16="http://schemas.microsoft.com/office/drawing/2014/main" id="{9FC9252B-9771-C1E4-A770-F7C83EEA55E5}"/>
              </a:ext>
            </a:extLst>
          </p:cNvPr>
          <p:cNvSpPr txBox="1">
            <a:spLocks/>
          </p:cNvSpPr>
          <p:nvPr/>
        </p:nvSpPr>
        <p:spPr>
          <a:xfrm>
            <a:off x="608460" y="406800"/>
            <a:ext cx="7880341" cy="486000"/>
          </a:xfrm>
          <a:prstGeom prst="rect">
            <a:avLst/>
          </a:prstGeom>
        </p:spPr>
        <p:txBody>
          <a:bodyPr anchor="t"/>
          <a:lstStyle/>
          <a:p>
            <a:pPr>
              <a:lnSpc>
                <a:spcPct val="90000"/>
              </a:lnSpc>
              <a:defRPr/>
            </a:pPr>
            <a:r>
              <a:rPr lang="de-DE" sz="3200">
                <a:solidFill>
                  <a:schemeClr val="tx1">
                    <a:lumMod val="60000"/>
                    <a:lumOff val="40000"/>
                  </a:schemeClr>
                </a:solidFill>
                <a:latin typeface="Calibri" pitchFamily="-102" charset="0"/>
                <a:cs typeface="Calibri" pitchFamily="-102" charset="0"/>
              </a:rPr>
              <a:t>Effizienzmaßnahme – Heizungsoptimierung</a:t>
            </a:r>
          </a:p>
        </p:txBody>
      </p:sp>
      <p:sp>
        <p:nvSpPr>
          <p:cNvPr id="2" name="Textfeld 1">
            <a:extLst>
              <a:ext uri="{FF2B5EF4-FFF2-40B4-BE49-F238E27FC236}">
                <a16:creationId xmlns:a16="http://schemas.microsoft.com/office/drawing/2014/main" id="{0403AB51-090C-6988-9DBB-FCF3D42759D0}"/>
              </a:ext>
            </a:extLst>
          </p:cNvPr>
          <p:cNvSpPr txBox="1"/>
          <p:nvPr/>
        </p:nvSpPr>
        <p:spPr>
          <a:xfrm rot="21299952">
            <a:off x="3306431" y="1202690"/>
            <a:ext cx="2626341" cy="307777"/>
          </a:xfrm>
          <a:prstGeom prst="rect">
            <a:avLst/>
          </a:prstGeom>
          <a:solidFill>
            <a:schemeClr val="bg1"/>
          </a:solidFill>
          <a:ln w="12700">
            <a:solidFill>
              <a:srgbClr val="8B7C09"/>
            </a:solidFill>
          </a:ln>
        </p:spPr>
        <p:txBody>
          <a:bodyPr wrap="square" lIns="36000" rIns="36000" rtlCol="0">
            <a:spAutoFit/>
          </a:bodyPr>
          <a:lstStyle/>
          <a:p>
            <a:pPr algn="ctr"/>
            <a:r>
              <a:rPr lang="de-DE" sz="1400">
                <a:solidFill>
                  <a:srgbClr val="8B7C09"/>
                </a:solidFill>
                <a:latin typeface="Calibri" panose="020F0502020204030204" pitchFamily="34" charset="0"/>
                <a:cs typeface="Calibri" panose="020F0502020204030204" pitchFamily="34" charset="0"/>
              </a:rPr>
              <a:t>bis max. 1000 m² beheizte Fläche*</a:t>
            </a:r>
            <a:endParaRPr lang="de-DE" sz="1400">
              <a:solidFill>
                <a:srgbClr val="8B7C09"/>
              </a:solidFill>
            </a:endParaRPr>
          </a:p>
        </p:txBody>
      </p:sp>
      <p:grpSp>
        <p:nvGrpSpPr>
          <p:cNvPr id="21" name="Gruppieren 20">
            <a:extLst>
              <a:ext uri="{FF2B5EF4-FFF2-40B4-BE49-F238E27FC236}">
                <a16:creationId xmlns:a16="http://schemas.microsoft.com/office/drawing/2014/main" id="{D4D6148C-6C4A-3010-83CB-4ADB2CBC89C6}"/>
              </a:ext>
            </a:extLst>
          </p:cNvPr>
          <p:cNvGrpSpPr/>
          <p:nvPr/>
        </p:nvGrpSpPr>
        <p:grpSpPr>
          <a:xfrm>
            <a:off x="7575233" y="-113388"/>
            <a:ext cx="1085001" cy="914400"/>
            <a:chOff x="7443880" y="567386"/>
            <a:chExt cx="914400" cy="914400"/>
          </a:xfrm>
        </p:grpSpPr>
        <p:pic>
          <p:nvPicPr>
            <p:cNvPr id="22" name="Grafik 21" descr="Lesezeichen mit einfarbiger Füllung">
              <a:extLst>
                <a:ext uri="{FF2B5EF4-FFF2-40B4-BE49-F238E27FC236}">
                  <a16:creationId xmlns:a16="http://schemas.microsoft.com/office/drawing/2014/main" id="{4BB9BCAC-24A3-7F48-B115-8BFD2AC46C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23" name="Textfeld 22">
              <a:extLst>
                <a:ext uri="{FF2B5EF4-FFF2-40B4-BE49-F238E27FC236}">
                  <a16:creationId xmlns:a16="http://schemas.microsoft.com/office/drawing/2014/main" id="{4463B456-C1B0-28F9-AE54-4142853FE2DC}"/>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4167262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feld 42">
            <a:extLst>
              <a:ext uri="{FF2B5EF4-FFF2-40B4-BE49-F238E27FC236}">
                <a16:creationId xmlns:a16="http://schemas.microsoft.com/office/drawing/2014/main" id="{9D13648C-3D64-B92C-5680-645A4ACE1169}"/>
              </a:ext>
            </a:extLst>
          </p:cNvPr>
          <p:cNvSpPr txBox="1"/>
          <p:nvPr/>
        </p:nvSpPr>
        <p:spPr>
          <a:xfrm>
            <a:off x="5864023" y="1637568"/>
            <a:ext cx="2320251" cy="2073002"/>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600" b="1">
                <a:solidFill>
                  <a:srgbClr val="006577"/>
                </a:solidFill>
                <a:latin typeface="Calibri"/>
                <a:cs typeface="Calibri"/>
              </a:rPr>
              <a:t>500 €/m²</a:t>
            </a:r>
            <a:endParaRPr lang="de-DE" sz="1600" b="1">
              <a:solidFill>
                <a:srgbClr val="006577"/>
              </a:solidFill>
              <a:highlight>
                <a:srgbClr val="FFFF00"/>
              </a:highlight>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02AE9896-815B-A748-3999-726A984BFCF4}"/>
              </a:ext>
            </a:extLst>
          </p:cNvPr>
          <p:cNvSpPr txBox="1"/>
          <p:nvPr/>
        </p:nvSpPr>
        <p:spPr>
          <a:xfrm>
            <a:off x="954001" y="1662942"/>
            <a:ext cx="4724272" cy="2073002"/>
          </a:xfrm>
          <a:prstGeom prst="rect">
            <a:avLst/>
          </a:prstGeom>
          <a:noFill/>
          <a:ln w="19050">
            <a:solidFill>
              <a:srgbClr val="006577"/>
            </a:solidFill>
          </a:ln>
        </p:spPr>
        <p:txBody>
          <a:bodyPr wrap="square" lIns="72000" tIns="108000" rIns="72000" bIns="45720" rtlCol="0" anchor="t">
            <a:noAutofit/>
          </a:bodyPr>
          <a:lstStyle/>
          <a:p>
            <a:pPr defTabSz="216000">
              <a:spcAft>
                <a:spcPts val="600"/>
              </a:spcAft>
            </a:pPr>
            <a:r>
              <a:rPr lang="de-DE" sz="1600" b="1" dirty="0">
                <a:solidFill>
                  <a:srgbClr val="006577"/>
                </a:solidFill>
                <a:latin typeface="Calibri"/>
                <a:cs typeface="Calibri"/>
              </a:rPr>
              <a:t>30.000 € 				für Gebäude bis 150 m²</a:t>
            </a:r>
          </a:p>
          <a:p>
            <a:pPr defTabSz="216000">
              <a:spcAft>
                <a:spcPts val="600"/>
              </a:spcAft>
            </a:pPr>
            <a:r>
              <a:rPr lang="de-DE" sz="1600" b="1" dirty="0">
                <a:solidFill>
                  <a:srgbClr val="006577"/>
                </a:solidFill>
                <a:latin typeface="Calibri"/>
                <a:cs typeface="Calibri"/>
              </a:rPr>
              <a:t>bis zu 80.000 € 		für Gebäude bis 400 m²</a:t>
            </a:r>
            <a:br>
              <a:rPr lang="de-DE" sz="1600" b="1" dirty="0">
                <a:solidFill>
                  <a:srgbClr val="006577"/>
                </a:solidFill>
                <a:latin typeface="Calibri"/>
                <a:cs typeface="Calibri"/>
              </a:rPr>
            </a:br>
            <a:r>
              <a:rPr lang="de-DE" sz="1600" b="1" dirty="0">
                <a:solidFill>
                  <a:srgbClr val="006577"/>
                </a:solidFill>
                <a:latin typeface="Calibri"/>
                <a:cs typeface="Calibri"/>
              </a:rPr>
              <a:t>bis zu 152.000 € 	für Gebäude &gt; 400 m² - 1000 m²</a:t>
            </a:r>
            <a:br>
              <a:rPr lang="de-DE" sz="1600" b="1" dirty="0">
                <a:solidFill>
                  <a:srgbClr val="006577"/>
                </a:solidFill>
                <a:latin typeface="Calibri"/>
                <a:cs typeface="Calibri"/>
              </a:rPr>
            </a:br>
            <a:r>
              <a:rPr lang="de-DE" sz="1600" b="1" dirty="0">
                <a:solidFill>
                  <a:srgbClr val="006577"/>
                </a:solidFill>
                <a:latin typeface="Calibri"/>
                <a:cs typeface="Calibri"/>
              </a:rPr>
              <a:t>bis zu 152.000 € + 80 €/m²</a:t>
            </a:r>
            <a:r>
              <a:rPr lang="de-DE" sz="1600" dirty="0">
                <a:solidFill>
                  <a:srgbClr val="006577"/>
                </a:solidFill>
                <a:latin typeface="Calibri"/>
                <a:cs typeface="Calibri"/>
              </a:rPr>
              <a:t>*</a:t>
            </a:r>
            <a:r>
              <a:rPr lang="de-DE" sz="1600" b="1" dirty="0">
                <a:solidFill>
                  <a:srgbClr val="006577"/>
                </a:solidFill>
                <a:latin typeface="Calibri"/>
                <a:cs typeface="Calibri"/>
              </a:rPr>
              <a:t>	für Gebäude &gt; 1000 m²</a:t>
            </a:r>
          </a:p>
          <a:p>
            <a:pPr defTabSz="216000">
              <a:spcAft>
                <a:spcPts val="600"/>
              </a:spcAft>
            </a:pPr>
            <a:r>
              <a:rPr lang="de-DE" sz="1600" b="1" dirty="0">
                <a:solidFill>
                  <a:srgbClr val="006577"/>
                </a:solidFill>
                <a:latin typeface="Calibri"/>
                <a:cs typeface="Calibri"/>
              </a:rPr>
              <a:t>     </a:t>
            </a:r>
            <a:r>
              <a:rPr lang="de-DE" sz="1403" dirty="0">
                <a:solidFill>
                  <a:srgbClr val="006577"/>
                </a:solidFill>
                <a:latin typeface="Calibri"/>
                <a:cs typeface="Calibri"/>
              </a:rPr>
              <a:t>200 €/m² für bis zu 400 m²</a:t>
            </a:r>
            <a:br>
              <a:rPr lang="de-DE" sz="1403" dirty="0">
                <a:solidFill>
                  <a:srgbClr val="006577"/>
                </a:solidFill>
                <a:latin typeface="Calibri"/>
                <a:cs typeface="Calibri"/>
              </a:rPr>
            </a:br>
            <a:r>
              <a:rPr lang="de-DE" sz="1403" dirty="0">
                <a:solidFill>
                  <a:srgbClr val="006577"/>
                </a:solidFill>
                <a:latin typeface="Calibri"/>
                <a:cs typeface="Calibri"/>
              </a:rPr>
              <a:t>      zusätzlich 120 €/m² für die Fläche &gt; 400 m² - 1000 m²</a:t>
            </a:r>
            <a:br>
              <a:rPr lang="de-DE" sz="1403" dirty="0">
                <a:solidFill>
                  <a:srgbClr val="006577"/>
                </a:solidFill>
                <a:latin typeface="Calibri"/>
                <a:cs typeface="Calibri"/>
              </a:rPr>
            </a:br>
            <a:r>
              <a:rPr lang="de-DE" sz="1403" dirty="0">
                <a:solidFill>
                  <a:srgbClr val="006577"/>
                </a:solidFill>
                <a:latin typeface="Calibri"/>
                <a:cs typeface="Calibri"/>
              </a:rPr>
              <a:t>      zusätzlich 80 €/m² für die Fläche &gt; 1000 m²</a:t>
            </a:r>
          </a:p>
          <a:p>
            <a:pPr>
              <a:spcAft>
                <a:spcPts val="600"/>
              </a:spcAft>
            </a:pPr>
            <a:r>
              <a:rPr lang="de-DE" sz="1403" dirty="0">
                <a:solidFill>
                  <a:srgbClr val="006577"/>
                </a:solidFill>
                <a:highlight>
                  <a:srgbClr val="FFFF00"/>
                </a:highlight>
                <a:latin typeface="Calibri"/>
                <a:cs typeface="Calibri"/>
              </a:rPr>
              <a:t>		</a:t>
            </a:r>
            <a:endParaRPr lang="de-DE" sz="1403" dirty="0">
              <a:solidFill>
                <a:srgbClr val="006577"/>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98CE6298-3D95-3B87-A2D2-991E1412CA1F}"/>
              </a:ext>
            </a:extLst>
          </p:cNvPr>
          <p:cNvSpPr txBox="1">
            <a:spLocks/>
          </p:cNvSpPr>
          <p:nvPr/>
        </p:nvSpPr>
        <p:spPr>
          <a:xfrm>
            <a:off x="954000" y="1339742"/>
            <a:ext cx="4724271"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Heizungstausch</a:t>
            </a:r>
          </a:p>
        </p:txBody>
      </p:sp>
      <p:pic>
        <p:nvPicPr>
          <p:cNvPr id="9" name="Grafik 8" descr="Ein Bild, das Cartoon, Gelenk, stehend, Hose enthält.&#10;&#10;Automatisch generierte Beschreibung">
            <a:extLst>
              <a:ext uri="{FF2B5EF4-FFF2-40B4-BE49-F238E27FC236}">
                <a16:creationId xmlns:a16="http://schemas.microsoft.com/office/drawing/2014/main" id="{C1C0D03F-1E1D-7A51-2022-6DA3E576D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935" y="2068249"/>
            <a:ext cx="729385" cy="1620000"/>
          </a:xfrm>
          <a:prstGeom prst="rect">
            <a:avLst/>
          </a:prstGeom>
        </p:spPr>
      </p:pic>
      <p:sp>
        <p:nvSpPr>
          <p:cNvPr id="11" name="Textfeld 10">
            <a:extLst>
              <a:ext uri="{FF2B5EF4-FFF2-40B4-BE49-F238E27FC236}">
                <a16:creationId xmlns:a16="http://schemas.microsoft.com/office/drawing/2014/main" id="{DEBF3088-C79B-7903-42F2-F49CC76B8750}"/>
              </a:ext>
            </a:extLst>
          </p:cNvPr>
          <p:cNvSpPr txBox="1"/>
          <p:nvPr/>
        </p:nvSpPr>
        <p:spPr>
          <a:xfrm>
            <a:off x="608459" y="4129121"/>
            <a:ext cx="3519989" cy="307777"/>
          </a:xfrm>
          <a:prstGeom prst="rect">
            <a:avLst/>
          </a:prstGeom>
          <a:noFill/>
        </p:spPr>
        <p:txBody>
          <a:bodyPr wrap="square">
            <a:spAutoFit/>
          </a:bodyPr>
          <a:lstStyle/>
          <a:p>
            <a:r>
              <a:rPr lang="de-DE" sz="1400" dirty="0">
                <a:solidFill>
                  <a:srgbClr val="8B7C09"/>
                </a:solidFill>
                <a:latin typeface="Calibri" panose="020F0502020204030204" pitchFamily="34" charset="0"/>
                <a:cs typeface="Calibri" panose="020F0502020204030204" pitchFamily="34" charset="0"/>
              </a:rPr>
              <a:t>Mindestinvestitionssumme*** = 300 € </a:t>
            </a:r>
          </a:p>
        </p:txBody>
      </p:sp>
      <p:sp>
        <p:nvSpPr>
          <p:cNvPr id="25" name="Textfeld 24">
            <a:extLst>
              <a:ext uri="{FF2B5EF4-FFF2-40B4-BE49-F238E27FC236}">
                <a16:creationId xmlns:a16="http://schemas.microsoft.com/office/drawing/2014/main" id="{27085431-5466-5C25-C99A-EF2CC668CC6C}"/>
              </a:ext>
            </a:extLst>
          </p:cNvPr>
          <p:cNvSpPr txBox="1">
            <a:spLocks/>
          </p:cNvSpPr>
          <p:nvPr/>
        </p:nvSpPr>
        <p:spPr>
          <a:xfrm>
            <a:off x="954001" y="3684265"/>
            <a:ext cx="4724272"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einmalig**</a:t>
            </a:r>
          </a:p>
        </p:txBody>
      </p:sp>
      <p:sp>
        <p:nvSpPr>
          <p:cNvPr id="14" name="Textfeld 13">
            <a:extLst>
              <a:ext uri="{FF2B5EF4-FFF2-40B4-BE49-F238E27FC236}">
                <a16:creationId xmlns:a16="http://schemas.microsoft.com/office/drawing/2014/main" id="{D80A5DAB-44B1-A2AC-ABEB-5D89FC562021}"/>
              </a:ext>
            </a:extLst>
          </p:cNvPr>
          <p:cNvSpPr txBox="1"/>
          <p:nvPr/>
        </p:nvSpPr>
        <p:spPr>
          <a:xfrm>
            <a:off x="2457680" y="4531831"/>
            <a:ext cx="6202554" cy="585866"/>
          </a:xfrm>
          <a:prstGeom prst="rect">
            <a:avLst/>
          </a:prstGeom>
          <a:noFill/>
        </p:spPr>
        <p:txBody>
          <a:bodyPr wrap="square" tIns="46800" anchor="b">
            <a:spAutoFit/>
          </a:bodyPr>
          <a:lstStyle/>
          <a:p>
            <a:r>
              <a:rPr lang="de-DE" sz="800">
                <a:latin typeface="Calibri" panose="020F0502020204030204" pitchFamily="34" charset="0"/>
                <a:cs typeface="Calibri" panose="020F0502020204030204" pitchFamily="34" charset="0"/>
              </a:rPr>
              <a:t>* Für die Flächen über 1000m²   ** Die förderfähigen Kosten können nur einmalig, aber über mehrere einzelne Förderanträge hinweg, in Anspruch genommen werden.   *** Bezogen auf die förderfähigen Kosten, die abhängig sind von der beheizten Nettogrundfläche nach Sanierung. Bei einer Teilbeheizung wird nur die von der Anlage beheizte Fläche berücksichtigt.   </a:t>
            </a:r>
            <a:r>
              <a:rPr lang="de-DE" sz="800">
                <a:latin typeface="Calibri"/>
                <a:cs typeface="Calibri"/>
              </a:rPr>
              <a:t>Quelle: BEG-EM, Stand 29.12.2023 (</a:t>
            </a:r>
            <a:r>
              <a:rPr lang="de-DE" sz="800">
                <a:latin typeface="Calibri"/>
                <a:cs typeface="Calibri"/>
                <a:hlinkClick r:id="rId4"/>
              </a:rPr>
              <a:t>https://www.bmwi.de/Redaktion/DE/Artikel/Energie/bundesfoerderung-fuer-effiziente-gebaeude-beg.html</a:t>
            </a:r>
            <a:r>
              <a:rPr lang="de-DE" sz="800">
                <a:latin typeface="Calibri"/>
                <a:cs typeface="Calibri"/>
              </a:rPr>
              <a:t>)</a:t>
            </a:r>
            <a:r>
              <a:rPr lang="de-DE" sz="800">
                <a:latin typeface="Calibri" panose="020F0502020204030204" pitchFamily="34" charset="0"/>
                <a:cs typeface="Calibri" panose="020F0502020204030204" pitchFamily="34" charset="0"/>
              </a:rPr>
              <a:t> </a:t>
            </a:r>
          </a:p>
        </p:txBody>
      </p:sp>
      <p:sp>
        <p:nvSpPr>
          <p:cNvPr id="15" name="Textfeld 14">
            <a:extLst>
              <a:ext uri="{FF2B5EF4-FFF2-40B4-BE49-F238E27FC236}">
                <a16:creationId xmlns:a16="http://schemas.microsoft.com/office/drawing/2014/main" id="{4D0FB919-09BF-5B59-B1B2-7108A1318903}"/>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790BE37C-B7D4-8280-B16D-B969DC16F3EC}"/>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Förderfähige Kosten</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01.01.2024 </a:t>
            </a:r>
          </a:p>
        </p:txBody>
      </p:sp>
      <p:pic>
        <p:nvPicPr>
          <p:cNvPr id="13" name="Grafik 12">
            <a:extLst>
              <a:ext uri="{FF2B5EF4-FFF2-40B4-BE49-F238E27FC236}">
                <a16:creationId xmlns:a16="http://schemas.microsoft.com/office/drawing/2014/main" id="{71A52AD7-BEC1-697C-8B3F-65E5BD152A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187193" y="2045948"/>
            <a:ext cx="617850" cy="1620000"/>
          </a:xfrm>
          <a:prstGeom prst="rect">
            <a:avLst/>
          </a:prstGeom>
        </p:spPr>
      </p:pic>
      <p:grpSp>
        <p:nvGrpSpPr>
          <p:cNvPr id="32" name="Gruppieren 31">
            <a:extLst>
              <a:ext uri="{FF2B5EF4-FFF2-40B4-BE49-F238E27FC236}">
                <a16:creationId xmlns:a16="http://schemas.microsoft.com/office/drawing/2014/main" id="{568FFB12-6133-AA7A-A6AA-E6E68A1DE1C1}"/>
              </a:ext>
            </a:extLst>
          </p:cNvPr>
          <p:cNvGrpSpPr/>
          <p:nvPr/>
        </p:nvGrpSpPr>
        <p:grpSpPr>
          <a:xfrm>
            <a:off x="7575233" y="-113388"/>
            <a:ext cx="1085001" cy="914400"/>
            <a:chOff x="7443880" y="567386"/>
            <a:chExt cx="914400" cy="914400"/>
          </a:xfrm>
        </p:grpSpPr>
        <p:pic>
          <p:nvPicPr>
            <p:cNvPr id="33" name="Grafik 32" descr="Lesezeichen mit einfarbiger Füllung">
              <a:extLst>
                <a:ext uri="{FF2B5EF4-FFF2-40B4-BE49-F238E27FC236}">
                  <a16:creationId xmlns:a16="http://schemas.microsoft.com/office/drawing/2014/main" id="{F1CCEDC1-29A3-5685-56AC-86CB84B43C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34" name="Textfeld 33">
              <a:extLst>
                <a:ext uri="{FF2B5EF4-FFF2-40B4-BE49-F238E27FC236}">
                  <a16:creationId xmlns:a16="http://schemas.microsoft.com/office/drawing/2014/main" id="{233CBBAD-36F1-4489-E821-C3E6F1D199E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
        <p:nvSpPr>
          <p:cNvPr id="45" name="Textfeld 44">
            <a:extLst>
              <a:ext uri="{FF2B5EF4-FFF2-40B4-BE49-F238E27FC236}">
                <a16:creationId xmlns:a16="http://schemas.microsoft.com/office/drawing/2014/main" id="{F3A7B2C4-F791-ADF0-566A-2CEB2FE43B10}"/>
              </a:ext>
            </a:extLst>
          </p:cNvPr>
          <p:cNvSpPr txBox="1">
            <a:spLocks/>
          </p:cNvSpPr>
          <p:nvPr/>
        </p:nvSpPr>
        <p:spPr>
          <a:xfrm>
            <a:off x="5864023" y="1334535"/>
            <a:ext cx="2320251"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Effizienzmaßnahmen</a:t>
            </a:r>
          </a:p>
        </p:txBody>
      </p:sp>
      <p:sp>
        <p:nvSpPr>
          <p:cNvPr id="46" name="Textfeld 45">
            <a:extLst>
              <a:ext uri="{FF2B5EF4-FFF2-40B4-BE49-F238E27FC236}">
                <a16:creationId xmlns:a16="http://schemas.microsoft.com/office/drawing/2014/main" id="{8752F76C-802B-6BE2-9EF8-B9E7BAA046AB}"/>
              </a:ext>
            </a:extLst>
          </p:cNvPr>
          <p:cNvSpPr txBox="1">
            <a:spLocks/>
          </p:cNvSpPr>
          <p:nvPr/>
        </p:nvSpPr>
        <p:spPr>
          <a:xfrm>
            <a:off x="5864023" y="3686039"/>
            <a:ext cx="2320251"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pro Kalenderjahr</a:t>
            </a:r>
          </a:p>
        </p:txBody>
      </p:sp>
      <p:sp>
        <p:nvSpPr>
          <p:cNvPr id="36" name="Rechteck 35">
            <a:extLst>
              <a:ext uri="{FF2B5EF4-FFF2-40B4-BE49-F238E27FC236}">
                <a16:creationId xmlns:a16="http://schemas.microsoft.com/office/drawing/2014/main" id="{6A9BCF13-0C56-3A0B-974A-10FC4A9BF672}"/>
              </a:ext>
            </a:extLst>
          </p:cNvPr>
          <p:cNvSpPr/>
          <p:nvPr/>
        </p:nvSpPr>
        <p:spPr>
          <a:xfrm rot="21400708">
            <a:off x="5169869" y="1067262"/>
            <a:ext cx="1205602" cy="305625"/>
          </a:xfrm>
          <a:prstGeom prst="rect">
            <a:avLst/>
          </a:prstGeom>
          <a:solidFill>
            <a:schemeClr val="bg1"/>
          </a:solidFill>
          <a:ln>
            <a:solidFill>
              <a:srgbClr val="8B7C09"/>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lnSpc>
                <a:spcPct val="90000"/>
              </a:lnSpc>
              <a:spcBef>
                <a:spcPts val="600"/>
              </a:spcBef>
              <a:buClr>
                <a:srgbClr val="E9692E"/>
              </a:buClr>
              <a:buSzPct val="90000"/>
            </a:pPr>
            <a:r>
              <a:rPr lang="de-DE" sz="1400">
                <a:solidFill>
                  <a:srgbClr val="8B7C09"/>
                </a:solidFill>
                <a:latin typeface="Calibri" panose="020F0502020204030204" pitchFamily="34" charset="0"/>
              </a:rPr>
              <a:t>kombinierbar</a:t>
            </a:r>
          </a:p>
        </p:txBody>
      </p:sp>
    </p:spTree>
    <p:extLst>
      <p:ext uri="{BB962C8B-B14F-4D97-AF65-F5344CB8AC3E}">
        <p14:creationId xmlns:p14="http://schemas.microsoft.com/office/powerpoint/2010/main" val="16983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2AB29846-1255-8FE0-8BB2-A756786BD1B6}"/>
              </a:ext>
            </a:extLst>
          </p:cNvPr>
          <p:cNvSpPr txBox="1">
            <a:spLocks/>
          </p:cNvSpPr>
          <p:nvPr/>
        </p:nvSpPr>
        <p:spPr>
          <a:xfrm>
            <a:off x="653479" y="1061356"/>
            <a:ext cx="6825395" cy="2560301"/>
          </a:xfrm>
          <a:prstGeom prst="rect">
            <a:avLst/>
          </a:prstGeom>
        </p:spPr>
        <p:txBody>
          <a:bodyPr lIns="91440" tIns="45720" rIns="91440" bIns="45720" numCol="1" spcCol="360000" anchor="t"/>
          <a:lstStyle/>
          <a:p>
            <a:pPr marL="285743" indent="-285743">
              <a:spcAft>
                <a:spcPts val="600"/>
              </a:spcAft>
              <a:buClr>
                <a:srgbClr val="8B7C09"/>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Voraussetzungen:</a:t>
            </a:r>
          </a:p>
          <a:p>
            <a:pPr marL="742931" lvl="1" indent="-285743">
              <a:spcAft>
                <a:spcPts val="600"/>
              </a:spcAft>
              <a:buClr>
                <a:srgbClr val="8B7C09"/>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Nur zur Finanzierung von geförderten Einzelmaßnahmen*</a:t>
            </a:r>
            <a:br>
              <a:rPr lang="de-DE">
                <a:solidFill>
                  <a:srgbClr val="262626"/>
                </a:solidFill>
                <a:latin typeface="Calibri" panose="020F0502020204030204" pitchFamily="34" charset="0"/>
                <a:cs typeface="Calibri" panose="020F0502020204030204" pitchFamily="34" charset="0"/>
              </a:rPr>
            </a:br>
            <a:endParaRPr lang="de-DE">
              <a:solidFill>
                <a:srgbClr val="262626"/>
              </a:solidFill>
              <a:latin typeface="Calibri" panose="020F0502020204030204" pitchFamily="34" charset="0"/>
              <a:cs typeface="Calibri" panose="020F0502020204030204" pitchFamily="34" charset="0"/>
            </a:endParaRPr>
          </a:p>
          <a:p>
            <a:pPr marL="285743" indent="-285743">
              <a:spcAft>
                <a:spcPts val="600"/>
              </a:spcAft>
              <a:buClr>
                <a:srgbClr val="8B7C09"/>
              </a:buClr>
              <a:buFont typeface="Wingdings" panose="05000000000000000000" pitchFamily="2" charset="2"/>
              <a:buChar char="§"/>
            </a:pPr>
            <a:r>
              <a:rPr lang="de-DE">
                <a:solidFill>
                  <a:srgbClr val="262626"/>
                </a:solidFill>
                <a:latin typeface="Calibri" panose="020F0502020204030204" pitchFamily="34" charset="0"/>
                <a:cs typeface="Calibri" panose="020F0502020204030204" pitchFamily="34" charset="0"/>
              </a:rPr>
              <a:t>Kreditsumme: max. 500 € pro m² Nettogrundfläche </a:t>
            </a:r>
            <a:br>
              <a:rPr lang="de-DE">
                <a:solidFill>
                  <a:srgbClr val="262626"/>
                </a:solidFill>
                <a:latin typeface="Calibri" panose="020F0502020204030204" pitchFamily="34" charset="0"/>
                <a:cs typeface="Calibri" panose="020F0502020204030204" pitchFamily="34" charset="0"/>
              </a:rPr>
            </a:br>
            <a:r>
              <a:rPr lang="de-DE">
                <a:solidFill>
                  <a:srgbClr val="262626"/>
                </a:solidFill>
                <a:latin typeface="Calibri" panose="020F0502020204030204" pitchFamily="34" charset="0"/>
                <a:cs typeface="Calibri" panose="020F0502020204030204" pitchFamily="34" charset="0"/>
              </a:rPr>
              <a:t>max. 5.000.000 € pro Vorhaben</a:t>
            </a:r>
          </a:p>
          <a:p>
            <a:pPr marL="285743" indent="-285743">
              <a:spcAft>
                <a:spcPts val="600"/>
              </a:spcAft>
              <a:buClr>
                <a:srgbClr val="8B7C09"/>
              </a:buClr>
              <a:buFont typeface="Wingdings" panose="05000000000000000000" pitchFamily="2" charset="2"/>
              <a:buChar char="§"/>
            </a:pPr>
            <a:endParaRPr lang="de-DE">
              <a:solidFill>
                <a:srgbClr val="262626"/>
              </a:solidFill>
              <a:latin typeface="Calibri" panose="020F0502020204030204" pitchFamily="34" charset="0"/>
              <a:cs typeface="Calibri" panose="020F0502020204030204" pitchFamily="34" charset="0"/>
            </a:endParaRPr>
          </a:p>
          <a:p>
            <a:pPr>
              <a:spcAft>
                <a:spcPts val="600"/>
              </a:spcAft>
              <a:buClr>
                <a:srgbClr val="8B7C09"/>
              </a:buClr>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BC1051EB-4A76-B496-B5EC-C8ED99452A1D}"/>
              </a:ext>
            </a:extLst>
          </p:cNvPr>
          <p:cNvSpPr txBox="1"/>
          <p:nvPr/>
        </p:nvSpPr>
        <p:spPr>
          <a:xfrm>
            <a:off x="2457680" y="4778053"/>
            <a:ext cx="6202554" cy="339645"/>
          </a:xfrm>
          <a:prstGeom prst="rect">
            <a:avLst/>
          </a:prstGeom>
          <a:noFill/>
        </p:spPr>
        <p:txBody>
          <a:bodyPr wrap="square" tIns="46800" anchor="b">
            <a:spAutoFit/>
          </a:bodyPr>
          <a:lstStyle/>
          <a:p>
            <a:r>
              <a:rPr lang="de-DE" sz="800">
                <a:latin typeface="Calibri"/>
                <a:cs typeface="Calibri"/>
              </a:rPr>
              <a:t>* Erhältlich bei der Hausbank unter Vorlage einer Zuschusszusage (KfW) bzw. eines Zuwendungsbescheids (BAFA).   Quelle: BEG-EM, Stand 29.12.2023 (</a:t>
            </a:r>
            <a:r>
              <a:rPr lang="de-DE" sz="800">
                <a:latin typeface="Calibri"/>
                <a:cs typeface="Calibri"/>
                <a:hlinkClick r:id="rId2"/>
              </a:rPr>
              <a:t>https://www.bmwi.de/Redaktion/DE/Artikel/Energie/bundesfoerderng-fuer-effiziuente-gebaeude-beg.html</a:t>
            </a:r>
            <a:r>
              <a:rPr lang="de-DE" sz="800">
                <a:latin typeface="Calibri"/>
                <a:cs typeface="Calibri"/>
              </a:rPr>
              <a:t>)</a:t>
            </a:r>
          </a:p>
        </p:txBody>
      </p:sp>
      <p:sp>
        <p:nvSpPr>
          <p:cNvPr id="10" name="Textfeld 9">
            <a:extLst>
              <a:ext uri="{FF2B5EF4-FFF2-40B4-BE49-F238E27FC236}">
                <a16:creationId xmlns:a16="http://schemas.microsoft.com/office/drawing/2014/main" id="{E2BC8219-183C-EC7B-FC1C-DFCE2557F5BF}"/>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45F6EEC8-3441-056E-EE9B-05676E10B59E}"/>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Ergänzungskredit </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8" name="Gruppieren 7">
            <a:extLst>
              <a:ext uri="{FF2B5EF4-FFF2-40B4-BE49-F238E27FC236}">
                <a16:creationId xmlns:a16="http://schemas.microsoft.com/office/drawing/2014/main" id="{641E9F4C-753B-0E7E-C1D4-8E336F4D2396}"/>
              </a:ext>
            </a:extLst>
          </p:cNvPr>
          <p:cNvGrpSpPr/>
          <p:nvPr/>
        </p:nvGrpSpPr>
        <p:grpSpPr>
          <a:xfrm>
            <a:off x="7575233" y="-113388"/>
            <a:ext cx="1085001" cy="914400"/>
            <a:chOff x="7443880" y="567386"/>
            <a:chExt cx="914400" cy="914400"/>
          </a:xfrm>
        </p:grpSpPr>
        <p:pic>
          <p:nvPicPr>
            <p:cNvPr id="12" name="Grafik 11" descr="Lesezeichen mit einfarbiger Füllung">
              <a:extLst>
                <a:ext uri="{FF2B5EF4-FFF2-40B4-BE49-F238E27FC236}">
                  <a16:creationId xmlns:a16="http://schemas.microsoft.com/office/drawing/2014/main" id="{8F1C2FB3-CA48-B56D-A9C5-7C5CA0FED7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3" name="Textfeld 12">
              <a:extLst>
                <a:ext uri="{FF2B5EF4-FFF2-40B4-BE49-F238E27FC236}">
                  <a16:creationId xmlns:a16="http://schemas.microsoft.com/office/drawing/2014/main" id="{99A3FA51-56D3-B8FE-4485-DB6AB97BD38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Tree>
    <p:extLst>
      <p:ext uri="{BB962C8B-B14F-4D97-AF65-F5344CB8AC3E}">
        <p14:creationId xmlns:p14="http://schemas.microsoft.com/office/powerpoint/2010/main" val="3538417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34873AF-828E-1743-7E07-D1A56FD24913}"/>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3. Effizienzhausförderung</a:t>
            </a:r>
          </a:p>
        </p:txBody>
      </p:sp>
    </p:spTree>
    <p:extLst>
      <p:ext uri="{BB962C8B-B14F-4D97-AF65-F5344CB8AC3E}">
        <p14:creationId xmlns:p14="http://schemas.microsoft.com/office/powerpoint/2010/main" val="4103585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14">
            <a:extLst>
              <a:ext uri="{FF2B5EF4-FFF2-40B4-BE49-F238E27FC236}">
                <a16:creationId xmlns:a16="http://schemas.microsoft.com/office/drawing/2014/main" id="{748B46BB-2603-1B80-9B75-C2AE43B7A124}"/>
              </a:ext>
            </a:extLst>
          </p:cNvPr>
          <p:cNvSpPr/>
          <p:nvPr/>
        </p:nvSpPr>
        <p:spPr>
          <a:xfrm>
            <a:off x="575264" y="1316243"/>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45F7C69-A4A3-6479-3051-5AE2BBEDB6A7}"/>
              </a:ext>
            </a:extLst>
          </p:cNvPr>
          <p:cNvGrpSpPr/>
          <p:nvPr/>
        </p:nvGrpSpPr>
        <p:grpSpPr>
          <a:xfrm>
            <a:off x="1118671" y="1015112"/>
            <a:ext cx="713433" cy="357586"/>
            <a:chOff x="3024554" y="1338884"/>
            <a:chExt cx="713433" cy="357586"/>
          </a:xfrm>
        </p:grpSpPr>
        <p:sp>
          <p:nvSpPr>
            <p:cNvPr id="48" name="Rechteck: abgerundete Ecken 47">
              <a:extLst>
                <a:ext uri="{FF2B5EF4-FFF2-40B4-BE49-F238E27FC236}">
                  <a16:creationId xmlns:a16="http://schemas.microsoft.com/office/drawing/2014/main" id="{67061EC9-E541-3797-18B5-6B899CFFD5E6}"/>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sp>
          <p:nvSpPr>
            <p:cNvPr id="49" name="Kreis: nicht ausgefüllt 48">
              <a:extLst>
                <a:ext uri="{FF2B5EF4-FFF2-40B4-BE49-F238E27FC236}">
                  <a16:creationId xmlns:a16="http://schemas.microsoft.com/office/drawing/2014/main" id="{6602DAB3-5638-9071-EB85-9130CCDB8F8D}"/>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grpSp>
      <p:sp>
        <p:nvSpPr>
          <p:cNvPr id="50" name="Abgerundetes Rechteck 14">
            <a:extLst>
              <a:ext uri="{FF2B5EF4-FFF2-40B4-BE49-F238E27FC236}">
                <a16:creationId xmlns:a16="http://schemas.microsoft.com/office/drawing/2014/main" id="{2E717B19-38B8-F58A-3870-B82E22C4B1F7}"/>
              </a:ext>
            </a:extLst>
          </p:cNvPr>
          <p:cNvSpPr/>
          <p:nvPr/>
        </p:nvSpPr>
        <p:spPr>
          <a:xfrm>
            <a:off x="4591690" y="1316243"/>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38F49F7D-AF4B-CB85-BC1D-8BB4C27106AC}"/>
              </a:ext>
            </a:extLst>
          </p:cNvPr>
          <p:cNvGrpSpPr/>
          <p:nvPr/>
        </p:nvGrpSpPr>
        <p:grpSpPr>
          <a:xfrm>
            <a:off x="5140875" y="1015112"/>
            <a:ext cx="713433" cy="357586"/>
            <a:chOff x="3024554" y="1338884"/>
            <a:chExt cx="713433" cy="357586"/>
          </a:xfrm>
        </p:grpSpPr>
        <p:sp>
          <p:nvSpPr>
            <p:cNvPr id="52" name="Rechteck: abgerundete Ecken 51">
              <a:extLst>
                <a:ext uri="{FF2B5EF4-FFF2-40B4-BE49-F238E27FC236}">
                  <a16:creationId xmlns:a16="http://schemas.microsoft.com/office/drawing/2014/main" id="{D4E40D92-631B-CAAE-BC58-9506D8F01BE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Kreis: nicht ausgefüllt 52">
              <a:extLst>
                <a:ext uri="{FF2B5EF4-FFF2-40B4-BE49-F238E27FC236}">
                  <a16:creationId xmlns:a16="http://schemas.microsoft.com/office/drawing/2014/main" id="{2189CF78-F4B8-CE34-4E22-D644D0C31F50}"/>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4" name="Abgerundetes Rechteck 14">
            <a:extLst>
              <a:ext uri="{FF2B5EF4-FFF2-40B4-BE49-F238E27FC236}">
                <a16:creationId xmlns:a16="http://schemas.microsoft.com/office/drawing/2014/main" id="{878E05F0-35B5-47AA-E9F5-987D4CCD1465}"/>
              </a:ext>
            </a:extLst>
          </p:cNvPr>
          <p:cNvSpPr/>
          <p:nvPr/>
        </p:nvSpPr>
        <p:spPr>
          <a:xfrm>
            <a:off x="6599904" y="1316243"/>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5" name="Gruppieren 54">
            <a:extLst>
              <a:ext uri="{FF2B5EF4-FFF2-40B4-BE49-F238E27FC236}">
                <a16:creationId xmlns:a16="http://schemas.microsoft.com/office/drawing/2014/main" id="{FAF4F455-0CBE-48CC-E87C-BD0AE82CBB0C}"/>
              </a:ext>
            </a:extLst>
          </p:cNvPr>
          <p:cNvGrpSpPr/>
          <p:nvPr/>
        </p:nvGrpSpPr>
        <p:grpSpPr>
          <a:xfrm>
            <a:off x="7154295" y="1015112"/>
            <a:ext cx="713433" cy="357586"/>
            <a:chOff x="3024554" y="1338884"/>
            <a:chExt cx="713433" cy="357586"/>
          </a:xfrm>
        </p:grpSpPr>
        <p:sp>
          <p:nvSpPr>
            <p:cNvPr id="56" name="Rechteck: abgerundete Ecken 55">
              <a:extLst>
                <a:ext uri="{FF2B5EF4-FFF2-40B4-BE49-F238E27FC236}">
                  <a16:creationId xmlns:a16="http://schemas.microsoft.com/office/drawing/2014/main" id="{AE2D8202-FEE5-2C1B-2CEA-CCC37B59DDBD}"/>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Kreis: nicht ausgefüllt 56">
              <a:extLst>
                <a:ext uri="{FF2B5EF4-FFF2-40B4-BE49-F238E27FC236}">
                  <a16:creationId xmlns:a16="http://schemas.microsoft.com/office/drawing/2014/main" id="{8D697CD0-C66F-A95E-BCDC-E6AD5D487286}"/>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Textfeld 57">
            <a:extLst>
              <a:ext uri="{FF2B5EF4-FFF2-40B4-BE49-F238E27FC236}">
                <a16:creationId xmlns:a16="http://schemas.microsoft.com/office/drawing/2014/main" id="{8E9EDA13-8D28-45D1-0BBD-F4398AAED5C1}"/>
              </a:ext>
            </a:extLst>
          </p:cNvPr>
          <p:cNvSpPr txBox="1"/>
          <p:nvPr/>
        </p:nvSpPr>
        <p:spPr>
          <a:xfrm>
            <a:off x="588226" y="1391315"/>
            <a:ext cx="1800000" cy="2318583"/>
          </a:xfrm>
          <a:prstGeom prst="rect">
            <a:avLst/>
          </a:prstGeom>
          <a:noFill/>
        </p:spPr>
        <p:txBody>
          <a:bodyPr wrap="square" lIns="108000" rIns="72000" rtlCol="0">
            <a:spAutoFit/>
          </a:bodyPr>
          <a:lstStyle/>
          <a:p>
            <a:pPr>
              <a:spcAft>
                <a:spcPts val="400"/>
              </a:spcAft>
            </a:pPr>
            <a:r>
              <a:rPr lang="de-DE" b="1">
                <a:solidFill>
                  <a:srgbClr val="348098"/>
                </a:solidFill>
                <a:latin typeface="Calibri" panose="020F0502020204030204" pitchFamily="34" charset="0"/>
                <a:cs typeface="Calibri" panose="020F0502020204030204" pitchFamily="34" charset="0"/>
              </a:rPr>
              <a:t>EE-Bonus</a:t>
            </a:r>
          </a:p>
          <a:p>
            <a:pPr>
              <a:spcAft>
                <a:spcPts val="400"/>
              </a:spcAft>
            </a:pPr>
            <a:r>
              <a:rPr lang="de-DE" sz="1200" b="1" i="1">
                <a:solidFill>
                  <a:srgbClr val="262626"/>
                </a:solidFill>
                <a:latin typeface="Calibri" panose="020F0502020204030204" pitchFamily="34" charset="0"/>
                <a:cs typeface="Calibri" panose="020F0502020204030204" pitchFamily="34" charset="0"/>
              </a:rPr>
              <a:t>Betrifft alle Effizienzhäuser</a:t>
            </a:r>
          </a:p>
          <a:p>
            <a:pPr lvl="0">
              <a:spcAft>
                <a:spcPts val="600"/>
              </a:spcAft>
            </a:pPr>
            <a:r>
              <a:rPr lang="de-DE" sz="1200" i="1">
                <a:solidFill>
                  <a:srgbClr val="262626"/>
                </a:solidFill>
                <a:latin typeface="Calibri" panose="020F0502020204030204" pitchFamily="34" charset="0"/>
                <a:cs typeface="Calibri" panose="020F0502020204030204" pitchFamily="34" charset="0"/>
              </a:rPr>
              <a:t>Einen zusätzlichen </a:t>
            </a:r>
            <a:r>
              <a:rPr lang="de-DE" sz="1200" b="1" i="1">
                <a:solidFill>
                  <a:srgbClr val="262626"/>
                </a:solidFill>
                <a:latin typeface="Calibri" panose="020F0502020204030204" pitchFamily="34" charset="0"/>
                <a:cs typeface="Calibri" panose="020F0502020204030204" pitchFamily="34" charset="0"/>
              </a:rPr>
              <a:t>Erneuerbare-Energien-Bonus</a:t>
            </a:r>
            <a:r>
              <a:rPr lang="de-DE" sz="1200" i="1">
                <a:solidFill>
                  <a:srgbClr val="262626"/>
                </a:solidFill>
                <a:latin typeface="Calibri" panose="020F0502020204030204" pitchFamily="34" charset="0"/>
                <a:cs typeface="Calibri" panose="020F0502020204030204" pitchFamily="34" charset="0"/>
              </a:rPr>
              <a:t> erhalten die Gebäude, die eine Heizung einbauen, die zu mind. 65 Prozent mit Erneuerbaren Energien betrieben wird.</a:t>
            </a:r>
          </a:p>
        </p:txBody>
      </p:sp>
      <p:sp>
        <p:nvSpPr>
          <p:cNvPr id="59" name="Textfeld 58">
            <a:extLst>
              <a:ext uri="{FF2B5EF4-FFF2-40B4-BE49-F238E27FC236}">
                <a16:creationId xmlns:a16="http://schemas.microsoft.com/office/drawing/2014/main" id="{2C437403-B5FE-4E3E-E163-A0662E7A9E18}"/>
              </a:ext>
            </a:extLst>
          </p:cNvPr>
          <p:cNvSpPr txBox="1"/>
          <p:nvPr/>
        </p:nvSpPr>
        <p:spPr>
          <a:xfrm>
            <a:off x="4605422" y="1391315"/>
            <a:ext cx="1800000" cy="2503249"/>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WPB-Bonus</a:t>
            </a:r>
          </a:p>
          <a:p>
            <a:pPr>
              <a:spcAft>
                <a:spcPts val="400"/>
              </a:spcAft>
            </a:pPr>
            <a:r>
              <a:rPr lang="de-DE" sz="1200" b="1" i="1">
                <a:solidFill>
                  <a:srgbClr val="262626"/>
                </a:solidFill>
                <a:latin typeface="Calibri" panose="020F0502020204030204" pitchFamily="34" charset="0"/>
                <a:cs typeface="Calibri" panose="020F0502020204030204" pitchFamily="34" charset="0"/>
              </a:rPr>
              <a:t>Betrifft Effizienzhäuser </a:t>
            </a:r>
            <a:br>
              <a:rPr lang="de-DE" sz="1200" b="1" i="1">
                <a:solidFill>
                  <a:srgbClr val="262626"/>
                </a:solidFill>
                <a:latin typeface="Calibri" panose="020F0502020204030204" pitchFamily="34" charset="0"/>
                <a:cs typeface="Calibri" panose="020F0502020204030204" pitchFamily="34" charset="0"/>
              </a:rPr>
            </a:br>
            <a:r>
              <a:rPr lang="de-DE" sz="1200" b="1" i="1">
                <a:solidFill>
                  <a:srgbClr val="262626"/>
                </a:solidFill>
                <a:latin typeface="Calibri" panose="020F0502020204030204" pitchFamily="34" charset="0"/>
                <a:cs typeface="Calibri" panose="020F0502020204030204" pitchFamily="34" charset="0"/>
              </a:rPr>
              <a:t>40, 55 und 70 EE</a:t>
            </a:r>
          </a:p>
          <a:p>
            <a:pPr>
              <a:spcAft>
                <a:spcPts val="600"/>
              </a:spcAft>
            </a:pPr>
            <a:r>
              <a:rPr lang="de-DE" sz="1200" i="1">
                <a:solidFill>
                  <a:srgbClr val="262626"/>
                </a:solidFill>
                <a:latin typeface="Calibri" panose="020F0502020204030204" pitchFamily="34" charset="0"/>
                <a:cs typeface="Calibri" panose="020F0502020204030204" pitchFamily="34" charset="0"/>
              </a:rPr>
              <a:t>Einen zusätzlichen </a:t>
            </a:r>
            <a:r>
              <a:rPr lang="de-DE" sz="1200" b="1" i="1">
                <a:solidFill>
                  <a:srgbClr val="262626"/>
                </a:solidFill>
                <a:latin typeface="Calibri" panose="020F0502020204030204" pitchFamily="34" charset="0"/>
                <a:cs typeface="Calibri" panose="020F0502020204030204" pitchFamily="34" charset="0"/>
              </a:rPr>
              <a:t>Worst </a:t>
            </a:r>
            <a:br>
              <a:rPr lang="de-DE" sz="1200" b="1" i="1">
                <a:solidFill>
                  <a:srgbClr val="262626"/>
                </a:solidFill>
                <a:latin typeface="Calibri" panose="020F0502020204030204" pitchFamily="34" charset="0"/>
                <a:cs typeface="Calibri" panose="020F0502020204030204" pitchFamily="34" charset="0"/>
              </a:rPr>
            </a:br>
            <a:r>
              <a:rPr lang="de-DE" sz="1200" b="1" i="1">
                <a:solidFill>
                  <a:srgbClr val="262626"/>
                </a:solidFill>
                <a:latin typeface="Calibri" panose="020F0502020204030204" pitchFamily="34" charset="0"/>
                <a:cs typeface="Calibri" panose="020F0502020204030204" pitchFamily="34" charset="0"/>
              </a:rPr>
              <a:t>Performing Building-Bonus </a:t>
            </a:r>
            <a:r>
              <a:rPr lang="de-DE" sz="1200" i="1">
                <a:solidFill>
                  <a:srgbClr val="262626"/>
                </a:solidFill>
                <a:latin typeface="Calibri" panose="020F0502020204030204" pitchFamily="34" charset="0"/>
                <a:cs typeface="Calibri" panose="020F0502020204030204" pitchFamily="34" charset="0"/>
              </a:rPr>
              <a:t>erhalten Gebäude mit Energieeffizienzklasse H* bzw. die 1957 oder früher erbaut wurden und bei denen mind. 75 Prozent d. Außenwand unsaniert ist.**</a:t>
            </a:r>
          </a:p>
        </p:txBody>
      </p:sp>
      <p:sp>
        <p:nvSpPr>
          <p:cNvPr id="60" name="Textfeld 59">
            <a:extLst>
              <a:ext uri="{FF2B5EF4-FFF2-40B4-BE49-F238E27FC236}">
                <a16:creationId xmlns:a16="http://schemas.microsoft.com/office/drawing/2014/main" id="{EEDF4589-0702-06D2-1F97-63B3B8F6FD71}"/>
              </a:ext>
            </a:extLst>
          </p:cNvPr>
          <p:cNvSpPr txBox="1"/>
          <p:nvPr/>
        </p:nvSpPr>
        <p:spPr>
          <a:xfrm>
            <a:off x="6613637" y="1391315"/>
            <a:ext cx="1836000" cy="2318583"/>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SerSan-Bonus</a:t>
            </a:r>
          </a:p>
          <a:p>
            <a:pPr>
              <a:spcAft>
                <a:spcPts val="400"/>
              </a:spcAft>
            </a:pPr>
            <a:r>
              <a:rPr lang="de-DE" sz="1200" b="1" i="1">
                <a:solidFill>
                  <a:schemeClr val="bg1">
                    <a:lumMod val="65000"/>
                  </a:schemeClr>
                </a:solidFill>
                <a:latin typeface="Calibri" panose="020F0502020204030204" pitchFamily="34" charset="0"/>
                <a:cs typeface="Calibri" panose="020F0502020204030204" pitchFamily="34" charset="0"/>
              </a:rPr>
              <a:t>Betrifft Effizienzhäuser</a:t>
            </a:r>
            <a:br>
              <a:rPr lang="de-DE" sz="1200" b="1" i="1">
                <a:solidFill>
                  <a:schemeClr val="bg1">
                    <a:lumMod val="65000"/>
                  </a:schemeClr>
                </a:solidFill>
                <a:latin typeface="Calibri" panose="020F0502020204030204" pitchFamily="34" charset="0"/>
                <a:cs typeface="Calibri" panose="020F0502020204030204" pitchFamily="34" charset="0"/>
              </a:rPr>
            </a:br>
            <a:r>
              <a:rPr lang="de-DE" sz="1200" b="1" i="1">
                <a:solidFill>
                  <a:schemeClr val="bg1">
                    <a:lumMod val="65000"/>
                  </a:schemeClr>
                </a:solidFill>
                <a:latin typeface="Calibri" panose="020F0502020204030204" pitchFamily="34" charset="0"/>
                <a:cs typeface="Calibri" panose="020F0502020204030204" pitchFamily="34" charset="0"/>
              </a:rPr>
              <a:t>40 und 55</a:t>
            </a:r>
          </a:p>
          <a:p>
            <a:pPr lvl="0">
              <a:spcAft>
                <a:spcPts val="600"/>
              </a:spcAft>
            </a:pPr>
            <a:r>
              <a:rPr lang="de-DE" sz="1200" i="1">
                <a:solidFill>
                  <a:schemeClr val="bg1">
                    <a:lumMod val="65000"/>
                  </a:schemeClr>
                </a:solidFill>
                <a:latin typeface="Calibri" panose="020F0502020204030204" pitchFamily="34" charset="0"/>
                <a:cs typeface="Calibri" panose="020F0502020204030204" pitchFamily="34" charset="0"/>
              </a:rPr>
              <a:t>Der </a:t>
            </a:r>
            <a:r>
              <a:rPr lang="de-DE" sz="1200" b="1" i="1">
                <a:solidFill>
                  <a:schemeClr val="bg1">
                    <a:lumMod val="65000"/>
                  </a:schemeClr>
                </a:solidFill>
                <a:latin typeface="Calibri" panose="020F0502020204030204" pitchFamily="34" charset="0"/>
                <a:cs typeface="Calibri" panose="020F0502020204030204" pitchFamily="34" charset="0"/>
              </a:rPr>
              <a:t>Bonus für Serielles Sanieren</a:t>
            </a:r>
            <a:r>
              <a:rPr lang="de-DE" sz="1200" i="1">
                <a:solidFill>
                  <a:schemeClr val="bg1">
                    <a:lumMod val="65000"/>
                  </a:schemeClr>
                </a:solidFill>
                <a:latin typeface="Calibri" panose="020F0502020204030204" pitchFamily="34" charset="0"/>
                <a:cs typeface="Calibri" panose="020F0502020204030204" pitchFamily="34" charset="0"/>
              </a:rPr>
              <a:t> kann in Anspruch genommen werden, wenn abseits der Baustelle vorgefertigter Fassaden- bzw. Dachelemente für die Sanierung verwendet werden.***</a:t>
            </a:r>
          </a:p>
        </p:txBody>
      </p:sp>
      <p:sp>
        <p:nvSpPr>
          <p:cNvPr id="63" name="Abgerundetes Rechteck 14">
            <a:extLst>
              <a:ext uri="{FF2B5EF4-FFF2-40B4-BE49-F238E27FC236}">
                <a16:creationId xmlns:a16="http://schemas.microsoft.com/office/drawing/2014/main" id="{20D540C8-2508-CB7B-77EF-610046690079}"/>
              </a:ext>
            </a:extLst>
          </p:cNvPr>
          <p:cNvSpPr/>
          <p:nvPr/>
        </p:nvSpPr>
        <p:spPr>
          <a:xfrm>
            <a:off x="2583477" y="1316243"/>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0658E2B4-2BAD-1FE2-2FD0-1FF1F4C4B35A}"/>
              </a:ext>
            </a:extLst>
          </p:cNvPr>
          <p:cNvGrpSpPr/>
          <p:nvPr/>
        </p:nvGrpSpPr>
        <p:grpSpPr>
          <a:xfrm>
            <a:off x="3137889" y="1015112"/>
            <a:ext cx="713433" cy="357586"/>
            <a:chOff x="3024554" y="1338884"/>
            <a:chExt cx="713433" cy="357586"/>
          </a:xfrm>
        </p:grpSpPr>
        <p:sp>
          <p:nvSpPr>
            <p:cNvPr id="65" name="Rechteck: abgerundete Ecken 64">
              <a:extLst>
                <a:ext uri="{FF2B5EF4-FFF2-40B4-BE49-F238E27FC236}">
                  <a16:creationId xmlns:a16="http://schemas.microsoft.com/office/drawing/2014/main" id="{B9FB645E-DE28-EDE7-B2A9-CC68C671519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Kreis: nicht ausgefüllt 65">
              <a:extLst>
                <a:ext uri="{FF2B5EF4-FFF2-40B4-BE49-F238E27FC236}">
                  <a16:creationId xmlns:a16="http://schemas.microsoft.com/office/drawing/2014/main" id="{BBBF75D3-84BC-1245-D9B5-F5B427E066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7" name="Textfeld 66">
            <a:extLst>
              <a:ext uri="{FF2B5EF4-FFF2-40B4-BE49-F238E27FC236}">
                <a16:creationId xmlns:a16="http://schemas.microsoft.com/office/drawing/2014/main" id="{C81DF5AD-F76C-D41E-536C-61037D6B23DD}"/>
              </a:ext>
            </a:extLst>
          </p:cNvPr>
          <p:cNvSpPr txBox="1"/>
          <p:nvPr/>
        </p:nvSpPr>
        <p:spPr>
          <a:xfrm>
            <a:off x="2584267" y="1391315"/>
            <a:ext cx="1800000" cy="1949252"/>
          </a:xfrm>
          <a:prstGeom prst="rect">
            <a:avLst/>
          </a:prstGeom>
          <a:noFill/>
        </p:spPr>
        <p:txBody>
          <a:bodyPr wrap="square" lIns="108000" rIns="72000" rtlCol="0">
            <a:spAutoFit/>
          </a:bodyPr>
          <a:lstStyle/>
          <a:p>
            <a:pPr>
              <a:spcAft>
                <a:spcPts val="400"/>
              </a:spcAft>
            </a:pPr>
            <a:r>
              <a:rPr lang="de-DE" b="1">
                <a:solidFill>
                  <a:srgbClr val="348098"/>
                </a:solidFill>
                <a:latin typeface="Calibri" panose="020F0502020204030204" pitchFamily="34" charset="0"/>
                <a:cs typeface="Calibri" panose="020F0502020204030204" pitchFamily="34" charset="0"/>
              </a:rPr>
              <a:t>NH-Bonus</a:t>
            </a:r>
          </a:p>
          <a:p>
            <a:pPr>
              <a:spcAft>
                <a:spcPts val="400"/>
              </a:spcAft>
            </a:pPr>
            <a:r>
              <a:rPr lang="de-DE" sz="1200" b="1" i="1">
                <a:solidFill>
                  <a:srgbClr val="262626"/>
                </a:solidFill>
                <a:latin typeface="Calibri" panose="020F0502020204030204" pitchFamily="34" charset="0"/>
                <a:cs typeface="Calibri" panose="020F0502020204030204" pitchFamily="34" charset="0"/>
              </a:rPr>
              <a:t>Betrifft alle Effizienzhäuser</a:t>
            </a:r>
          </a:p>
          <a:p>
            <a:pPr lvl="0">
              <a:spcAft>
                <a:spcPts val="600"/>
              </a:spcAft>
            </a:pPr>
            <a:r>
              <a:rPr lang="de-DE" sz="1200" i="1">
                <a:solidFill>
                  <a:srgbClr val="262626"/>
                </a:solidFill>
                <a:latin typeface="Calibri" panose="020F0502020204030204" pitchFamily="34" charset="0"/>
                <a:cs typeface="Calibri" panose="020F0502020204030204" pitchFamily="34" charset="0"/>
              </a:rPr>
              <a:t>Voraussetzung für den </a:t>
            </a:r>
            <a:r>
              <a:rPr lang="de-DE" sz="1200" b="1" i="1">
                <a:solidFill>
                  <a:srgbClr val="262626"/>
                </a:solidFill>
                <a:latin typeface="Calibri" panose="020F0502020204030204" pitchFamily="34" charset="0"/>
                <a:cs typeface="Calibri" panose="020F0502020204030204" pitchFamily="34" charset="0"/>
              </a:rPr>
              <a:t>Nachhaltigkeits-Bonus </a:t>
            </a:r>
            <a:r>
              <a:rPr lang="de-DE" sz="1200" i="1">
                <a:solidFill>
                  <a:srgbClr val="262626"/>
                </a:solidFill>
                <a:latin typeface="Calibri" panose="020F0502020204030204" pitchFamily="34" charset="0"/>
                <a:cs typeface="Calibri" panose="020F0502020204030204" pitchFamily="34" charset="0"/>
              </a:rPr>
              <a:t>ist ein gebäudebezogenes Qualitätssiegel Nachhaltiges Gebäude (QNG). </a:t>
            </a:r>
          </a:p>
        </p:txBody>
      </p:sp>
      <p:sp>
        <p:nvSpPr>
          <p:cNvPr id="2" name="Textfeld 1">
            <a:extLst>
              <a:ext uri="{FF2B5EF4-FFF2-40B4-BE49-F238E27FC236}">
                <a16:creationId xmlns:a16="http://schemas.microsoft.com/office/drawing/2014/main" id="{9F1BCCA8-6823-925D-3172-8180F0094BA4}"/>
              </a:ext>
            </a:extLst>
          </p:cNvPr>
          <p:cNvSpPr txBox="1"/>
          <p:nvPr/>
        </p:nvSpPr>
        <p:spPr>
          <a:xfrm>
            <a:off x="2457680" y="4531831"/>
            <a:ext cx="6202554" cy="585866"/>
          </a:xfrm>
          <a:prstGeom prst="rect">
            <a:avLst/>
          </a:prstGeom>
          <a:noFill/>
        </p:spPr>
        <p:txBody>
          <a:bodyPr wrap="square" tIns="46800" anchor="b">
            <a:spAutoFit/>
          </a:bodyPr>
          <a:lstStyle/>
          <a:p>
            <a:r>
              <a:rPr lang="de-DE" sz="800">
                <a:latin typeface="Calibri"/>
                <a:cs typeface="Calibri"/>
              </a:rPr>
              <a:t>* Gebäude, deren Endenergie größer oder gleich 250 kWh/m²a ist.   ** Bei einer Wärmedämmung, die vor 1984 angebracht wurde, gilt das Gebäude als nicht gedämmt.   *** Der hohe Vorfertigungsgrad reduziert den handwerklichen Aufwand vor Ort deutlich. Welche Vorgaben die vorgefertigten Elemente erfüllen müssen, regelt das „Infoblatt zu den förderfähigen Maßnahmen und Leistungen“. Quelle: BEG-WG, Stand 09.12.2022 (</a:t>
            </a:r>
            <a:r>
              <a:rPr lang="de-DE" sz="800">
                <a:latin typeface="Calibri"/>
                <a:cs typeface="Calibri"/>
                <a:hlinkClick r:id="rId3"/>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70D79F77-CCA4-D48B-2469-88469DA40189}"/>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5" name="Titel 2">
            <a:extLst>
              <a:ext uri="{FF2B5EF4-FFF2-40B4-BE49-F238E27FC236}">
                <a16:creationId xmlns:a16="http://schemas.microsoft.com/office/drawing/2014/main" id="{A2CB1F36-6942-0B49-796F-5C199AD5B289}"/>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Boni für Wohngebäude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pic>
        <p:nvPicPr>
          <p:cNvPr id="21" name="Grafik 20" descr="Erneuerbare Energien Silhouette">
            <a:extLst>
              <a:ext uri="{FF2B5EF4-FFF2-40B4-BE49-F238E27FC236}">
                <a16:creationId xmlns:a16="http://schemas.microsoft.com/office/drawing/2014/main" id="{445339D3-026D-E4E7-049B-1C605DF517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1998" y="3532970"/>
            <a:ext cx="504000" cy="504000"/>
          </a:xfrm>
          <a:prstGeom prst="rect">
            <a:avLst/>
          </a:prstGeom>
        </p:spPr>
      </p:pic>
      <p:pic>
        <p:nvPicPr>
          <p:cNvPr id="27" name="Grafik 26" descr="Kran Silhouette">
            <a:extLst>
              <a:ext uri="{FF2B5EF4-FFF2-40B4-BE49-F238E27FC236}">
                <a16:creationId xmlns:a16="http://schemas.microsoft.com/office/drawing/2014/main" id="{EB91EE7E-EF92-E317-DEC9-012CF19E7A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4042" y="3518162"/>
            <a:ext cx="540000" cy="540000"/>
          </a:xfrm>
          <a:prstGeom prst="rect">
            <a:avLst/>
          </a:prstGeom>
        </p:spPr>
      </p:pic>
      <p:grpSp>
        <p:nvGrpSpPr>
          <p:cNvPr id="37" name="Gruppieren 36">
            <a:extLst>
              <a:ext uri="{FF2B5EF4-FFF2-40B4-BE49-F238E27FC236}">
                <a16:creationId xmlns:a16="http://schemas.microsoft.com/office/drawing/2014/main" id="{D2D39A05-1E30-9459-7B39-2FA48AD48F33}"/>
              </a:ext>
            </a:extLst>
          </p:cNvPr>
          <p:cNvGrpSpPr/>
          <p:nvPr/>
        </p:nvGrpSpPr>
        <p:grpSpPr>
          <a:xfrm>
            <a:off x="7599605" y="-142875"/>
            <a:ext cx="1085001" cy="914400"/>
            <a:chOff x="7443880" y="567386"/>
            <a:chExt cx="914400" cy="914400"/>
          </a:xfrm>
        </p:grpSpPr>
        <p:pic>
          <p:nvPicPr>
            <p:cNvPr id="38" name="Grafik 37" descr="Lesezeichen mit einfarbiger Füllung">
              <a:extLst>
                <a:ext uri="{FF2B5EF4-FFF2-40B4-BE49-F238E27FC236}">
                  <a16:creationId xmlns:a16="http://schemas.microsoft.com/office/drawing/2014/main" id="{AD88AA1E-828B-B953-53D6-655991423A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3880" y="567386"/>
              <a:ext cx="914400" cy="914400"/>
            </a:xfrm>
            <a:prstGeom prst="rect">
              <a:avLst/>
            </a:prstGeom>
          </p:spPr>
        </p:pic>
        <p:sp>
          <p:nvSpPr>
            <p:cNvPr id="39" name="Textfeld 38">
              <a:extLst>
                <a:ext uri="{FF2B5EF4-FFF2-40B4-BE49-F238E27FC236}">
                  <a16:creationId xmlns:a16="http://schemas.microsoft.com/office/drawing/2014/main" id="{DEA84B87-EAC8-0520-5C78-4D958901B44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pic>
        <p:nvPicPr>
          <p:cNvPr id="17" name="Grafik 16" descr="Mann mit Stock mit einfarbiger Füllung">
            <a:extLst>
              <a:ext uri="{FF2B5EF4-FFF2-40B4-BE49-F238E27FC236}">
                <a16:creationId xmlns:a16="http://schemas.microsoft.com/office/drawing/2014/main" id="{1DBF8D84-50AF-5123-9E2F-EB31E902E1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14570" y="3509896"/>
            <a:ext cx="504000" cy="504000"/>
          </a:xfrm>
          <a:prstGeom prst="rect">
            <a:avLst/>
          </a:prstGeom>
        </p:spPr>
      </p:pic>
      <p:pic>
        <p:nvPicPr>
          <p:cNvPr id="12" name="Grafik 11" descr="Pflanze Silhouette">
            <a:extLst>
              <a:ext uri="{FF2B5EF4-FFF2-40B4-BE49-F238E27FC236}">
                <a16:creationId xmlns:a16="http://schemas.microsoft.com/office/drawing/2014/main" id="{0372D2CE-BAE3-E1B4-A692-0F18428EB1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4257" y="3509999"/>
            <a:ext cx="504000" cy="504000"/>
          </a:xfrm>
          <a:prstGeom prst="rect">
            <a:avLst/>
          </a:prstGeom>
        </p:spPr>
      </p:pic>
    </p:spTree>
    <p:extLst>
      <p:ext uri="{BB962C8B-B14F-4D97-AF65-F5344CB8AC3E}">
        <p14:creationId xmlns:p14="http://schemas.microsoft.com/office/powerpoint/2010/main" val="211749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14">
            <a:extLst>
              <a:ext uri="{FF2B5EF4-FFF2-40B4-BE49-F238E27FC236}">
                <a16:creationId xmlns:a16="http://schemas.microsoft.com/office/drawing/2014/main" id="{748B46BB-2603-1B80-9B75-C2AE43B7A124}"/>
              </a:ext>
            </a:extLst>
          </p:cNvPr>
          <p:cNvSpPr/>
          <p:nvPr/>
        </p:nvSpPr>
        <p:spPr>
          <a:xfrm>
            <a:off x="1362069" y="1408395"/>
            <a:ext cx="1836000" cy="796092"/>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45F7C69-A4A3-6479-3051-5AE2BBEDB6A7}"/>
              </a:ext>
            </a:extLst>
          </p:cNvPr>
          <p:cNvGrpSpPr/>
          <p:nvPr/>
        </p:nvGrpSpPr>
        <p:grpSpPr>
          <a:xfrm>
            <a:off x="1905476" y="1107264"/>
            <a:ext cx="713433" cy="357586"/>
            <a:chOff x="3024554" y="1338884"/>
            <a:chExt cx="713433" cy="357586"/>
          </a:xfrm>
        </p:grpSpPr>
        <p:sp>
          <p:nvSpPr>
            <p:cNvPr id="48" name="Rechteck: abgerundete Ecken 47">
              <a:extLst>
                <a:ext uri="{FF2B5EF4-FFF2-40B4-BE49-F238E27FC236}">
                  <a16:creationId xmlns:a16="http://schemas.microsoft.com/office/drawing/2014/main" id="{67061EC9-E541-3797-18B5-6B899CFFD5E6}"/>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sp>
          <p:nvSpPr>
            <p:cNvPr id="49" name="Kreis: nicht ausgefüllt 48">
              <a:extLst>
                <a:ext uri="{FF2B5EF4-FFF2-40B4-BE49-F238E27FC236}">
                  <a16:creationId xmlns:a16="http://schemas.microsoft.com/office/drawing/2014/main" id="{6602DAB3-5638-9071-EB85-9130CCDB8F8D}"/>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grpSp>
      <p:sp>
        <p:nvSpPr>
          <p:cNvPr id="50" name="Abgerundetes Rechteck 14">
            <a:extLst>
              <a:ext uri="{FF2B5EF4-FFF2-40B4-BE49-F238E27FC236}">
                <a16:creationId xmlns:a16="http://schemas.microsoft.com/office/drawing/2014/main" id="{2E717B19-38B8-F58A-3870-B82E22C4B1F7}"/>
              </a:ext>
            </a:extLst>
          </p:cNvPr>
          <p:cNvSpPr/>
          <p:nvPr/>
        </p:nvSpPr>
        <p:spPr>
          <a:xfrm>
            <a:off x="4036124" y="2226140"/>
            <a:ext cx="1836000" cy="796091"/>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38F49F7D-AF4B-CB85-BC1D-8BB4C27106AC}"/>
              </a:ext>
            </a:extLst>
          </p:cNvPr>
          <p:cNvGrpSpPr/>
          <p:nvPr/>
        </p:nvGrpSpPr>
        <p:grpSpPr>
          <a:xfrm>
            <a:off x="4592397" y="1925010"/>
            <a:ext cx="713433" cy="357586"/>
            <a:chOff x="3024554" y="1338884"/>
            <a:chExt cx="713433" cy="357586"/>
          </a:xfrm>
        </p:grpSpPr>
        <p:sp>
          <p:nvSpPr>
            <p:cNvPr id="52" name="Rechteck: abgerundete Ecken 51">
              <a:extLst>
                <a:ext uri="{FF2B5EF4-FFF2-40B4-BE49-F238E27FC236}">
                  <a16:creationId xmlns:a16="http://schemas.microsoft.com/office/drawing/2014/main" id="{D4E40D92-631B-CAAE-BC58-9506D8F01BE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Kreis: nicht ausgefüllt 52">
              <a:extLst>
                <a:ext uri="{FF2B5EF4-FFF2-40B4-BE49-F238E27FC236}">
                  <a16:creationId xmlns:a16="http://schemas.microsoft.com/office/drawing/2014/main" id="{2189CF78-F4B8-CE34-4E22-D644D0C31F50}"/>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4" name="Abgerundetes Rechteck 14">
            <a:extLst>
              <a:ext uri="{FF2B5EF4-FFF2-40B4-BE49-F238E27FC236}">
                <a16:creationId xmlns:a16="http://schemas.microsoft.com/office/drawing/2014/main" id="{878E05F0-35B5-47AA-E9F5-987D4CCD1465}"/>
              </a:ext>
            </a:extLst>
          </p:cNvPr>
          <p:cNvSpPr/>
          <p:nvPr/>
        </p:nvSpPr>
        <p:spPr>
          <a:xfrm>
            <a:off x="6700403" y="2226140"/>
            <a:ext cx="1836000" cy="796090"/>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5" name="Gruppieren 54">
            <a:extLst>
              <a:ext uri="{FF2B5EF4-FFF2-40B4-BE49-F238E27FC236}">
                <a16:creationId xmlns:a16="http://schemas.microsoft.com/office/drawing/2014/main" id="{FAF4F455-0CBE-48CC-E87C-BD0AE82CBB0C}"/>
              </a:ext>
            </a:extLst>
          </p:cNvPr>
          <p:cNvGrpSpPr/>
          <p:nvPr/>
        </p:nvGrpSpPr>
        <p:grpSpPr>
          <a:xfrm>
            <a:off x="7254794" y="1925009"/>
            <a:ext cx="713433" cy="357586"/>
            <a:chOff x="3024554" y="1338884"/>
            <a:chExt cx="713433" cy="357586"/>
          </a:xfrm>
        </p:grpSpPr>
        <p:sp>
          <p:nvSpPr>
            <p:cNvPr id="56" name="Rechteck: abgerundete Ecken 55">
              <a:extLst>
                <a:ext uri="{FF2B5EF4-FFF2-40B4-BE49-F238E27FC236}">
                  <a16:creationId xmlns:a16="http://schemas.microsoft.com/office/drawing/2014/main" id="{AE2D8202-FEE5-2C1B-2CEA-CCC37B59DDBD}"/>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Kreis: nicht ausgefüllt 56">
              <a:extLst>
                <a:ext uri="{FF2B5EF4-FFF2-40B4-BE49-F238E27FC236}">
                  <a16:creationId xmlns:a16="http://schemas.microsoft.com/office/drawing/2014/main" id="{8D697CD0-C66F-A95E-BCDC-E6AD5D487286}"/>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Textfeld 57">
            <a:extLst>
              <a:ext uri="{FF2B5EF4-FFF2-40B4-BE49-F238E27FC236}">
                <a16:creationId xmlns:a16="http://schemas.microsoft.com/office/drawing/2014/main" id="{8E9EDA13-8D28-45D1-0BBD-F4398AAED5C1}"/>
              </a:ext>
            </a:extLst>
          </p:cNvPr>
          <p:cNvSpPr txBox="1"/>
          <p:nvPr/>
        </p:nvSpPr>
        <p:spPr>
          <a:xfrm>
            <a:off x="1375031" y="1483467"/>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EE-Bonus</a:t>
            </a:r>
          </a:p>
        </p:txBody>
      </p:sp>
      <p:sp>
        <p:nvSpPr>
          <p:cNvPr id="59" name="Textfeld 58">
            <a:extLst>
              <a:ext uri="{FF2B5EF4-FFF2-40B4-BE49-F238E27FC236}">
                <a16:creationId xmlns:a16="http://schemas.microsoft.com/office/drawing/2014/main" id="{2C437403-B5FE-4E3E-E163-A0662E7A9E18}"/>
              </a:ext>
            </a:extLst>
          </p:cNvPr>
          <p:cNvSpPr txBox="1"/>
          <p:nvPr/>
        </p:nvSpPr>
        <p:spPr>
          <a:xfrm>
            <a:off x="4049856" y="2301213"/>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WPB-Bonus</a:t>
            </a:r>
          </a:p>
        </p:txBody>
      </p:sp>
      <p:sp>
        <p:nvSpPr>
          <p:cNvPr id="60" name="Textfeld 59">
            <a:extLst>
              <a:ext uri="{FF2B5EF4-FFF2-40B4-BE49-F238E27FC236}">
                <a16:creationId xmlns:a16="http://schemas.microsoft.com/office/drawing/2014/main" id="{EEDF4589-0702-06D2-1F97-63B3B8F6FD71}"/>
              </a:ext>
            </a:extLst>
          </p:cNvPr>
          <p:cNvSpPr txBox="1"/>
          <p:nvPr/>
        </p:nvSpPr>
        <p:spPr>
          <a:xfrm>
            <a:off x="6714136" y="2301212"/>
            <a:ext cx="1836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SerSan-Bonus</a:t>
            </a:r>
          </a:p>
        </p:txBody>
      </p:sp>
      <p:sp>
        <p:nvSpPr>
          <p:cNvPr id="63" name="Abgerundetes Rechteck 14">
            <a:extLst>
              <a:ext uri="{FF2B5EF4-FFF2-40B4-BE49-F238E27FC236}">
                <a16:creationId xmlns:a16="http://schemas.microsoft.com/office/drawing/2014/main" id="{20D540C8-2508-CB7B-77EF-610046690079}"/>
              </a:ext>
            </a:extLst>
          </p:cNvPr>
          <p:cNvSpPr/>
          <p:nvPr/>
        </p:nvSpPr>
        <p:spPr>
          <a:xfrm>
            <a:off x="1362069" y="3157004"/>
            <a:ext cx="1836000" cy="796092"/>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0658E2B4-2BAD-1FE2-2FD0-1FF1F4C4B35A}"/>
              </a:ext>
            </a:extLst>
          </p:cNvPr>
          <p:cNvGrpSpPr/>
          <p:nvPr/>
        </p:nvGrpSpPr>
        <p:grpSpPr>
          <a:xfrm>
            <a:off x="1908861" y="2855873"/>
            <a:ext cx="713433" cy="357586"/>
            <a:chOff x="3024554" y="1338884"/>
            <a:chExt cx="713433" cy="357586"/>
          </a:xfrm>
        </p:grpSpPr>
        <p:sp>
          <p:nvSpPr>
            <p:cNvPr id="65" name="Rechteck: abgerundete Ecken 64">
              <a:extLst>
                <a:ext uri="{FF2B5EF4-FFF2-40B4-BE49-F238E27FC236}">
                  <a16:creationId xmlns:a16="http://schemas.microsoft.com/office/drawing/2014/main" id="{B9FB645E-DE28-EDE7-B2A9-CC68C671519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Kreis: nicht ausgefüllt 65">
              <a:extLst>
                <a:ext uri="{FF2B5EF4-FFF2-40B4-BE49-F238E27FC236}">
                  <a16:creationId xmlns:a16="http://schemas.microsoft.com/office/drawing/2014/main" id="{BBBF75D3-84BC-1245-D9B5-F5B427E066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7" name="Textfeld 66">
            <a:extLst>
              <a:ext uri="{FF2B5EF4-FFF2-40B4-BE49-F238E27FC236}">
                <a16:creationId xmlns:a16="http://schemas.microsoft.com/office/drawing/2014/main" id="{C81DF5AD-F76C-D41E-536C-61037D6B23DD}"/>
              </a:ext>
            </a:extLst>
          </p:cNvPr>
          <p:cNvSpPr txBox="1"/>
          <p:nvPr/>
        </p:nvSpPr>
        <p:spPr>
          <a:xfrm>
            <a:off x="1362859" y="3232076"/>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NH-Bonus</a:t>
            </a:r>
          </a:p>
        </p:txBody>
      </p:sp>
      <p:sp>
        <p:nvSpPr>
          <p:cNvPr id="2" name="Textfeld 1">
            <a:extLst>
              <a:ext uri="{FF2B5EF4-FFF2-40B4-BE49-F238E27FC236}">
                <a16:creationId xmlns:a16="http://schemas.microsoft.com/office/drawing/2014/main" id="{1795D602-DEAA-0272-574D-A17A51DD582F}"/>
              </a:ext>
            </a:extLst>
          </p:cNvPr>
          <p:cNvSpPr txBox="1"/>
          <p:nvPr/>
        </p:nvSpPr>
        <p:spPr>
          <a:xfrm>
            <a:off x="5317253" y="3329695"/>
            <a:ext cx="1983453" cy="523220"/>
          </a:xfrm>
          <a:prstGeom prst="rect">
            <a:avLst/>
          </a:prstGeom>
          <a:solidFill>
            <a:schemeClr val="bg1"/>
          </a:solidFill>
          <a:ln w="12700">
            <a:noFill/>
          </a:ln>
        </p:spPr>
        <p:txBody>
          <a:bodyPr wrap="square" rtlCol="0">
            <a:spAutoFit/>
          </a:bodyPr>
          <a:lstStyle/>
          <a:p>
            <a:r>
              <a:rPr lang="de-DE" sz="2800" b="1">
                <a:solidFill>
                  <a:srgbClr val="EC6607"/>
                </a:solidFill>
                <a:latin typeface="Calibri" panose="020F0502020204030204" pitchFamily="34" charset="0"/>
                <a:cs typeface="Calibri" panose="020F0502020204030204" pitchFamily="34" charset="0"/>
              </a:rPr>
              <a:t>= max. 20%</a:t>
            </a:r>
          </a:p>
        </p:txBody>
      </p:sp>
      <p:sp>
        <p:nvSpPr>
          <p:cNvPr id="3" name="Rechteck 2">
            <a:extLst>
              <a:ext uri="{FF2B5EF4-FFF2-40B4-BE49-F238E27FC236}">
                <a16:creationId xmlns:a16="http://schemas.microsoft.com/office/drawing/2014/main" id="{C06785C5-D4CE-E9C9-C461-C9DFF32DE7AE}"/>
              </a:ext>
            </a:extLst>
          </p:cNvPr>
          <p:cNvSpPr/>
          <p:nvPr/>
        </p:nvSpPr>
        <p:spPr>
          <a:xfrm>
            <a:off x="1794069" y="1773519"/>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5" name="Rechteck 4">
            <a:extLst>
              <a:ext uri="{FF2B5EF4-FFF2-40B4-BE49-F238E27FC236}">
                <a16:creationId xmlns:a16="http://schemas.microsoft.com/office/drawing/2014/main" id="{9BC9C1BD-4AD3-434F-B31C-07CB5B0D2774}"/>
              </a:ext>
            </a:extLst>
          </p:cNvPr>
          <p:cNvSpPr/>
          <p:nvPr/>
        </p:nvSpPr>
        <p:spPr>
          <a:xfrm>
            <a:off x="1464287" y="2301212"/>
            <a:ext cx="1116000" cy="476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a:solidFill>
                  <a:srgbClr val="EC6607"/>
                </a:solidFill>
                <a:latin typeface="Calibri" panose="020F0502020204030204" pitchFamily="34" charset="0"/>
                <a:cs typeface="Calibri" panose="020F0502020204030204" pitchFamily="34" charset="0"/>
              </a:rPr>
              <a:t>oder</a:t>
            </a:r>
          </a:p>
        </p:txBody>
      </p:sp>
      <p:sp>
        <p:nvSpPr>
          <p:cNvPr id="6" name="Rechteck 5">
            <a:extLst>
              <a:ext uri="{FF2B5EF4-FFF2-40B4-BE49-F238E27FC236}">
                <a16:creationId xmlns:a16="http://schemas.microsoft.com/office/drawing/2014/main" id="{02B331ED-20DA-E36B-EEF4-44C8BFE03EB7}"/>
              </a:ext>
            </a:extLst>
          </p:cNvPr>
          <p:cNvSpPr/>
          <p:nvPr/>
        </p:nvSpPr>
        <p:spPr>
          <a:xfrm>
            <a:off x="4466731" y="2591265"/>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+10%</a:t>
            </a:r>
          </a:p>
        </p:txBody>
      </p:sp>
      <p:sp>
        <p:nvSpPr>
          <p:cNvPr id="7" name="Rechteck 6">
            <a:extLst>
              <a:ext uri="{FF2B5EF4-FFF2-40B4-BE49-F238E27FC236}">
                <a16:creationId xmlns:a16="http://schemas.microsoft.com/office/drawing/2014/main" id="{2D968C58-1607-0C81-4248-3DCD7198B146}"/>
              </a:ext>
            </a:extLst>
          </p:cNvPr>
          <p:cNvSpPr/>
          <p:nvPr/>
        </p:nvSpPr>
        <p:spPr>
          <a:xfrm>
            <a:off x="7108872" y="2591264"/>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dirty="0">
                <a:solidFill>
                  <a:srgbClr val="FAA46A"/>
                </a:solidFill>
                <a:latin typeface="Calibri" panose="020F0502020204030204" pitchFamily="34" charset="0"/>
                <a:cs typeface="Calibri" panose="020F0502020204030204" pitchFamily="34" charset="0"/>
              </a:rPr>
              <a:t>+15%</a:t>
            </a:r>
          </a:p>
        </p:txBody>
      </p:sp>
      <p:sp>
        <p:nvSpPr>
          <p:cNvPr id="8" name="Rechteck 7">
            <a:extLst>
              <a:ext uri="{FF2B5EF4-FFF2-40B4-BE49-F238E27FC236}">
                <a16:creationId xmlns:a16="http://schemas.microsoft.com/office/drawing/2014/main" id="{463344B0-EA75-6CF2-E74C-89019BD4AEE5}"/>
              </a:ext>
            </a:extLst>
          </p:cNvPr>
          <p:cNvSpPr/>
          <p:nvPr/>
        </p:nvSpPr>
        <p:spPr>
          <a:xfrm>
            <a:off x="1786588" y="3522128"/>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9" name="Rechteck 8">
            <a:extLst>
              <a:ext uri="{FF2B5EF4-FFF2-40B4-BE49-F238E27FC236}">
                <a16:creationId xmlns:a16="http://schemas.microsoft.com/office/drawing/2014/main" id="{22C4C743-08F0-D709-7515-96D16FDE8667}"/>
              </a:ext>
            </a:extLst>
          </p:cNvPr>
          <p:cNvSpPr/>
          <p:nvPr/>
        </p:nvSpPr>
        <p:spPr>
          <a:xfrm>
            <a:off x="3065566" y="2371082"/>
            <a:ext cx="1099225" cy="43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rgbClr val="348098"/>
                </a:solidFill>
                <a:latin typeface="Calibri" panose="020F0502020204030204" pitchFamily="34" charset="0"/>
                <a:cs typeface="Calibri" panose="020F0502020204030204" pitchFamily="34" charset="0"/>
              </a:rPr>
              <a:t>+</a:t>
            </a:r>
          </a:p>
        </p:txBody>
      </p:sp>
      <p:sp>
        <p:nvSpPr>
          <p:cNvPr id="12" name="Rechteck 11">
            <a:extLst>
              <a:ext uri="{FF2B5EF4-FFF2-40B4-BE49-F238E27FC236}">
                <a16:creationId xmlns:a16="http://schemas.microsoft.com/office/drawing/2014/main" id="{52AD5FDA-0819-5BF1-47CB-7513937CED58}"/>
              </a:ext>
            </a:extLst>
          </p:cNvPr>
          <p:cNvSpPr/>
          <p:nvPr/>
        </p:nvSpPr>
        <p:spPr>
          <a:xfrm>
            <a:off x="5739212" y="2368154"/>
            <a:ext cx="1099225" cy="43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rgbClr val="348098"/>
                </a:solidFill>
                <a:latin typeface="Calibri" panose="020F0502020204030204" pitchFamily="34" charset="0"/>
                <a:cs typeface="Calibri" panose="020F0502020204030204" pitchFamily="34" charset="0"/>
              </a:rPr>
              <a:t>+</a:t>
            </a:r>
          </a:p>
        </p:txBody>
      </p:sp>
      <p:sp>
        <p:nvSpPr>
          <p:cNvPr id="15" name="Geschweifte Klammer rechts 14">
            <a:extLst>
              <a:ext uri="{FF2B5EF4-FFF2-40B4-BE49-F238E27FC236}">
                <a16:creationId xmlns:a16="http://schemas.microsoft.com/office/drawing/2014/main" id="{D8BAFCC3-8F87-8694-DC09-1D8AD1B70014}"/>
              </a:ext>
            </a:extLst>
          </p:cNvPr>
          <p:cNvSpPr/>
          <p:nvPr/>
        </p:nvSpPr>
        <p:spPr>
          <a:xfrm rot="5400000">
            <a:off x="6188483" y="901885"/>
            <a:ext cx="215335" cy="4589908"/>
          </a:xfrm>
          <a:prstGeom prst="rightBrace">
            <a:avLst>
              <a:gd name="adj1" fmla="val 35202"/>
              <a:gd name="adj2" fmla="val 50000"/>
            </a:avLst>
          </a:prstGeom>
          <a:ln w="1270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a:extLst>
              <a:ext uri="{FF2B5EF4-FFF2-40B4-BE49-F238E27FC236}">
                <a16:creationId xmlns:a16="http://schemas.microsoft.com/office/drawing/2014/main" id="{AEBA4FE7-2B42-4C7C-D61A-8A13CA0AD596}"/>
              </a:ext>
            </a:extLst>
          </p:cNvPr>
          <p:cNvSpPr txBox="1"/>
          <p:nvPr/>
        </p:nvSpPr>
        <p:spPr>
          <a:xfrm>
            <a:off x="2457680" y="4778052"/>
            <a:ext cx="6202554" cy="339645"/>
          </a:xfrm>
          <a:prstGeom prst="rect">
            <a:avLst/>
          </a:prstGeom>
          <a:noFill/>
        </p:spPr>
        <p:txBody>
          <a:bodyPr wrap="square" tIns="46800" anchor="b">
            <a:spAutoFit/>
          </a:bodyPr>
          <a:lstStyle/>
          <a:p>
            <a:r>
              <a:rPr lang="de-DE" sz="800">
                <a:latin typeface="Calibri"/>
                <a:cs typeface="Calibri"/>
              </a:rPr>
              <a:t>Quelle: BEG-WG, Stand 09.12.2022 (</a:t>
            </a:r>
            <a:r>
              <a:rPr lang="de-DE" sz="800">
                <a:latin typeface="Calibri"/>
                <a:cs typeface="Calibri"/>
                <a:hlinkClick r:id="rId3"/>
              </a:rPr>
              <a:t>https://www.bmwi.de/Redaktion/DE/Artikel/Energie/bundesfoerderung-fuer-effiziente-gebaeude-beg.html</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AD44767F-874E-6AFE-FB41-91BE57B0BEFD}"/>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7" name="Titel 2">
            <a:extLst>
              <a:ext uri="{FF2B5EF4-FFF2-40B4-BE49-F238E27FC236}">
                <a16:creationId xmlns:a16="http://schemas.microsoft.com/office/drawing/2014/main" id="{57D3711E-72C9-FA1F-0905-F56C0F2FDFCB}"/>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Kombinierbarkeit der Boni</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20" name="Gruppieren 19">
            <a:extLst>
              <a:ext uri="{FF2B5EF4-FFF2-40B4-BE49-F238E27FC236}">
                <a16:creationId xmlns:a16="http://schemas.microsoft.com/office/drawing/2014/main" id="{0F51337E-405F-D9DA-3DEB-E36430514903}"/>
              </a:ext>
            </a:extLst>
          </p:cNvPr>
          <p:cNvGrpSpPr/>
          <p:nvPr/>
        </p:nvGrpSpPr>
        <p:grpSpPr>
          <a:xfrm>
            <a:off x="7599605" y="-142875"/>
            <a:ext cx="1085001" cy="914400"/>
            <a:chOff x="7443880" y="567386"/>
            <a:chExt cx="914400" cy="914400"/>
          </a:xfrm>
        </p:grpSpPr>
        <p:pic>
          <p:nvPicPr>
            <p:cNvPr id="21" name="Grafik 20" descr="Lesezeichen mit einfarbiger Füllung">
              <a:extLst>
                <a:ext uri="{FF2B5EF4-FFF2-40B4-BE49-F238E27FC236}">
                  <a16:creationId xmlns:a16="http://schemas.microsoft.com/office/drawing/2014/main" id="{9CAE9BB8-05FF-8145-1603-DB7B7F4F8F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22" name="Textfeld 21">
              <a:extLst>
                <a:ext uri="{FF2B5EF4-FFF2-40B4-BE49-F238E27FC236}">
                  <a16:creationId xmlns:a16="http://schemas.microsoft.com/office/drawing/2014/main" id="{108AAFD2-353B-1A3F-6962-60B5149BB0C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pic>
        <p:nvPicPr>
          <p:cNvPr id="4" name="Grafik 3" descr="Erneuerbare Energien Silhouette">
            <a:extLst>
              <a:ext uri="{FF2B5EF4-FFF2-40B4-BE49-F238E27FC236}">
                <a16:creationId xmlns:a16="http://schemas.microsoft.com/office/drawing/2014/main" id="{218B0AEA-A84B-DB3A-93CF-F2DBFB3520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66116" y="1668133"/>
            <a:ext cx="504000" cy="504000"/>
          </a:xfrm>
          <a:prstGeom prst="rect">
            <a:avLst/>
          </a:prstGeom>
        </p:spPr>
      </p:pic>
      <p:pic>
        <p:nvPicPr>
          <p:cNvPr id="10" name="Grafik 9" descr="Kran Silhouette">
            <a:extLst>
              <a:ext uri="{FF2B5EF4-FFF2-40B4-BE49-F238E27FC236}">
                <a16:creationId xmlns:a16="http://schemas.microsoft.com/office/drawing/2014/main" id="{BE0DF3F5-F7A1-CC98-229F-FCE8B4A5D5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54549" y="2553134"/>
            <a:ext cx="468000" cy="468000"/>
          </a:xfrm>
          <a:prstGeom prst="rect">
            <a:avLst/>
          </a:prstGeom>
        </p:spPr>
      </p:pic>
      <p:pic>
        <p:nvPicPr>
          <p:cNvPr id="11" name="Grafik 10" descr="Mann mit Stock mit einfarbiger Füllung">
            <a:extLst>
              <a:ext uri="{FF2B5EF4-FFF2-40B4-BE49-F238E27FC236}">
                <a16:creationId xmlns:a16="http://schemas.microsoft.com/office/drawing/2014/main" id="{817DFBED-585D-362F-8235-1632F4122B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81856" y="2473610"/>
            <a:ext cx="504000" cy="504000"/>
          </a:xfrm>
          <a:prstGeom prst="rect">
            <a:avLst/>
          </a:prstGeom>
        </p:spPr>
      </p:pic>
      <p:pic>
        <p:nvPicPr>
          <p:cNvPr id="14" name="Grafik 13" descr="Pflanze Silhouette">
            <a:extLst>
              <a:ext uri="{FF2B5EF4-FFF2-40B4-BE49-F238E27FC236}">
                <a16:creationId xmlns:a16="http://schemas.microsoft.com/office/drawing/2014/main" id="{35779080-CEDD-65F5-0D51-B4C546F636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9338" y="3406376"/>
            <a:ext cx="504000" cy="504000"/>
          </a:xfrm>
          <a:prstGeom prst="rect">
            <a:avLst/>
          </a:prstGeom>
        </p:spPr>
      </p:pic>
    </p:spTree>
    <p:extLst>
      <p:ext uri="{BB962C8B-B14F-4D97-AF65-F5344CB8AC3E}">
        <p14:creationId xmlns:p14="http://schemas.microsoft.com/office/powerpoint/2010/main" val="4209220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0">
            <a:extLst>
              <a:ext uri="{FF2B5EF4-FFF2-40B4-BE49-F238E27FC236}">
                <a16:creationId xmlns:a16="http://schemas.microsoft.com/office/drawing/2014/main" id="{24C9844E-890B-A190-CF30-D878FE242E0A}"/>
              </a:ext>
            </a:extLst>
          </p:cNvPr>
          <p:cNvGraphicFramePr>
            <a:graphicFrameLocks noGrp="1"/>
          </p:cNvGraphicFramePr>
          <p:nvPr/>
        </p:nvGraphicFramePr>
        <p:xfrm>
          <a:off x="1549610" y="1042156"/>
          <a:ext cx="5170170" cy="2597620"/>
        </p:xfrm>
        <a:graphic>
          <a:graphicData uri="http://schemas.openxmlformats.org/drawingml/2006/table">
            <a:tbl>
              <a:tblPr firstRow="1" bandRow="1">
                <a:tableStyleId>{5C22544A-7EE6-4342-B048-85BDC9FD1C3A}</a:tableStyleId>
              </a:tblPr>
              <a:tblGrid>
                <a:gridCol w="830904">
                  <a:extLst>
                    <a:ext uri="{9D8B030D-6E8A-4147-A177-3AD203B41FA5}">
                      <a16:colId xmlns:a16="http://schemas.microsoft.com/office/drawing/2014/main" val="3350392346"/>
                    </a:ext>
                  </a:extLst>
                </a:gridCol>
                <a:gridCol w="889008">
                  <a:extLst>
                    <a:ext uri="{9D8B030D-6E8A-4147-A177-3AD203B41FA5}">
                      <a16:colId xmlns:a16="http://schemas.microsoft.com/office/drawing/2014/main" val="3104466116"/>
                    </a:ext>
                  </a:extLst>
                </a:gridCol>
                <a:gridCol w="756632">
                  <a:extLst>
                    <a:ext uri="{9D8B030D-6E8A-4147-A177-3AD203B41FA5}">
                      <a16:colId xmlns:a16="http://schemas.microsoft.com/office/drawing/2014/main" val="3687776830"/>
                    </a:ext>
                  </a:extLst>
                </a:gridCol>
                <a:gridCol w="680243">
                  <a:extLst>
                    <a:ext uri="{9D8B030D-6E8A-4147-A177-3AD203B41FA5}">
                      <a16:colId xmlns:a16="http://schemas.microsoft.com/office/drawing/2014/main" val="3356376069"/>
                    </a:ext>
                  </a:extLst>
                </a:gridCol>
                <a:gridCol w="1100253">
                  <a:extLst>
                    <a:ext uri="{9D8B030D-6E8A-4147-A177-3AD203B41FA5}">
                      <a16:colId xmlns:a16="http://schemas.microsoft.com/office/drawing/2014/main" val="3577845632"/>
                    </a:ext>
                  </a:extLst>
                </a:gridCol>
                <a:gridCol w="913130">
                  <a:extLst>
                    <a:ext uri="{9D8B030D-6E8A-4147-A177-3AD203B41FA5}">
                      <a16:colId xmlns:a16="http://schemas.microsoft.com/office/drawing/2014/main" val="602976476"/>
                    </a:ext>
                  </a:extLst>
                </a:gridCol>
              </a:tblGrid>
              <a:tr h="389602">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Effizienz-haus-standard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tc gridSpan="4">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Tilgungszuschuss</a:t>
                      </a: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577"/>
                    </a:solidFill>
                  </a:tcPr>
                </a:tc>
                <a:tc hMerge="1">
                  <a:txBody>
                    <a:bodyPr/>
                    <a:lstStyle/>
                    <a:p>
                      <a:endParaRPr lang="de-DE" b="1">
                        <a:solidFill>
                          <a:schemeClr val="bg1"/>
                        </a:solidFill>
                      </a:endParaRPr>
                    </a:p>
                  </a:txBody>
                  <a:tcPr marL="36000" marR="36000" marT="36000" marB="36000" anchor="ctr">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rgbClr val="006577"/>
                    </a:solid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B w="12700" cap="flat" cmpd="sng" algn="ctr">
                      <a:solidFill>
                        <a:schemeClr val="bg1"/>
                      </a:solidFill>
                      <a:prstDash val="solid"/>
                      <a:round/>
                      <a:headEnd type="none" w="med" len="med"/>
                      <a:tailEnd type="none" w="med" len="med"/>
                    </a:lnB>
                    <a:solidFill>
                      <a:srgbClr val="006577"/>
                    </a:solidFill>
                  </a:tcPr>
                </a:tc>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Zinsver-billigung</a:t>
                      </a:r>
                      <a:br>
                        <a:rPr kumimoji="0" lang="de-DE" sz="1400" b="1" i="0" u="none" strike="noStrike" kern="1200" cap="none" spc="0" normalizeH="0" baseline="0" noProof="0">
                          <a:ln>
                            <a:noFill/>
                          </a:ln>
                          <a:solidFill>
                            <a:srgbClr val="FFFFFF"/>
                          </a:solidFill>
                          <a:effectLst/>
                          <a:uLnTx/>
                          <a:uFillTx/>
                          <a:latin typeface="Calibri"/>
                          <a:ea typeface="+mn-ea"/>
                          <a:cs typeface="Calibri"/>
                        </a:rPr>
                      </a:br>
                      <a:r>
                        <a:rPr kumimoji="0" lang="de-DE" sz="1400" b="1" i="0" u="none" strike="noStrike" kern="1200" cap="none" spc="0" normalizeH="0" baseline="0" noProof="0">
                          <a:ln>
                            <a:noFill/>
                          </a:ln>
                          <a:solidFill>
                            <a:schemeClr val="bg1"/>
                          </a:solidFill>
                          <a:effectLst/>
                          <a:uLnTx/>
                          <a:uFillTx/>
                          <a:latin typeface="Calibri"/>
                          <a:ea typeface="+mn-ea"/>
                          <a:cs typeface="Calibri"/>
                        </a:rPr>
                        <a:t>***</a:t>
                      </a:r>
                    </a:p>
                  </a:txBody>
                  <a:tcPr marL="36000" marR="36000" marT="36000" marB="36000" anchor="ct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503368">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72000" marB="72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Grund-förderung</a:t>
                      </a:r>
                    </a:p>
                  </a:txBody>
                  <a:tcPr marL="36000" marR="36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algn="ctr"/>
                      <a:r>
                        <a:rPr kumimoji="0" lang="de-DE" sz="1400" b="0" i="0" u="none" strike="noStrike" kern="1200" cap="none" spc="0" normalizeH="0" baseline="0" noProof="0">
                          <a:ln>
                            <a:noFill/>
                          </a:ln>
                          <a:solidFill>
                            <a:schemeClr val="bg1"/>
                          </a:solidFill>
                          <a:effectLst/>
                          <a:uLnTx/>
                          <a:uFillTx/>
                          <a:latin typeface="Calibri"/>
                          <a:ea typeface="+mn-ea"/>
                          <a:cs typeface="Calibri"/>
                        </a:rPr>
                        <a:t>EE-/NH-Bonus</a:t>
                      </a:r>
                      <a:r>
                        <a:rPr lang="de-DE" sz="1400" b="0" i="0" u="none" strike="noStrike" kern="1200" cap="none" spc="0" normalizeH="0" baseline="0" noProof="0">
                          <a:ln>
                            <a:noFill/>
                          </a:ln>
                          <a:solidFill>
                            <a:schemeClr val="bg1"/>
                          </a:solidFill>
                          <a:effectLst/>
                          <a:uLnTx/>
                          <a:uFillTx/>
                          <a:latin typeface="Calibri"/>
                          <a:ea typeface="+mn-ea"/>
                          <a:cs typeface="Calibri"/>
                        </a:rPr>
                        <a:t> </a:t>
                      </a:r>
                      <a:endParaRPr lang="de-DE" sz="1400" b="0">
                        <a:solidFill>
                          <a:schemeClr val="bg1"/>
                        </a:solidFill>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WPB-Bonus*</a:t>
                      </a:r>
                      <a:endParaRPr kumimoji="0" lang="de-DE" sz="1400" b="0" i="0" u="none" strike="noStrike" kern="1200" cap="none" spc="0" normalizeH="0" baseline="0">
                        <a:ln>
                          <a:noFill/>
                        </a:ln>
                        <a:solidFill>
                          <a:schemeClr val="bg1"/>
                        </a:solidFill>
                        <a:effectLst/>
                        <a:uLnTx/>
                        <a:uFillTx/>
                        <a:latin typeface="Calibri"/>
                        <a:ea typeface="+mn-ea"/>
                        <a:cs typeface="Calibri"/>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schemeClr val="bg1"/>
                          </a:solidFill>
                          <a:effectLst/>
                          <a:uLnTx/>
                          <a:uFillTx/>
                          <a:latin typeface="Calibri"/>
                          <a:ea typeface="+mn-ea"/>
                          <a:cs typeface="Calibri"/>
                        </a:rPr>
                        <a:t>Serielle Sanierung**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420354005"/>
                  </a:ext>
                </a:extLst>
              </a:tr>
              <a:tr h="340930">
                <a:tc>
                  <a:txBody>
                    <a:bodyPr/>
                    <a:lstStyle/>
                    <a:p>
                      <a:pPr algn="ctr"/>
                      <a:r>
                        <a:rPr lang="de-DE" sz="1400" b="1">
                          <a:solidFill>
                            <a:srgbClr val="EC6607"/>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20%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10%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solidFill>
                            <a:schemeClr val="bg1">
                              <a:lumMod val="65000"/>
                            </a:schemeClr>
                          </a:solidFill>
                          <a:latin typeface="Calibri"/>
                          <a:cs typeface="Calibri"/>
                        </a:rPr>
                        <a:t>15%</a:t>
                      </a:r>
                    </a:p>
                  </a:txBody>
                  <a:tcPr marL="36000" marR="36000" anchor="ctr">
                    <a:lnT w="28575" cap="flat" cmpd="sng" algn="ctr">
                      <a:solidFill>
                        <a:schemeClr val="bg1"/>
                      </a:solidFill>
                      <a:prstDash val="solid"/>
                      <a:round/>
                      <a:headEnd type="none" w="med" len="med"/>
                      <a:tailEnd type="none" w="med" len="med"/>
                    </a:lnT>
                    <a:solidFill>
                      <a:srgbClr val="F2F2F2"/>
                    </a:solidFill>
                  </a:tcPr>
                </a:tc>
                <a:tc rowSpan="5">
                  <a:txBody>
                    <a:bodyPr/>
                    <a:lstStyle/>
                    <a:p>
                      <a:pPr algn="ctr"/>
                      <a:r>
                        <a:rPr lang="de-DE" sz="1400">
                          <a:latin typeface="Calibri"/>
                          <a:cs typeface="Calibri"/>
                        </a:rPr>
                        <a:t>~15%</a:t>
                      </a:r>
                      <a:endParaRPr lang="de-DE" sz="1400">
                        <a:highlight>
                          <a:srgbClr val="FF0000"/>
                        </a:highlight>
                        <a:latin typeface="Calibri"/>
                        <a:cs typeface="Calibri"/>
                      </a:endParaRP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EC6607"/>
                          </a:solidFill>
                          <a:latin typeface="Calibri"/>
                          <a:cs typeface="Calibri"/>
                        </a:rPr>
                        <a:t>55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algn="ctr"/>
                      <a:r>
                        <a:rPr lang="de-DE" sz="1400">
                          <a:latin typeface="Calibri"/>
                          <a:cs typeface="Calibri"/>
                        </a:rPr>
                        <a:t>10%</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solidFill>
                            <a:schemeClr val="bg1">
                              <a:lumMod val="65000"/>
                            </a:schemeClr>
                          </a:solidFill>
                          <a:latin typeface="Calibri"/>
                          <a:cs typeface="Calibri"/>
                        </a:rPr>
                        <a:t>15%</a:t>
                      </a:r>
                    </a:p>
                  </a:txBody>
                  <a:tcPr marL="36000" marR="36000" anchor="ctr">
                    <a:solidFill>
                      <a:srgbClr val="E0E0E0"/>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EC6607"/>
                          </a:solidFill>
                          <a:latin typeface="Calibri"/>
                          <a:cs typeface="Calibri"/>
                        </a:rPr>
                        <a:t>70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algn="ctr"/>
                      <a:r>
                        <a:rPr lang="de-DE" sz="1400">
                          <a:latin typeface="Calibri"/>
                          <a:cs typeface="Calibri"/>
                        </a:rPr>
                        <a:t>10%</a:t>
                      </a:r>
                    </a:p>
                  </a:txBody>
                  <a:tcPr marL="36000" marR="36000" anchor="ctr">
                    <a:solidFill>
                      <a:srgbClr val="F2F2F2"/>
                    </a:solidFill>
                  </a:tcPr>
                </a:tc>
                <a:tc>
                  <a:txBody>
                    <a:bodyPr/>
                    <a:lstStyle/>
                    <a:p>
                      <a:pPr algn="ctr"/>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a:solidFill>
                            <a:srgbClr val="EC6607"/>
                          </a:solidFill>
                          <a:latin typeface="Calibri"/>
                          <a:cs typeface="Calibri"/>
                        </a:rPr>
                        <a:t>85</a:t>
                      </a:r>
                    </a:p>
                  </a:txBody>
                  <a:tcPr marL="36000" marR="36000" anchor="ctr">
                    <a:solidFill>
                      <a:srgbClr val="E0E0E0"/>
                    </a:solidFill>
                  </a:tcPr>
                </a:tc>
                <a:tc>
                  <a:txBody>
                    <a:bodyPr/>
                    <a:lstStyle/>
                    <a:p>
                      <a:pPr algn="ctr"/>
                      <a:r>
                        <a:rPr lang="de-DE" sz="1400">
                          <a:latin typeface="Calibri"/>
                          <a:cs typeface="Calibri"/>
                        </a:rPr>
                        <a:t>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E0E0E0"/>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E0E0E0"/>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E0E0E0"/>
                    </a:solidFill>
                  </a:tcPr>
                </a:tc>
                <a:extLst>
                  <a:ext uri="{0D108BD9-81ED-4DB2-BD59-A6C34878D82A}">
                    <a16:rowId xmlns:a16="http://schemas.microsoft.com/office/drawing/2014/main" val="1943844570"/>
                  </a:ext>
                </a:extLst>
              </a:tr>
              <a:tr h="340930">
                <a:tc>
                  <a:txBody>
                    <a:bodyPr/>
                    <a:lstStyle/>
                    <a:p>
                      <a:pPr algn="ctr"/>
                      <a:r>
                        <a:rPr lang="de-DE" sz="1400" b="1">
                          <a:solidFill>
                            <a:srgbClr val="EC6607"/>
                          </a:solidFill>
                          <a:latin typeface="Calibri"/>
                          <a:cs typeface="Calibri"/>
                        </a:rPr>
                        <a:t>Denkmal</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F2F2F2"/>
                    </a:solidFill>
                  </a:tcPr>
                </a:tc>
                <a:extLst>
                  <a:ext uri="{0D108BD9-81ED-4DB2-BD59-A6C34878D82A}">
                    <a16:rowId xmlns:a16="http://schemas.microsoft.com/office/drawing/2014/main" val="2275774815"/>
                  </a:ext>
                </a:extLst>
              </a:tr>
            </a:tbl>
          </a:graphicData>
        </a:graphic>
      </p:graphicFrame>
      <p:sp>
        <p:nvSpPr>
          <p:cNvPr id="8" name="Textfeld 7">
            <a:extLst>
              <a:ext uri="{FF2B5EF4-FFF2-40B4-BE49-F238E27FC236}">
                <a16:creationId xmlns:a16="http://schemas.microsoft.com/office/drawing/2014/main" id="{BE4512AF-B5BB-F077-1183-EF96F17A95E0}"/>
              </a:ext>
            </a:extLst>
          </p:cNvPr>
          <p:cNvSpPr txBox="1"/>
          <p:nvPr/>
        </p:nvSpPr>
        <p:spPr>
          <a:xfrm rot="21396375">
            <a:off x="6788985" y="1082384"/>
            <a:ext cx="1976237" cy="1169551"/>
          </a:xfrm>
          <a:prstGeom prst="rect">
            <a:avLst/>
          </a:prstGeom>
          <a:solidFill>
            <a:schemeClr val="bg1"/>
          </a:solidFill>
          <a:ln w="12700">
            <a:solidFill>
              <a:srgbClr val="EC6607"/>
            </a:solidFill>
          </a:ln>
        </p:spPr>
        <p:txBody>
          <a:bodyPr wrap="square" rtlCol="0">
            <a:spAutoFit/>
          </a:bodyPr>
          <a:lstStyle/>
          <a:p>
            <a:r>
              <a:rPr lang="de-DE" sz="1400" b="1">
                <a:solidFill>
                  <a:srgbClr val="EC6607"/>
                </a:solidFill>
                <a:latin typeface="Calibri" panose="020F0502020204030204" pitchFamily="34" charset="0"/>
                <a:cs typeface="Calibri" panose="020F0502020204030204" pitchFamily="34" charset="0"/>
              </a:rPr>
              <a:t>Förderfähige Kosten </a:t>
            </a:r>
            <a:br>
              <a:rPr lang="de-DE" sz="1400" b="1">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(pro WE &amp; Kalenderjahr)</a:t>
            </a:r>
          </a:p>
          <a:p>
            <a:pPr marL="177800" indent="-177800">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120.000 €</a:t>
            </a:r>
            <a:endParaRPr lang="de-DE" sz="1400" strike="sngStrike">
              <a:solidFill>
                <a:srgbClr val="EC6607"/>
              </a:solidFill>
              <a:highlight>
                <a:srgbClr val="FFFF00"/>
              </a:highlight>
              <a:latin typeface="Calibri" panose="020F0502020204030204" pitchFamily="34" charset="0"/>
              <a:cs typeface="Calibri" panose="020F0502020204030204" pitchFamily="34" charset="0"/>
            </a:endParaRPr>
          </a:p>
          <a:p>
            <a:pPr marL="177800" indent="-177800">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150.000 € mit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EE-/NH-Bonus</a:t>
            </a:r>
          </a:p>
        </p:txBody>
      </p:sp>
      <p:sp>
        <p:nvSpPr>
          <p:cNvPr id="6" name="Textfeld 5">
            <a:extLst>
              <a:ext uri="{FF2B5EF4-FFF2-40B4-BE49-F238E27FC236}">
                <a16:creationId xmlns:a16="http://schemas.microsoft.com/office/drawing/2014/main" id="{99C8D482-F57A-AD87-526B-F02B1F787362}"/>
              </a:ext>
            </a:extLst>
          </p:cNvPr>
          <p:cNvSpPr txBox="1"/>
          <p:nvPr/>
        </p:nvSpPr>
        <p:spPr>
          <a:xfrm>
            <a:off x="169593" y="2126199"/>
            <a:ext cx="1157673" cy="1169551"/>
          </a:xfrm>
          <a:prstGeom prst="rect">
            <a:avLst/>
          </a:prstGeom>
          <a:solidFill>
            <a:schemeClr val="bg1"/>
          </a:solidFill>
          <a:ln w="12700">
            <a:noFill/>
          </a:ln>
        </p:spPr>
        <p:txBody>
          <a:bodyPr wrap="square" rtlCol="0">
            <a:spAutoFit/>
          </a:bodyPr>
          <a:lstStyle/>
          <a:p>
            <a:pPr algn="r"/>
            <a:r>
              <a:rPr lang="de-DE" sz="1400">
                <a:solidFill>
                  <a:srgbClr val="EC6607"/>
                </a:solidFill>
                <a:latin typeface="Calibri" panose="020F0502020204030204" pitchFamily="34" charset="0"/>
                <a:cs typeface="Calibri" panose="020F0502020204030204" pitchFamily="34" charset="0"/>
              </a:rPr>
              <a:t>Je kleiner der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Wert, desto energie-</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effizienter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das Haus</a:t>
            </a:r>
          </a:p>
        </p:txBody>
      </p:sp>
      <p:sp>
        <p:nvSpPr>
          <p:cNvPr id="7" name="Pfeil: nach rechts 6">
            <a:extLst>
              <a:ext uri="{FF2B5EF4-FFF2-40B4-BE49-F238E27FC236}">
                <a16:creationId xmlns:a16="http://schemas.microsoft.com/office/drawing/2014/main" id="{8A0271D8-8C9B-8622-A5EA-23DBB01BBF7B}"/>
              </a:ext>
            </a:extLst>
          </p:cNvPr>
          <p:cNvSpPr/>
          <p:nvPr/>
        </p:nvSpPr>
        <p:spPr>
          <a:xfrm rot="16200000">
            <a:off x="682653" y="2514995"/>
            <a:ext cx="1327555" cy="234639"/>
          </a:xfrm>
          <a:prstGeom prst="rightArrow">
            <a:avLst>
              <a:gd name="adj1" fmla="val 40476"/>
              <a:gd name="adj2" fmla="val 50000"/>
            </a:avLst>
          </a:prstGeom>
          <a:solidFill>
            <a:srgbClr val="EC6607"/>
          </a:solidFill>
          <a:ln>
            <a:solidFill>
              <a:srgbClr val="EC66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7688FE28-BC40-D547-F744-9C74AE89EE63}"/>
              </a:ext>
            </a:extLst>
          </p:cNvPr>
          <p:cNvSpPr txBox="1"/>
          <p:nvPr/>
        </p:nvSpPr>
        <p:spPr>
          <a:xfrm>
            <a:off x="2457680" y="4408720"/>
            <a:ext cx="6202554" cy="708977"/>
          </a:xfrm>
          <a:prstGeom prst="rect">
            <a:avLst/>
          </a:prstGeom>
          <a:noFill/>
        </p:spPr>
        <p:txBody>
          <a:bodyPr wrap="square" tIns="46800" anchor="b">
            <a:spAutoFit/>
          </a:bodyPr>
          <a:lstStyle/>
          <a:p>
            <a:r>
              <a:rPr lang="de-DE" sz="800" dirty="0">
                <a:latin typeface="Calibri" panose="020F0502020204030204" pitchFamily="34" charset="0"/>
                <a:cs typeface="Calibri" panose="020F0502020204030204" pitchFamily="34" charset="0"/>
              </a:rPr>
              <a:t>* </a:t>
            </a:r>
            <a:r>
              <a:rPr lang="de-DE" sz="800" dirty="0" err="1">
                <a:latin typeface="Calibri" panose="020F0502020204030204" pitchFamily="34" charset="0"/>
                <a:cs typeface="Calibri" panose="020F0502020204030204" pitchFamily="34" charset="0"/>
              </a:rPr>
              <a:t>Worst</a:t>
            </a:r>
            <a:r>
              <a:rPr lang="de-DE" sz="800" dirty="0">
                <a:latin typeface="Calibri" panose="020F0502020204030204" pitchFamily="34" charset="0"/>
                <a:cs typeface="Calibri" panose="020F0502020204030204" pitchFamily="34" charset="0"/>
              </a:rPr>
              <a:t> Performing Building-Bonus für Sanierungen zum Effizienzhaus 40 und 55 sowie 70 EE.   ** Bei Kombination von WPB und serieller Sanierung gibt es max. 20 Prozent Zuschuss.    *** Die Zinsverbilligung entspricht dem Zinsvorteil des KfW-Kredits gegenüber dem Kredit bei der Hausbank und weist einen Subventionswert von ~15 Prozent auf, die Abweichung zwischen Förderkredit und Zinssatz der Hausbank darf dabei max. vier Prozent betragen.    Quelle: BEG-WG, Stand 09.12.2022 (</a:t>
            </a:r>
            <a:r>
              <a:rPr lang="de-DE" sz="800" dirty="0">
                <a:latin typeface="Calibri" panose="020F0502020204030204" pitchFamily="34" charset="0"/>
                <a:cs typeface="Calibri" panose="020F0502020204030204" pitchFamily="34" charset="0"/>
                <a:hlinkClick r:id="rId3"/>
              </a:rPr>
              <a:t>https://www.bmwi.de/Redaktion/DE/Artikel/Energie/bundesfoerderung-fuer-effiziente-gebaeude-beg.html</a:t>
            </a:r>
            <a:r>
              <a:rPr lang="de-DE" sz="800" dirty="0">
                <a:latin typeface="Calibri" panose="020F0502020204030204" pitchFamily="34" charset="0"/>
                <a:cs typeface="Calibri" panose="020F0502020204030204" pitchFamily="34" charset="0"/>
              </a:rPr>
              <a:t>) </a:t>
            </a:r>
          </a:p>
        </p:txBody>
      </p:sp>
      <p:sp>
        <p:nvSpPr>
          <p:cNvPr id="5" name="Textfeld 4">
            <a:extLst>
              <a:ext uri="{FF2B5EF4-FFF2-40B4-BE49-F238E27FC236}">
                <a16:creationId xmlns:a16="http://schemas.microsoft.com/office/drawing/2014/main" id="{3C5FF6A0-DFF8-8F75-C848-787337DF9A9D}"/>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0A4409CF-0D1C-F26C-31F4-91BB3260A240}"/>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Förderung im Überblick </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13" name="Gruppieren 12">
            <a:extLst>
              <a:ext uri="{FF2B5EF4-FFF2-40B4-BE49-F238E27FC236}">
                <a16:creationId xmlns:a16="http://schemas.microsoft.com/office/drawing/2014/main" id="{26652C60-3987-8AAF-72EA-C477FCF8EB95}"/>
              </a:ext>
            </a:extLst>
          </p:cNvPr>
          <p:cNvGrpSpPr/>
          <p:nvPr/>
        </p:nvGrpSpPr>
        <p:grpSpPr>
          <a:xfrm>
            <a:off x="7599605" y="-142875"/>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0EF2F036-062E-DEEC-DD2E-8F656A60E4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692D5E77-E08C-76F7-5800-ED6517C5AD0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spTree>
    <p:extLst>
      <p:ext uri="{BB962C8B-B14F-4D97-AF65-F5344CB8AC3E}">
        <p14:creationId xmlns:p14="http://schemas.microsoft.com/office/powerpoint/2010/main" val="371151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Bundesförderung für effiziente Gebäude</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01.01.2024</a:t>
            </a:r>
            <a:endParaRPr lang="id-ID" sz="2000">
              <a:solidFill>
                <a:srgbClr val="FF0000"/>
              </a:solidFill>
              <a:latin typeface="Calibri" pitchFamily="-102" charset="0"/>
              <a:ea typeface="Calibri" pitchFamily="-102" charset="0"/>
              <a:cs typeface="Calibri" pitchFamily="-102" charset="0"/>
            </a:endParaRPr>
          </a:p>
        </p:txBody>
      </p:sp>
      <p:sp>
        <p:nvSpPr>
          <p:cNvPr id="2" name="Textfeld 1">
            <a:extLst>
              <a:ext uri="{FF2B5EF4-FFF2-40B4-BE49-F238E27FC236}">
                <a16:creationId xmlns:a16="http://schemas.microsoft.com/office/drawing/2014/main" id="{A874CE53-2E4B-4783-FD80-34C1B3DF3B58}"/>
              </a:ext>
            </a:extLst>
          </p:cNvPr>
          <p:cNvSpPr txBox="1">
            <a:spLocks/>
          </p:cNvSpPr>
          <p:nvPr/>
        </p:nvSpPr>
        <p:spPr>
          <a:xfrm>
            <a:off x="3376115" y="2215011"/>
            <a:ext cx="2333296" cy="1260406"/>
          </a:xfrm>
          <a:prstGeom prst="rect">
            <a:avLst/>
          </a:prstGeom>
          <a:noFill/>
          <a:ln w="19050">
            <a:solidFill>
              <a:srgbClr val="006373"/>
            </a:solidFill>
          </a:ln>
        </p:spPr>
        <p:txBody>
          <a:bodyPr wrap="square" lIns="36000" rIns="36000" rtlCol="0" anchor="ctr">
            <a:noAutofit/>
          </a:bodyPr>
          <a:lstStyle/>
          <a:p>
            <a:pPr algn="ctr">
              <a:spcAft>
                <a:spcPts val="1200"/>
              </a:spcAft>
            </a:pPr>
            <a:r>
              <a:rPr lang="de-DE" sz="1600">
                <a:solidFill>
                  <a:srgbClr val="006577"/>
                </a:solidFill>
                <a:latin typeface="Calibri" panose="020F0502020204030204" pitchFamily="34" charset="0"/>
                <a:cs typeface="Calibri" panose="020F0502020204030204" pitchFamily="34" charset="0"/>
              </a:rPr>
              <a:t>BEG Wohn-</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gebäude </a:t>
            </a:r>
          </a:p>
          <a:p>
            <a:pPr algn="ctr">
              <a:spcAft>
                <a:spcPts val="1200"/>
              </a:spcAft>
            </a:pPr>
            <a:r>
              <a:rPr lang="de-DE" sz="1600">
                <a:solidFill>
                  <a:srgbClr val="006577"/>
                </a:solidFill>
                <a:latin typeface="Calibri" panose="020F0502020204030204" pitchFamily="34" charset="0"/>
                <a:cs typeface="Calibri" panose="020F0502020204030204" pitchFamily="34" charset="0"/>
              </a:rPr>
              <a:t>Sanierung zu Effizienzhäusern</a:t>
            </a:r>
          </a:p>
        </p:txBody>
      </p:sp>
      <p:sp>
        <p:nvSpPr>
          <p:cNvPr id="3" name="Textfeld 2">
            <a:extLst>
              <a:ext uri="{FF2B5EF4-FFF2-40B4-BE49-F238E27FC236}">
                <a16:creationId xmlns:a16="http://schemas.microsoft.com/office/drawing/2014/main" id="{C633F8FB-B03D-747D-6053-B139136B9213}"/>
              </a:ext>
            </a:extLst>
          </p:cNvPr>
          <p:cNvSpPr txBox="1">
            <a:spLocks/>
          </p:cNvSpPr>
          <p:nvPr/>
        </p:nvSpPr>
        <p:spPr>
          <a:xfrm>
            <a:off x="3376113" y="1705069"/>
            <a:ext cx="4777011" cy="437128"/>
          </a:xfrm>
          <a:prstGeom prst="rect">
            <a:avLst/>
          </a:prstGeom>
          <a:solidFill>
            <a:srgbClr val="006373"/>
          </a:solidFill>
          <a:ln w="19050">
            <a:solidFill>
              <a:srgbClr val="006373"/>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(Systemische) Effizienzhaus-Maßnahmen</a:t>
            </a:r>
          </a:p>
        </p:txBody>
      </p:sp>
      <p:sp>
        <p:nvSpPr>
          <p:cNvPr id="6" name="Textfeld 5">
            <a:extLst>
              <a:ext uri="{FF2B5EF4-FFF2-40B4-BE49-F238E27FC236}">
                <a16:creationId xmlns:a16="http://schemas.microsoft.com/office/drawing/2014/main" id="{6515CFAD-DBDF-9EE7-6A0B-0C10E9BFEA0B}"/>
              </a:ext>
            </a:extLst>
          </p:cNvPr>
          <p:cNvSpPr txBox="1">
            <a:spLocks/>
          </p:cNvSpPr>
          <p:nvPr/>
        </p:nvSpPr>
        <p:spPr>
          <a:xfrm>
            <a:off x="5819830" y="2215010"/>
            <a:ext cx="2333296" cy="1265187"/>
          </a:xfrm>
          <a:prstGeom prst="rect">
            <a:avLst/>
          </a:prstGeom>
          <a:noFill/>
          <a:ln w="19050">
            <a:solidFill>
              <a:srgbClr val="006373"/>
            </a:solidFill>
          </a:ln>
        </p:spPr>
        <p:txBody>
          <a:bodyPr wrap="square" lIns="36000" rIns="36000" rtlCol="0" anchor="ctr">
            <a:noAutofit/>
          </a:bodyPr>
          <a:lstStyle/>
          <a:p>
            <a:pPr algn="ctr">
              <a:spcAft>
                <a:spcPts val="1200"/>
              </a:spcAft>
            </a:pPr>
            <a:r>
              <a:rPr lang="de-DE" sz="1600">
                <a:solidFill>
                  <a:srgbClr val="006577"/>
                </a:solidFill>
                <a:latin typeface="Calibri" panose="020F0502020204030204" pitchFamily="34" charset="0"/>
                <a:cs typeface="Calibri" panose="020F0502020204030204" pitchFamily="34" charset="0"/>
              </a:rPr>
              <a:t>BEG Nicht-</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wohngebäude        </a:t>
            </a:r>
          </a:p>
          <a:p>
            <a:pPr algn="ctr">
              <a:spcAft>
                <a:spcPts val="1200"/>
              </a:spcAft>
            </a:pPr>
            <a:r>
              <a:rPr lang="de-DE" sz="1600">
                <a:solidFill>
                  <a:srgbClr val="006577"/>
                </a:solidFill>
                <a:latin typeface="Calibri" panose="020F0502020204030204" pitchFamily="34" charset="0"/>
                <a:cs typeface="Calibri" panose="020F0502020204030204" pitchFamily="34" charset="0"/>
              </a:rPr>
              <a:t>Sanierung zu Effizienzgebäuden</a:t>
            </a:r>
          </a:p>
        </p:txBody>
      </p:sp>
      <p:sp>
        <p:nvSpPr>
          <p:cNvPr id="7" name="Textfeld 6">
            <a:extLst>
              <a:ext uri="{FF2B5EF4-FFF2-40B4-BE49-F238E27FC236}">
                <a16:creationId xmlns:a16="http://schemas.microsoft.com/office/drawing/2014/main" id="{7E7A7235-20B3-2275-168E-E35CD7756271}"/>
              </a:ext>
            </a:extLst>
          </p:cNvPr>
          <p:cNvSpPr txBox="1">
            <a:spLocks/>
          </p:cNvSpPr>
          <p:nvPr/>
        </p:nvSpPr>
        <p:spPr>
          <a:xfrm>
            <a:off x="755650" y="2216917"/>
            <a:ext cx="2510044" cy="1260406"/>
          </a:xfrm>
          <a:prstGeom prst="rect">
            <a:avLst/>
          </a:prstGeom>
          <a:noFill/>
          <a:ln w="19050">
            <a:solidFill>
              <a:srgbClr val="EC6607"/>
            </a:solidFill>
          </a:ln>
        </p:spPr>
        <p:txBody>
          <a:bodyPr wrap="square" rtlCol="0" anchor="ctr">
            <a:noAutofit/>
          </a:bodyPr>
          <a:lstStyle/>
          <a:p>
            <a:pPr algn="ctr">
              <a:spcAft>
                <a:spcPts val="1200"/>
              </a:spcAft>
            </a:pPr>
            <a:r>
              <a:rPr lang="de-DE" sz="1600">
                <a:solidFill>
                  <a:srgbClr val="EC6607"/>
                </a:solidFill>
                <a:latin typeface="Calibri" panose="020F0502020204030204" pitchFamily="34" charset="0"/>
                <a:cs typeface="Calibri" panose="020F0502020204030204" pitchFamily="34" charset="0"/>
              </a:rPr>
              <a:t>BEG Einzel-</a:t>
            </a:r>
            <a:br>
              <a:rPr lang="de-DE" sz="1600">
                <a:solidFill>
                  <a:srgbClr val="EC6607"/>
                </a:solidFill>
                <a:latin typeface="Calibri" panose="020F0502020204030204" pitchFamily="34" charset="0"/>
                <a:cs typeface="Calibri" panose="020F0502020204030204" pitchFamily="34" charset="0"/>
              </a:rPr>
            </a:br>
            <a:r>
              <a:rPr lang="de-DE" sz="1600">
                <a:solidFill>
                  <a:srgbClr val="EC6607"/>
                </a:solidFill>
                <a:latin typeface="Calibri" panose="020F0502020204030204" pitchFamily="34" charset="0"/>
                <a:cs typeface="Calibri" panose="020F0502020204030204" pitchFamily="34" charset="0"/>
              </a:rPr>
              <a:t>maßnahmen</a:t>
            </a:r>
          </a:p>
          <a:p>
            <a:pPr algn="ctr">
              <a:spcAft>
                <a:spcPts val="1200"/>
              </a:spcAft>
            </a:pPr>
            <a:r>
              <a:rPr lang="de-DE" sz="1600">
                <a:solidFill>
                  <a:srgbClr val="EC6607"/>
                </a:solidFill>
                <a:latin typeface="Calibri" panose="020F0502020204030204" pitchFamily="34" charset="0"/>
                <a:cs typeface="Calibri" panose="020F0502020204030204" pitchFamily="34" charset="0"/>
              </a:rPr>
              <a:t>Sanierung von </a:t>
            </a:r>
            <a:br>
              <a:rPr lang="de-DE" sz="1600">
                <a:solidFill>
                  <a:srgbClr val="EC6607"/>
                </a:solidFill>
                <a:latin typeface="Calibri" panose="020F0502020204030204" pitchFamily="34" charset="0"/>
                <a:cs typeface="Calibri" panose="020F0502020204030204" pitchFamily="34" charset="0"/>
              </a:rPr>
            </a:br>
            <a:r>
              <a:rPr lang="de-DE" sz="1600">
                <a:solidFill>
                  <a:srgbClr val="EC6607"/>
                </a:solidFill>
                <a:latin typeface="Calibri" panose="020F0502020204030204" pitchFamily="34" charset="0"/>
                <a:cs typeface="Calibri" panose="020F0502020204030204" pitchFamily="34" charset="0"/>
              </a:rPr>
              <a:t>WG und NWG</a:t>
            </a:r>
          </a:p>
        </p:txBody>
      </p:sp>
      <p:sp>
        <p:nvSpPr>
          <p:cNvPr id="8" name="Textfeld 7">
            <a:extLst>
              <a:ext uri="{FF2B5EF4-FFF2-40B4-BE49-F238E27FC236}">
                <a16:creationId xmlns:a16="http://schemas.microsoft.com/office/drawing/2014/main" id="{816053EC-CF97-C916-0C08-B5D4FDC9D522}"/>
              </a:ext>
            </a:extLst>
          </p:cNvPr>
          <p:cNvSpPr txBox="1">
            <a:spLocks/>
          </p:cNvSpPr>
          <p:nvPr/>
        </p:nvSpPr>
        <p:spPr>
          <a:xfrm>
            <a:off x="755651" y="1703834"/>
            <a:ext cx="2510042" cy="437128"/>
          </a:xfrm>
          <a:prstGeom prst="rect">
            <a:avLst/>
          </a:prstGeom>
          <a:solidFill>
            <a:srgbClr val="EC6607"/>
          </a:solidFill>
          <a:ln w="19050">
            <a:solidFill>
              <a:srgbClr val="EC660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Einzelmaßnahmen</a:t>
            </a:r>
          </a:p>
        </p:txBody>
      </p:sp>
      <p:sp>
        <p:nvSpPr>
          <p:cNvPr id="17" name="Textfeld 16">
            <a:extLst>
              <a:ext uri="{FF2B5EF4-FFF2-40B4-BE49-F238E27FC236}">
                <a16:creationId xmlns:a16="http://schemas.microsoft.com/office/drawing/2014/main" id="{2F4A9906-DB48-27DA-5999-977F487A081A}"/>
              </a:ext>
            </a:extLst>
          </p:cNvPr>
          <p:cNvSpPr txBox="1">
            <a:spLocks/>
          </p:cNvSpPr>
          <p:nvPr/>
        </p:nvSpPr>
        <p:spPr>
          <a:xfrm>
            <a:off x="755651" y="4170796"/>
            <a:ext cx="7397476" cy="435600"/>
          </a:xfrm>
          <a:prstGeom prst="rect">
            <a:avLst/>
          </a:prstGeom>
          <a:solidFill>
            <a:srgbClr val="56524F"/>
          </a:solidFill>
          <a:ln w="19050">
            <a:solidFill>
              <a:srgbClr val="56524F"/>
            </a:solidFill>
          </a:ln>
        </p:spPr>
        <p:txBody>
          <a:bodyPr wrap="square" rtlCol="0" anchor="ctr">
            <a:noAutofit/>
          </a:bodyPr>
          <a:lstStyle/>
          <a:p>
            <a:pPr algn="ctr"/>
            <a:r>
              <a:rPr lang="de-DE" sz="1600">
                <a:solidFill>
                  <a:schemeClr val="bg1"/>
                </a:solidFill>
                <a:latin typeface="Calibri" panose="020F0502020204030204" pitchFamily="34" charset="0"/>
                <a:cs typeface="Calibri" panose="020F0502020204030204" pitchFamily="34" charset="0"/>
              </a:rPr>
              <a:t>Energetische Fachplanungs- und Baubegleitungsleistungen für alle Maßnahmen</a:t>
            </a:r>
          </a:p>
        </p:txBody>
      </p:sp>
      <p:sp>
        <p:nvSpPr>
          <p:cNvPr id="18" name="Gleichschenkliges Dreieck 17">
            <a:extLst>
              <a:ext uri="{FF2B5EF4-FFF2-40B4-BE49-F238E27FC236}">
                <a16:creationId xmlns:a16="http://schemas.microsoft.com/office/drawing/2014/main" id="{5ABCE5DC-68A9-3181-6A70-6A6190113265}"/>
              </a:ext>
            </a:extLst>
          </p:cNvPr>
          <p:cNvSpPr/>
          <p:nvPr/>
        </p:nvSpPr>
        <p:spPr>
          <a:xfrm>
            <a:off x="784888" y="1192131"/>
            <a:ext cx="7397476" cy="451759"/>
          </a:xfrm>
          <a:prstGeom prst="triangle">
            <a:avLst>
              <a:gd name="adj" fmla="val 50502"/>
            </a:avLst>
          </a:prstGeom>
          <a:solidFill>
            <a:srgbClr val="A1D0DF"/>
          </a:solidFill>
          <a:ln>
            <a:solidFill>
              <a:srgbClr val="A1D0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8B278D2B-34FD-6AEF-4B8D-BECE3881B2D3}"/>
              </a:ext>
            </a:extLst>
          </p:cNvPr>
          <p:cNvSpPr txBox="1">
            <a:spLocks/>
          </p:cNvSpPr>
          <p:nvPr/>
        </p:nvSpPr>
        <p:spPr>
          <a:xfrm>
            <a:off x="755651" y="3553278"/>
            <a:ext cx="966823" cy="547553"/>
          </a:xfrm>
          <a:prstGeom prst="rect">
            <a:avLst/>
          </a:prstGeom>
          <a:noFill/>
          <a:ln w="19050">
            <a:solidFill>
              <a:srgbClr val="EC6607"/>
            </a:solidFill>
          </a:ln>
        </p:spPr>
        <p:txBody>
          <a:bodyPr wrap="square" lIns="72000" rIns="72000" rtlCol="0" anchor="ctr">
            <a:noAutofit/>
          </a:bodyPr>
          <a:lstStyle/>
          <a:p>
            <a:pPr algn="ctr">
              <a:lnSpc>
                <a:spcPts val="1800"/>
              </a:lnSpc>
              <a:spcAft>
                <a:spcPts val="0"/>
              </a:spcAft>
            </a:pPr>
            <a:r>
              <a:rPr lang="de-DE" sz="1600">
                <a:solidFill>
                  <a:srgbClr val="EC6607"/>
                </a:solidFill>
                <a:latin typeface="Calibri" panose="020F0502020204030204" pitchFamily="34" charset="0"/>
                <a:cs typeface="Calibri" panose="020F0502020204030204" pitchFamily="34" charset="0"/>
              </a:rPr>
              <a:t>Zuschuss-variante</a:t>
            </a:r>
          </a:p>
        </p:txBody>
      </p:sp>
      <p:sp>
        <p:nvSpPr>
          <p:cNvPr id="20" name="Textfeld 19">
            <a:extLst>
              <a:ext uri="{FF2B5EF4-FFF2-40B4-BE49-F238E27FC236}">
                <a16:creationId xmlns:a16="http://schemas.microsoft.com/office/drawing/2014/main" id="{04CF0CD8-842C-E8EB-AA4F-84F0C7005E65}"/>
              </a:ext>
            </a:extLst>
          </p:cNvPr>
          <p:cNvSpPr txBox="1">
            <a:spLocks/>
          </p:cNvSpPr>
          <p:nvPr/>
        </p:nvSpPr>
        <p:spPr>
          <a:xfrm>
            <a:off x="3376113" y="3557498"/>
            <a:ext cx="4777010" cy="547553"/>
          </a:xfrm>
          <a:prstGeom prst="rect">
            <a:avLst/>
          </a:prstGeom>
          <a:noFill/>
          <a:ln w="19050">
            <a:solidFill>
              <a:srgbClr val="006373"/>
            </a:solidFill>
          </a:ln>
        </p:spPr>
        <p:txBody>
          <a:bodyPr wrap="square" rtlCol="0" anchor="ctr">
            <a:noAutofit/>
          </a:bodyPr>
          <a:lstStyle/>
          <a:p>
            <a:pPr algn="ctr">
              <a:spcAft>
                <a:spcPts val="1200"/>
              </a:spcAft>
            </a:pPr>
            <a:r>
              <a:rPr lang="de-DE" sz="1600">
                <a:solidFill>
                  <a:srgbClr val="006577"/>
                </a:solidFill>
                <a:latin typeface="Calibri" panose="020F0502020204030204" pitchFamily="34" charset="0"/>
                <a:cs typeface="Calibri" panose="020F0502020204030204" pitchFamily="34" charset="0"/>
              </a:rPr>
              <a:t>Kreditvariante</a:t>
            </a:r>
          </a:p>
        </p:txBody>
      </p:sp>
      <p:sp>
        <p:nvSpPr>
          <p:cNvPr id="5" name="Textfeld 4">
            <a:extLst>
              <a:ext uri="{FF2B5EF4-FFF2-40B4-BE49-F238E27FC236}">
                <a16:creationId xmlns:a16="http://schemas.microsoft.com/office/drawing/2014/main" id="{D228BFCF-E442-49A4-FBA5-C0397F1D383B}"/>
              </a:ext>
            </a:extLst>
          </p:cNvPr>
          <p:cNvSpPr txBox="1">
            <a:spLocks/>
          </p:cNvSpPr>
          <p:nvPr/>
        </p:nvSpPr>
        <p:spPr>
          <a:xfrm>
            <a:off x="1772093" y="3553278"/>
            <a:ext cx="1493600" cy="547553"/>
          </a:xfrm>
          <a:prstGeom prst="rect">
            <a:avLst/>
          </a:prstGeom>
          <a:noFill/>
          <a:ln w="19050">
            <a:solidFill>
              <a:srgbClr val="EC6607"/>
            </a:solidFill>
          </a:ln>
        </p:spPr>
        <p:txBody>
          <a:bodyPr wrap="square" lIns="36000" rIns="36000" rtlCol="0" anchor="ctr">
            <a:noAutofit/>
          </a:bodyPr>
          <a:lstStyle/>
          <a:p>
            <a:pPr algn="ctr">
              <a:lnSpc>
                <a:spcPts val="1800"/>
              </a:lnSpc>
              <a:spcAft>
                <a:spcPts val="0"/>
              </a:spcAft>
            </a:pPr>
            <a:r>
              <a:rPr lang="de-DE" sz="1600">
                <a:solidFill>
                  <a:srgbClr val="EC6607"/>
                </a:solidFill>
                <a:latin typeface="Calibri" panose="020F0502020204030204" pitchFamily="34" charset="0"/>
                <a:cs typeface="Calibri" panose="020F0502020204030204" pitchFamily="34" charset="0"/>
              </a:rPr>
              <a:t>Optional: Ergänzungskredit</a:t>
            </a:r>
          </a:p>
        </p:txBody>
      </p:sp>
      <p:grpSp>
        <p:nvGrpSpPr>
          <p:cNvPr id="9" name="Gruppieren 8">
            <a:extLst>
              <a:ext uri="{FF2B5EF4-FFF2-40B4-BE49-F238E27FC236}">
                <a16:creationId xmlns:a16="http://schemas.microsoft.com/office/drawing/2014/main" id="{C4CC02E4-ACE3-B07A-261E-77421C624B72}"/>
              </a:ext>
            </a:extLst>
          </p:cNvPr>
          <p:cNvGrpSpPr/>
          <p:nvPr/>
        </p:nvGrpSpPr>
        <p:grpSpPr>
          <a:xfrm>
            <a:off x="4865716" y="2203376"/>
            <a:ext cx="1085001" cy="914400"/>
            <a:chOff x="7443880" y="567386"/>
            <a:chExt cx="914400" cy="914400"/>
          </a:xfrm>
        </p:grpSpPr>
        <p:pic>
          <p:nvPicPr>
            <p:cNvPr id="10" name="Grafik 9" descr="Lesezeichen mit einfarbiger Füllung">
              <a:extLst>
                <a:ext uri="{FF2B5EF4-FFF2-40B4-BE49-F238E27FC236}">
                  <a16:creationId xmlns:a16="http://schemas.microsoft.com/office/drawing/2014/main" id="{4E7F6438-EDAB-8AA8-DF5A-FEEB88069C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1" name="Textfeld 10">
              <a:extLst>
                <a:ext uri="{FF2B5EF4-FFF2-40B4-BE49-F238E27FC236}">
                  <a16:creationId xmlns:a16="http://schemas.microsoft.com/office/drawing/2014/main" id="{76C68644-CE86-04B8-C63D-30D4C359657F}"/>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grpSp>
        <p:nvGrpSpPr>
          <p:cNvPr id="12" name="Gruppieren 11">
            <a:extLst>
              <a:ext uri="{FF2B5EF4-FFF2-40B4-BE49-F238E27FC236}">
                <a16:creationId xmlns:a16="http://schemas.microsoft.com/office/drawing/2014/main" id="{104084CA-45FF-38D6-6D70-91E71DA7BC2B}"/>
              </a:ext>
            </a:extLst>
          </p:cNvPr>
          <p:cNvGrpSpPr/>
          <p:nvPr/>
        </p:nvGrpSpPr>
        <p:grpSpPr>
          <a:xfrm>
            <a:off x="2424350" y="2203376"/>
            <a:ext cx="1085001" cy="914400"/>
            <a:chOff x="7443880" y="567386"/>
            <a:chExt cx="914400" cy="914400"/>
          </a:xfrm>
        </p:grpSpPr>
        <p:pic>
          <p:nvPicPr>
            <p:cNvPr id="13" name="Grafik 12" descr="Lesezeichen mit einfarbiger Füllung">
              <a:extLst>
                <a:ext uri="{FF2B5EF4-FFF2-40B4-BE49-F238E27FC236}">
                  <a16:creationId xmlns:a16="http://schemas.microsoft.com/office/drawing/2014/main" id="{2FAD2701-5A76-8002-E105-6B274E496E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3880" y="567386"/>
              <a:ext cx="914400" cy="914400"/>
            </a:xfrm>
            <a:prstGeom prst="rect">
              <a:avLst/>
            </a:prstGeom>
          </p:spPr>
        </p:pic>
        <p:sp>
          <p:nvSpPr>
            <p:cNvPr id="14" name="Textfeld 13">
              <a:extLst>
                <a:ext uri="{FF2B5EF4-FFF2-40B4-BE49-F238E27FC236}">
                  <a16:creationId xmlns:a16="http://schemas.microsoft.com/office/drawing/2014/main" id="{10850A92-4B2B-32F7-B71D-CB3473C586C4}"/>
                </a:ext>
              </a:extLst>
            </p:cNvPr>
            <p:cNvSpPr txBox="1"/>
            <p:nvPr/>
          </p:nvSpPr>
          <p:spPr>
            <a:xfrm>
              <a:off x="7663228" y="633294"/>
              <a:ext cx="475704" cy="646331"/>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WG/NWG EM</a:t>
              </a:r>
            </a:p>
          </p:txBody>
        </p:sp>
      </p:grpSp>
      <p:grpSp>
        <p:nvGrpSpPr>
          <p:cNvPr id="15" name="Gruppieren 14">
            <a:extLst>
              <a:ext uri="{FF2B5EF4-FFF2-40B4-BE49-F238E27FC236}">
                <a16:creationId xmlns:a16="http://schemas.microsoft.com/office/drawing/2014/main" id="{E74537D5-9D5F-F283-010F-F052376F0DE1}"/>
              </a:ext>
            </a:extLst>
          </p:cNvPr>
          <p:cNvGrpSpPr/>
          <p:nvPr/>
        </p:nvGrpSpPr>
        <p:grpSpPr>
          <a:xfrm>
            <a:off x="7303349" y="2203376"/>
            <a:ext cx="1085001" cy="914400"/>
            <a:chOff x="7443880" y="567386"/>
            <a:chExt cx="914400" cy="914400"/>
          </a:xfrm>
        </p:grpSpPr>
        <p:pic>
          <p:nvPicPr>
            <p:cNvPr id="16" name="Grafik 15" descr="Lesezeichen mit einfarbiger Füllung">
              <a:extLst>
                <a:ext uri="{FF2B5EF4-FFF2-40B4-BE49-F238E27FC236}">
                  <a16:creationId xmlns:a16="http://schemas.microsoft.com/office/drawing/2014/main" id="{8863F9F8-4D4A-5078-5450-D231CAFB0D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21" name="Textfeld 20">
              <a:extLst>
                <a:ext uri="{FF2B5EF4-FFF2-40B4-BE49-F238E27FC236}">
                  <a16:creationId xmlns:a16="http://schemas.microsoft.com/office/drawing/2014/main" id="{29818B3A-32AB-001C-75A6-57F97F9C6F1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EG</a:t>
              </a:r>
            </a:p>
          </p:txBody>
        </p:sp>
      </p:grpSp>
      <p:sp>
        <p:nvSpPr>
          <p:cNvPr id="24" name="Textfeld 23">
            <a:extLst>
              <a:ext uri="{FF2B5EF4-FFF2-40B4-BE49-F238E27FC236}">
                <a16:creationId xmlns:a16="http://schemas.microsoft.com/office/drawing/2014/main" id="{D1F8B8B2-7A97-60E4-50CC-561BAC8CF3CF}"/>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Tree>
    <p:extLst>
      <p:ext uri="{BB962C8B-B14F-4D97-AF65-F5344CB8AC3E}">
        <p14:creationId xmlns:p14="http://schemas.microsoft.com/office/powerpoint/2010/main" val="41698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14">
            <a:extLst>
              <a:ext uri="{FF2B5EF4-FFF2-40B4-BE49-F238E27FC236}">
                <a16:creationId xmlns:a16="http://schemas.microsoft.com/office/drawing/2014/main" id="{F24B954A-272F-C88D-4C9E-27B8FD92A313}"/>
              </a:ext>
            </a:extLst>
          </p:cNvPr>
          <p:cNvSpPr/>
          <p:nvPr/>
        </p:nvSpPr>
        <p:spPr>
          <a:xfrm>
            <a:off x="730010" y="1269616"/>
            <a:ext cx="3102432" cy="3233481"/>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D1F4C6EF-E234-CA12-4D8F-5C1C2E4B2C78}"/>
              </a:ext>
            </a:extLst>
          </p:cNvPr>
          <p:cNvSpPr txBox="1"/>
          <p:nvPr/>
        </p:nvSpPr>
        <p:spPr>
          <a:xfrm>
            <a:off x="873313" y="1386982"/>
            <a:ext cx="2959129" cy="3170099"/>
          </a:xfrm>
          <a:prstGeom prst="rect">
            <a:avLst/>
          </a:prstGeom>
          <a:noFill/>
        </p:spPr>
        <p:txBody>
          <a:bodyPr wrap="square" lIns="72000" rIns="72000" rtlCol="0">
            <a:spAutoFit/>
          </a:bodyPr>
          <a:lstStyle/>
          <a:p>
            <a:pPr>
              <a:spcAft>
                <a:spcPts val="600"/>
              </a:spcAft>
            </a:pPr>
            <a:r>
              <a:rPr lang="de-DE" sz="1600" b="1" i="1">
                <a:solidFill>
                  <a:srgbClr val="262626"/>
                </a:solidFill>
                <a:latin typeface="Calibri" panose="020F0502020204030204" pitchFamily="34" charset="0"/>
                <a:cs typeface="Calibri" panose="020F0502020204030204" pitchFamily="34" charset="0"/>
                <a:sym typeface="Wingdings" panose="05000000000000000000" pitchFamily="2" charset="2"/>
              </a:rPr>
              <a:t>Effizienzhaus 70 EE</a:t>
            </a:r>
          </a:p>
          <a:p>
            <a:pPr marL="285750" lvl="0" indent="-285750">
              <a:spcAft>
                <a:spcPts val="600"/>
              </a:spcAft>
              <a:buFont typeface="Wingdings" panose="05000000000000000000" pitchFamily="2" charset="2"/>
              <a:buChar char="§"/>
            </a:pPr>
            <a:r>
              <a:rPr lang="de-DE" sz="1400">
                <a:solidFill>
                  <a:srgbClr val="262626"/>
                </a:solidFill>
                <a:latin typeface="Calibri" panose="020F0502020204030204" pitchFamily="34" charset="0"/>
                <a:cs typeface="Calibri" panose="020F0502020204030204" pitchFamily="34" charset="0"/>
              </a:rPr>
              <a:t>Förderfähige Kosten pro Wohneinheit: 150.000 € </a:t>
            </a:r>
          </a:p>
          <a:p>
            <a:pPr marL="285750" lvl="0" indent="-285750">
              <a:spcAft>
                <a:spcPts val="600"/>
              </a:spcAft>
              <a:buFont typeface="Wingdings" panose="05000000000000000000" pitchFamily="2" charset="2"/>
              <a:buChar char="§"/>
            </a:pPr>
            <a:r>
              <a:rPr lang="de-DE" sz="1400">
                <a:solidFill>
                  <a:srgbClr val="262626"/>
                </a:solidFill>
                <a:latin typeface="Calibri" panose="020F0502020204030204" pitchFamily="34" charset="0"/>
                <a:cs typeface="Calibri" panose="020F0502020204030204" pitchFamily="34" charset="0"/>
              </a:rPr>
              <a:t>Laufzeit des Kredits mit Zinsverbilligung: 10 Jahre</a:t>
            </a:r>
          </a:p>
          <a:p>
            <a:pPr marL="285750" lvl="0" indent="-285750">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Tilgungszuschuss: 15% (10% + 5%)</a:t>
            </a:r>
            <a:endParaRPr lang="de-DE" sz="1400">
              <a:solidFill>
                <a:srgbClr val="006577"/>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Beispiel: </a:t>
            </a:r>
          </a:p>
          <a:p>
            <a:pPr marL="446088" lvl="1" indent="-192088">
              <a:spcAft>
                <a:spcPts val="600"/>
              </a:spcAft>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Zinssatz der KfW: 0,14%</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Zinssatz der Hausbank: 3,00%</a:t>
            </a:r>
          </a:p>
          <a:p>
            <a:pPr marL="446088" lvl="1" indent="-192088">
              <a:spcAft>
                <a:spcPts val="600"/>
              </a:spcAft>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Zinsverbilligung:</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Zinsdifferenz KfW-Kredit zum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Kredit der Hausbank: 2,86%</a:t>
            </a:r>
          </a:p>
        </p:txBody>
      </p:sp>
      <p:grpSp>
        <p:nvGrpSpPr>
          <p:cNvPr id="13" name="Gruppieren 12">
            <a:extLst>
              <a:ext uri="{FF2B5EF4-FFF2-40B4-BE49-F238E27FC236}">
                <a16:creationId xmlns:a16="http://schemas.microsoft.com/office/drawing/2014/main" id="{0FEC4173-DF0C-8986-DB59-AB5B487DB1AE}"/>
              </a:ext>
            </a:extLst>
          </p:cNvPr>
          <p:cNvGrpSpPr/>
          <p:nvPr/>
        </p:nvGrpSpPr>
        <p:grpSpPr>
          <a:xfrm>
            <a:off x="1922784" y="977149"/>
            <a:ext cx="713433" cy="357586"/>
            <a:chOff x="3024554" y="1338884"/>
            <a:chExt cx="713433" cy="357586"/>
          </a:xfrm>
        </p:grpSpPr>
        <p:sp>
          <p:nvSpPr>
            <p:cNvPr id="14" name="Rechteck: abgerundete Ecken 13">
              <a:extLst>
                <a:ext uri="{FF2B5EF4-FFF2-40B4-BE49-F238E27FC236}">
                  <a16:creationId xmlns:a16="http://schemas.microsoft.com/office/drawing/2014/main" id="{87892CC1-0F7A-E218-4565-3062B7615B1D}"/>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Kreis: nicht ausgefüllt 14">
              <a:extLst>
                <a:ext uri="{FF2B5EF4-FFF2-40B4-BE49-F238E27FC236}">
                  <a16:creationId xmlns:a16="http://schemas.microsoft.com/office/drawing/2014/main" id="{AFC316E4-6322-E161-A476-95E32F51F2EB}"/>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aphicFrame>
        <p:nvGraphicFramePr>
          <p:cNvPr id="16" name="Diagramm 15">
            <a:extLst>
              <a:ext uri="{FF2B5EF4-FFF2-40B4-BE49-F238E27FC236}">
                <a16:creationId xmlns:a16="http://schemas.microsoft.com/office/drawing/2014/main" id="{25D6A188-385C-0382-6D75-FCE350655842}"/>
              </a:ext>
            </a:extLst>
          </p:cNvPr>
          <p:cNvGraphicFramePr/>
          <p:nvPr/>
        </p:nvGraphicFramePr>
        <p:xfrm>
          <a:off x="3789849" y="1429023"/>
          <a:ext cx="2747585" cy="2304918"/>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hteck 16">
            <a:extLst>
              <a:ext uri="{FF2B5EF4-FFF2-40B4-BE49-F238E27FC236}">
                <a16:creationId xmlns:a16="http://schemas.microsoft.com/office/drawing/2014/main" id="{E2CE83D4-ACCA-B721-F232-2A0912259C82}"/>
              </a:ext>
            </a:extLst>
          </p:cNvPr>
          <p:cNvSpPr/>
          <p:nvPr/>
        </p:nvSpPr>
        <p:spPr>
          <a:xfrm>
            <a:off x="4542860" y="1181687"/>
            <a:ext cx="2169825" cy="37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200">
                <a:solidFill>
                  <a:srgbClr val="828282"/>
                </a:solidFill>
                <a:latin typeface="Calibri" panose="020F0502020204030204" pitchFamily="34" charset="0"/>
              </a:rPr>
              <a:t>Gesamtersparnis: 48.500 €</a:t>
            </a:r>
          </a:p>
        </p:txBody>
      </p:sp>
      <p:graphicFrame>
        <p:nvGraphicFramePr>
          <p:cNvPr id="18" name="Tabelle 20">
            <a:extLst>
              <a:ext uri="{FF2B5EF4-FFF2-40B4-BE49-F238E27FC236}">
                <a16:creationId xmlns:a16="http://schemas.microsoft.com/office/drawing/2014/main" id="{C76574CE-E1A5-EDE0-4686-63259C6F8CDF}"/>
              </a:ext>
            </a:extLst>
          </p:cNvPr>
          <p:cNvGraphicFramePr>
            <a:graphicFrameLocks noGrp="1"/>
          </p:cNvGraphicFramePr>
          <p:nvPr/>
        </p:nvGraphicFramePr>
        <p:xfrm>
          <a:off x="3975745" y="3472311"/>
          <a:ext cx="4561365" cy="953161"/>
        </p:xfrm>
        <a:graphic>
          <a:graphicData uri="http://schemas.openxmlformats.org/drawingml/2006/table">
            <a:tbl>
              <a:tblPr firstRow="1" bandRow="1">
                <a:tableStyleId>{5C22544A-7EE6-4342-B048-85BDC9FD1C3A}</a:tableStyleId>
              </a:tblPr>
              <a:tblGrid>
                <a:gridCol w="1619260">
                  <a:extLst>
                    <a:ext uri="{9D8B030D-6E8A-4147-A177-3AD203B41FA5}">
                      <a16:colId xmlns:a16="http://schemas.microsoft.com/office/drawing/2014/main" val="2261488808"/>
                    </a:ext>
                  </a:extLst>
                </a:gridCol>
                <a:gridCol w="1081393">
                  <a:extLst>
                    <a:ext uri="{9D8B030D-6E8A-4147-A177-3AD203B41FA5}">
                      <a16:colId xmlns:a16="http://schemas.microsoft.com/office/drawing/2014/main" val="3350392346"/>
                    </a:ext>
                  </a:extLst>
                </a:gridCol>
                <a:gridCol w="1860712">
                  <a:extLst>
                    <a:ext uri="{9D8B030D-6E8A-4147-A177-3AD203B41FA5}">
                      <a16:colId xmlns:a16="http://schemas.microsoft.com/office/drawing/2014/main" val="3104466116"/>
                    </a:ext>
                  </a:extLst>
                </a:gridCol>
              </a:tblGrid>
              <a:tr h="260521">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12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72000" marR="36000" marT="36000" marB="36000" anchor="ctr">
                    <a:solidFill>
                      <a:srgbClr val="006577"/>
                    </a:solidFill>
                  </a:tcPr>
                </a:tc>
                <a:tc>
                  <a:txBody>
                    <a:bodyPr/>
                    <a:lstStyle/>
                    <a:p>
                      <a:pPr marL="0" marR="0" lvl="0" indent="0" algn="ctr" rtl="0" eaLnBrk="1" fontAlgn="auto" latinLnBrk="0" hangingPunct="1">
                        <a:lnSpc>
                          <a:spcPct val="100000"/>
                        </a:lnSpc>
                        <a:spcBef>
                          <a:spcPts val="0"/>
                        </a:spcBef>
                        <a:spcAft>
                          <a:spcPts val="600"/>
                        </a:spcAft>
                        <a:buClrTx/>
                        <a:buSzTx/>
                        <a:buFontTx/>
                        <a:buNone/>
                      </a:pPr>
                      <a:r>
                        <a:rPr kumimoji="0" lang="de-DE" sz="1200" b="1" i="0" u="none" strike="noStrike" kern="1200" cap="none" spc="0" normalizeH="0" baseline="0" noProof="0">
                          <a:ln>
                            <a:noFill/>
                          </a:ln>
                          <a:solidFill>
                            <a:schemeClr val="bg1"/>
                          </a:solidFill>
                          <a:effectLst/>
                          <a:uLnTx/>
                          <a:uFillTx/>
                          <a:latin typeface="Calibri"/>
                          <a:ea typeface="+mn-ea"/>
                          <a:cs typeface="Calibri"/>
                        </a:rPr>
                        <a:t>KfW</a:t>
                      </a:r>
                      <a:r>
                        <a:rPr lang="de-DE" sz="1200" b="1" i="0" u="none" strike="noStrike" kern="1200" cap="none" spc="0" normalizeH="0" baseline="0" noProof="0">
                          <a:ln>
                            <a:noFill/>
                          </a:ln>
                          <a:solidFill>
                            <a:schemeClr val="bg1"/>
                          </a:solidFill>
                          <a:effectLst/>
                          <a:uLnTx/>
                          <a:uFillTx/>
                          <a:latin typeface="Calibri"/>
                          <a:ea typeface="+mn-ea"/>
                          <a:cs typeface="Calibri"/>
                        </a:rPr>
                        <a:t> </a:t>
                      </a:r>
                      <a:endParaRPr kumimoji="0" lang="de-DE" sz="12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72000" marR="36000" marT="36000" marB="36000" anchor="ctr">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200" b="1" i="0" u="none" strike="noStrike" kern="1200" cap="none" spc="0" normalizeH="0" baseline="0" noProof="0">
                          <a:ln>
                            <a:noFill/>
                          </a:ln>
                          <a:solidFill>
                            <a:schemeClr val="bg1"/>
                          </a:solidFill>
                          <a:effectLst/>
                          <a:uLnTx/>
                          <a:uFillTx/>
                          <a:latin typeface="Calibri"/>
                          <a:ea typeface="+mn-ea"/>
                          <a:cs typeface="Calibri"/>
                        </a:rPr>
                        <a:t>Hausbank</a:t>
                      </a:r>
                    </a:p>
                  </a:txBody>
                  <a:tcPr marL="72000" marR="36000" marT="36000" marB="36000" anchor="ctr">
                    <a:solidFill>
                      <a:srgbClr val="006577"/>
                    </a:solidFill>
                  </a:tcPr>
                </a:tc>
                <a:extLst>
                  <a:ext uri="{0D108BD9-81ED-4DB2-BD59-A6C34878D82A}">
                    <a16:rowId xmlns:a16="http://schemas.microsoft.com/office/drawing/2014/main" val="420354005"/>
                  </a:ext>
                </a:extLst>
              </a:tr>
              <a:tr h="225215">
                <a:tc>
                  <a:txBody>
                    <a:bodyPr/>
                    <a:lstStyle/>
                    <a:p>
                      <a:pPr algn="l"/>
                      <a:r>
                        <a:rPr lang="de-DE" sz="1200" b="1">
                          <a:solidFill>
                            <a:srgbClr val="006577"/>
                          </a:solidFill>
                          <a:latin typeface="Calibri"/>
                          <a:cs typeface="Calibri"/>
                        </a:rPr>
                        <a:t>Monatl. Belastung*</a:t>
                      </a:r>
                    </a:p>
                  </a:txBody>
                  <a:tcPr marL="72000" marR="36000" marT="36000" marB="36000" anchor="ctr">
                    <a:solidFill>
                      <a:srgbClr val="F2F2F2"/>
                    </a:solidFill>
                  </a:tcPr>
                </a:tc>
                <a:tc>
                  <a:txBody>
                    <a:bodyPr/>
                    <a:lstStyle/>
                    <a:p>
                      <a:pPr algn="ctr"/>
                      <a:r>
                        <a:rPr lang="de-DE" sz="1200" b="0" kern="1200">
                          <a:solidFill>
                            <a:schemeClr val="dk1"/>
                          </a:solidFill>
                          <a:latin typeface="Calibri"/>
                          <a:ea typeface="+mn-ea"/>
                          <a:cs typeface="Calibri"/>
                        </a:rPr>
                        <a:t>ca. 1.400 € </a:t>
                      </a:r>
                      <a:endParaRPr lang="de-DE" sz="1200" b="0" kern="1200">
                        <a:solidFill>
                          <a:schemeClr val="dk1"/>
                        </a:solidFill>
                        <a:latin typeface="Calibri" panose="020F0502020204030204" pitchFamily="34" charset="0"/>
                        <a:ea typeface="+mn-ea"/>
                        <a:cs typeface="Calibri" panose="020F0502020204030204" pitchFamily="34" charset="0"/>
                      </a:endParaRPr>
                    </a:p>
                  </a:txBody>
                  <a:tcPr marL="72000" marR="36000" marT="36000" marB="36000" anchor="ctr">
                    <a:solidFill>
                      <a:srgbClr val="F2F2F2"/>
                    </a:solidFill>
                  </a:tcPr>
                </a:tc>
                <a:tc>
                  <a:txBody>
                    <a:bodyPr/>
                    <a:lstStyle/>
                    <a:p>
                      <a:pPr algn="ctr"/>
                      <a:r>
                        <a:rPr lang="de-DE" sz="1200" b="0" kern="1200">
                          <a:solidFill>
                            <a:schemeClr val="dk1"/>
                          </a:solidFill>
                          <a:latin typeface="Calibri"/>
                          <a:ea typeface="+mn-ea"/>
                          <a:cs typeface="Calibri"/>
                        </a:rPr>
                        <a:t>ca. 1.600 €</a:t>
                      </a:r>
                    </a:p>
                  </a:txBody>
                  <a:tcPr marL="72000" marR="36000" marT="36000" marB="36000" anchor="ctr">
                    <a:solidFill>
                      <a:srgbClr val="F2F2F2"/>
                    </a:solidFill>
                  </a:tcPr>
                </a:tc>
                <a:extLst>
                  <a:ext uri="{0D108BD9-81ED-4DB2-BD59-A6C34878D82A}">
                    <a16:rowId xmlns:a16="http://schemas.microsoft.com/office/drawing/2014/main" val="353293575"/>
                  </a:ext>
                </a:extLst>
              </a:tr>
              <a:tr h="225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solidFill>
                            <a:srgbClr val="006577"/>
                          </a:solidFill>
                          <a:latin typeface="Calibri"/>
                          <a:cs typeface="Calibri"/>
                        </a:rPr>
                        <a:t>Dauer </a:t>
                      </a:r>
                      <a:br>
                        <a:rPr lang="de-DE" sz="1200" b="1">
                          <a:solidFill>
                            <a:srgbClr val="006577"/>
                          </a:solidFill>
                          <a:latin typeface="Calibri"/>
                          <a:cs typeface="Calibri"/>
                        </a:rPr>
                      </a:br>
                      <a:r>
                        <a:rPr lang="de-DE" sz="1200" b="1">
                          <a:solidFill>
                            <a:srgbClr val="006577"/>
                          </a:solidFill>
                          <a:latin typeface="Calibri"/>
                          <a:cs typeface="Calibri"/>
                        </a:rPr>
                        <a:t>Rückzahlung</a:t>
                      </a:r>
                    </a:p>
                  </a:txBody>
                  <a:tcPr marL="72000" marR="36000" marT="36000" marB="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kern="1200">
                          <a:solidFill>
                            <a:schemeClr val="dk1"/>
                          </a:solidFill>
                          <a:latin typeface="Calibri"/>
                          <a:ea typeface="+mn-ea"/>
                          <a:cs typeface="Calibri"/>
                        </a:rPr>
                        <a:t>8 Jahre +</a:t>
                      </a:r>
                      <a:br>
                        <a:rPr lang="de-DE" sz="1200" b="0" kern="1200">
                          <a:solidFill>
                            <a:srgbClr val="3F3F3F"/>
                          </a:solidFill>
                          <a:latin typeface="Calibri"/>
                          <a:ea typeface="+mn-ea"/>
                          <a:cs typeface="Calibri"/>
                        </a:rPr>
                      </a:br>
                      <a:r>
                        <a:rPr lang="de-DE" sz="1200" b="0" kern="1200">
                          <a:solidFill>
                            <a:schemeClr val="dk1"/>
                          </a:solidFill>
                          <a:latin typeface="Calibri"/>
                          <a:ea typeface="+mn-ea"/>
                          <a:cs typeface="Calibri"/>
                        </a:rPr>
                        <a:t>8 Monate</a:t>
                      </a:r>
                    </a:p>
                  </a:txBody>
                  <a:tcPr marL="72000" marR="36000" marT="36000" marB="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a:latin typeface="Calibri"/>
                          <a:cs typeface="Calibri"/>
                        </a:rPr>
                        <a:t>10 Jahre +</a:t>
                      </a:r>
                      <a:br>
                        <a:rPr lang="de-DE" sz="1200">
                          <a:latin typeface="Calibri"/>
                          <a:cs typeface="Calibri"/>
                        </a:rPr>
                      </a:br>
                      <a:r>
                        <a:rPr lang="de-DE" sz="1200">
                          <a:latin typeface="Calibri"/>
                          <a:cs typeface="Calibri"/>
                        </a:rPr>
                        <a:t> ca. 25.000 € Restschuld</a:t>
                      </a:r>
                    </a:p>
                  </a:txBody>
                  <a:tcPr marL="72000" marR="36000" marT="36000" marB="36000" anchor="ctr">
                    <a:solidFill>
                      <a:srgbClr val="F2F2F2"/>
                    </a:solidFill>
                  </a:tcPr>
                </a:tc>
                <a:extLst>
                  <a:ext uri="{0D108BD9-81ED-4DB2-BD59-A6C34878D82A}">
                    <a16:rowId xmlns:a16="http://schemas.microsoft.com/office/drawing/2014/main" val="2047654910"/>
                  </a:ext>
                </a:extLst>
              </a:tr>
            </a:tbl>
          </a:graphicData>
        </a:graphic>
      </p:graphicFrame>
      <p:sp>
        <p:nvSpPr>
          <p:cNvPr id="20" name="Textfeld 19">
            <a:extLst>
              <a:ext uri="{FF2B5EF4-FFF2-40B4-BE49-F238E27FC236}">
                <a16:creationId xmlns:a16="http://schemas.microsoft.com/office/drawing/2014/main" id="{F8ECB8EA-7486-0030-4021-96E4880C77B3}"/>
              </a:ext>
            </a:extLst>
          </p:cNvPr>
          <p:cNvSpPr txBox="1"/>
          <p:nvPr/>
        </p:nvSpPr>
        <p:spPr>
          <a:xfrm>
            <a:off x="6349687" y="1449735"/>
            <a:ext cx="2282415" cy="2462213"/>
          </a:xfrm>
          <a:prstGeom prst="rect">
            <a:avLst/>
          </a:prstGeom>
          <a:noFill/>
        </p:spPr>
        <p:txBody>
          <a:bodyPr wrap="square">
            <a:spAutoFit/>
          </a:bodyPr>
          <a:lstStyle/>
          <a:p>
            <a:r>
              <a:rPr lang="de-DE" sz="1400">
                <a:latin typeface="Calibri" panose="020F0502020204030204" pitchFamily="34" charset="0"/>
                <a:cs typeface="Calibri" panose="020F0502020204030204" pitchFamily="34" charset="0"/>
              </a:rPr>
              <a:t>Der Zins­anteil ergibt sich aus dem </a:t>
            </a:r>
            <a:r>
              <a:rPr lang="de-DE" sz="1400" b="1">
                <a:solidFill>
                  <a:srgbClr val="EC6607"/>
                </a:solidFill>
                <a:latin typeface="Calibri" panose="020F0502020204030204" pitchFamily="34" charset="0"/>
                <a:cs typeface="Calibri" panose="020F0502020204030204" pitchFamily="34" charset="0"/>
              </a:rPr>
              <a:t>günstigeren Zins des KfW-Kredits </a:t>
            </a:r>
            <a:r>
              <a:rPr lang="de-DE" sz="1400">
                <a:latin typeface="Calibri" panose="020F0502020204030204" pitchFamily="34" charset="0"/>
                <a:cs typeface="Calibri" panose="020F0502020204030204" pitchFamily="34" charset="0"/>
              </a:rPr>
              <a:t>im Vergleich zum Kredit der Haus­bank. </a:t>
            </a:r>
          </a:p>
          <a:p>
            <a:endParaRPr lang="de-DE" sz="1400">
              <a:latin typeface="Calibri" panose="020F0502020204030204" pitchFamily="34" charset="0"/>
              <a:cs typeface="Calibri" panose="020F0502020204030204" pitchFamily="34" charset="0"/>
            </a:endParaRPr>
          </a:p>
          <a:p>
            <a:r>
              <a:rPr lang="de-DE" sz="1400">
                <a:latin typeface="Calibri" panose="020F0502020204030204" pitchFamily="34" charset="0"/>
                <a:cs typeface="Calibri" panose="020F0502020204030204" pitchFamily="34" charset="0"/>
              </a:rPr>
              <a:t>Der Tilgungs­zuschuss </a:t>
            </a:r>
            <a:r>
              <a:rPr lang="de-DE" sz="1400" b="1">
                <a:solidFill>
                  <a:srgbClr val="006577"/>
                </a:solidFill>
                <a:latin typeface="Calibri" panose="020F0502020204030204" pitchFamily="34" charset="0"/>
                <a:cs typeface="Calibri" panose="020F0502020204030204" pitchFamily="34" charset="0"/>
              </a:rPr>
              <a:t>reduziert den zurück­zu­zahlenden Kredit­betrag</a:t>
            </a:r>
            <a:r>
              <a:rPr lang="de-DE" sz="1400">
                <a:latin typeface="Calibri" panose="020F0502020204030204" pitchFamily="34" charset="0"/>
                <a:cs typeface="Calibri" panose="020F0502020204030204" pitchFamily="34" charset="0"/>
              </a:rPr>
              <a:t> und </a:t>
            </a:r>
            <a:r>
              <a:rPr lang="de-DE" sz="1400" b="1">
                <a:solidFill>
                  <a:srgbClr val="006577"/>
                </a:solidFill>
                <a:latin typeface="Calibri" panose="020F0502020204030204" pitchFamily="34" charset="0"/>
                <a:cs typeface="Calibri" panose="020F0502020204030204" pitchFamily="34" charset="0"/>
              </a:rPr>
              <a:t>verkürzt die Laufzeit</a:t>
            </a:r>
            <a:r>
              <a:rPr lang="de-DE" sz="1400">
                <a:latin typeface="Calibri" panose="020F0502020204030204" pitchFamily="34" charset="0"/>
                <a:cs typeface="Calibri" panose="020F0502020204030204" pitchFamily="34" charset="0"/>
              </a:rPr>
              <a:t>.</a:t>
            </a:r>
          </a:p>
          <a:p>
            <a:br>
              <a:rPr lang="de-DE" sz="1400">
                <a:latin typeface="Calibri" panose="020F0502020204030204" pitchFamily="34" charset="0"/>
                <a:cs typeface="Calibri" panose="020F0502020204030204" pitchFamily="34" charset="0"/>
              </a:rPr>
            </a:br>
            <a:endParaRPr lang="de-DE" sz="1400">
              <a:highlight>
                <a:srgbClr val="FFFF00"/>
              </a:highlight>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99410254-6A7F-D898-4EB2-119B5A81B3E2}"/>
              </a:ext>
            </a:extLst>
          </p:cNvPr>
          <p:cNvSpPr txBox="1"/>
          <p:nvPr/>
        </p:nvSpPr>
        <p:spPr>
          <a:xfrm>
            <a:off x="2457680" y="4531831"/>
            <a:ext cx="6202554" cy="585866"/>
          </a:xfrm>
          <a:prstGeom prst="rect">
            <a:avLst/>
          </a:prstGeom>
          <a:noFill/>
        </p:spPr>
        <p:txBody>
          <a:bodyPr wrap="square" tIns="46800" anchor="b">
            <a:spAutoFit/>
          </a:bodyPr>
          <a:lstStyle/>
          <a:p>
            <a:r>
              <a:rPr lang="de-DE" sz="800">
                <a:latin typeface="Calibri" panose="020F0502020204030204" pitchFamily="34" charset="0"/>
                <a:cs typeface="Calibri" panose="020F0502020204030204" pitchFamily="34" charset="0"/>
              </a:rPr>
              <a:t>* monatliche Annuität nach der tilgungsfreien Zeit. Es wurden jeweils ein Jahr tilgungsfreie Zeit berücksichtigt. Quelle: </a:t>
            </a:r>
            <a:r>
              <a:rPr lang="de-DE" sz="800" kern="1200">
                <a:solidFill>
                  <a:schemeClr val="tx1"/>
                </a:solidFill>
                <a:effectLst/>
                <a:latin typeface="Calibri" panose="020F0502020204030204" pitchFamily="34" charset="0"/>
                <a:ea typeface="ＭＳ Ｐゴシック" pitchFamily="-102" charset="-128"/>
                <a:cs typeface="Calibri" panose="020F0502020204030204" pitchFamily="34" charset="0"/>
              </a:rPr>
              <a:t>Vorteilsrechner der KfW, erreichbar über folgenden Link. Beispielrechnung – September 2022 </a:t>
            </a:r>
            <a:r>
              <a:rPr lang="de-DE" sz="8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https://www.kfw.de/inlandsfoerderung/Privatpersonen/Bestandsimmobilie/Energieeffizient-Sanieren/KfW-Vorteilsrechner-Energieeffizient-Sanieren/</a:t>
            </a:r>
            <a:endParaRPr lang="de-DE" sz="8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05AD343A-4171-97FA-E962-BA83E30B8610}"/>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5" name="Titel 2">
            <a:extLst>
              <a:ext uri="{FF2B5EF4-FFF2-40B4-BE49-F238E27FC236}">
                <a16:creationId xmlns:a16="http://schemas.microsoft.com/office/drawing/2014/main" id="{C977FEB4-FA1C-DCD7-AEA7-7B57AFED7506}"/>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Wie wirkt sich die Zinsverbilligung aus?</a:t>
            </a:r>
            <a:endParaRPr lang="de-DE" sz="1600">
              <a:solidFill>
                <a:schemeClr val="tx1">
                  <a:lumMod val="60000"/>
                  <a:lumOff val="40000"/>
                </a:schemeClr>
              </a:solidFill>
              <a:highlight>
                <a:srgbClr val="FFFF00"/>
              </a:highlight>
              <a:latin typeface="Calibri" pitchFamily="-102" charset="0"/>
              <a:ea typeface="Calibri" pitchFamily="-102" charset="0"/>
              <a:cs typeface="Calibri" pitchFamily="-102" charset="0"/>
            </a:endParaRPr>
          </a:p>
        </p:txBody>
      </p:sp>
      <p:grpSp>
        <p:nvGrpSpPr>
          <p:cNvPr id="6" name="Gruppieren 5">
            <a:extLst>
              <a:ext uri="{FF2B5EF4-FFF2-40B4-BE49-F238E27FC236}">
                <a16:creationId xmlns:a16="http://schemas.microsoft.com/office/drawing/2014/main" id="{D16B3FF5-6E1A-B0A4-65A1-D5542AD06965}"/>
              </a:ext>
            </a:extLst>
          </p:cNvPr>
          <p:cNvGrpSpPr/>
          <p:nvPr/>
        </p:nvGrpSpPr>
        <p:grpSpPr>
          <a:xfrm>
            <a:off x="7599605" y="-142875"/>
            <a:ext cx="1085001" cy="914400"/>
            <a:chOff x="7443880" y="567386"/>
            <a:chExt cx="914400" cy="914400"/>
          </a:xfrm>
        </p:grpSpPr>
        <p:pic>
          <p:nvPicPr>
            <p:cNvPr id="7" name="Grafik 6" descr="Lesezeichen mit einfarbiger Füllung">
              <a:extLst>
                <a:ext uri="{FF2B5EF4-FFF2-40B4-BE49-F238E27FC236}">
                  <a16:creationId xmlns:a16="http://schemas.microsoft.com/office/drawing/2014/main" id="{433A8865-430C-E6A9-CF50-7CE0415D4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3880" y="567386"/>
              <a:ext cx="914400" cy="914400"/>
            </a:xfrm>
            <a:prstGeom prst="rect">
              <a:avLst/>
            </a:prstGeom>
          </p:spPr>
        </p:pic>
        <p:sp>
          <p:nvSpPr>
            <p:cNvPr id="8" name="Textfeld 7">
              <a:extLst>
                <a:ext uri="{FF2B5EF4-FFF2-40B4-BE49-F238E27FC236}">
                  <a16:creationId xmlns:a16="http://schemas.microsoft.com/office/drawing/2014/main" id="{962647B9-9946-A871-C3D8-2D6924B6B1C0}"/>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spTree>
    <p:extLst>
      <p:ext uri="{BB962C8B-B14F-4D97-AF65-F5344CB8AC3E}">
        <p14:creationId xmlns:p14="http://schemas.microsoft.com/office/powerpoint/2010/main" val="1348788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14">
            <a:extLst>
              <a:ext uri="{FF2B5EF4-FFF2-40B4-BE49-F238E27FC236}">
                <a16:creationId xmlns:a16="http://schemas.microsoft.com/office/drawing/2014/main" id="{748B46BB-2603-1B80-9B75-C2AE43B7A124}"/>
              </a:ext>
            </a:extLst>
          </p:cNvPr>
          <p:cNvSpPr/>
          <p:nvPr/>
        </p:nvSpPr>
        <p:spPr>
          <a:xfrm>
            <a:off x="575264" y="1316244"/>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45F7C69-A4A3-6479-3051-5AE2BBEDB6A7}"/>
              </a:ext>
            </a:extLst>
          </p:cNvPr>
          <p:cNvGrpSpPr/>
          <p:nvPr/>
        </p:nvGrpSpPr>
        <p:grpSpPr>
          <a:xfrm>
            <a:off x="1118672" y="1015113"/>
            <a:ext cx="713433" cy="357586"/>
            <a:chOff x="3024554" y="1338884"/>
            <a:chExt cx="713433" cy="357586"/>
          </a:xfrm>
        </p:grpSpPr>
        <p:sp>
          <p:nvSpPr>
            <p:cNvPr id="48" name="Rechteck: abgerundete Ecken 47">
              <a:extLst>
                <a:ext uri="{FF2B5EF4-FFF2-40B4-BE49-F238E27FC236}">
                  <a16:creationId xmlns:a16="http://schemas.microsoft.com/office/drawing/2014/main" id="{67061EC9-E541-3797-18B5-6B899CFFD5E6}"/>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sp>
          <p:nvSpPr>
            <p:cNvPr id="49" name="Kreis: nicht ausgefüllt 48">
              <a:extLst>
                <a:ext uri="{FF2B5EF4-FFF2-40B4-BE49-F238E27FC236}">
                  <a16:creationId xmlns:a16="http://schemas.microsoft.com/office/drawing/2014/main" id="{6602DAB3-5638-9071-EB85-9130CCDB8F8D}"/>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grpSp>
      <p:sp>
        <p:nvSpPr>
          <p:cNvPr id="50" name="Abgerundetes Rechteck 14">
            <a:extLst>
              <a:ext uri="{FF2B5EF4-FFF2-40B4-BE49-F238E27FC236}">
                <a16:creationId xmlns:a16="http://schemas.microsoft.com/office/drawing/2014/main" id="{2E717B19-38B8-F58A-3870-B82E22C4B1F7}"/>
              </a:ext>
            </a:extLst>
          </p:cNvPr>
          <p:cNvSpPr/>
          <p:nvPr/>
        </p:nvSpPr>
        <p:spPr>
          <a:xfrm>
            <a:off x="4591690" y="1316244"/>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38F49F7D-AF4B-CB85-BC1D-8BB4C27106AC}"/>
              </a:ext>
            </a:extLst>
          </p:cNvPr>
          <p:cNvGrpSpPr/>
          <p:nvPr/>
        </p:nvGrpSpPr>
        <p:grpSpPr>
          <a:xfrm>
            <a:off x="5140876" y="1015113"/>
            <a:ext cx="713433" cy="357586"/>
            <a:chOff x="3024554" y="1338884"/>
            <a:chExt cx="713433" cy="357586"/>
          </a:xfrm>
        </p:grpSpPr>
        <p:sp>
          <p:nvSpPr>
            <p:cNvPr id="52" name="Rechteck: abgerundete Ecken 51">
              <a:extLst>
                <a:ext uri="{FF2B5EF4-FFF2-40B4-BE49-F238E27FC236}">
                  <a16:creationId xmlns:a16="http://schemas.microsoft.com/office/drawing/2014/main" id="{D4E40D92-631B-CAAE-BC58-9506D8F01BE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Kreis: nicht ausgefüllt 52">
              <a:extLst>
                <a:ext uri="{FF2B5EF4-FFF2-40B4-BE49-F238E27FC236}">
                  <a16:creationId xmlns:a16="http://schemas.microsoft.com/office/drawing/2014/main" id="{2189CF78-F4B8-CE34-4E22-D644D0C31F50}"/>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Textfeld 57">
            <a:extLst>
              <a:ext uri="{FF2B5EF4-FFF2-40B4-BE49-F238E27FC236}">
                <a16:creationId xmlns:a16="http://schemas.microsoft.com/office/drawing/2014/main" id="{8E9EDA13-8D28-45D1-0BBD-F4398AAED5C1}"/>
              </a:ext>
            </a:extLst>
          </p:cNvPr>
          <p:cNvSpPr txBox="1"/>
          <p:nvPr/>
        </p:nvSpPr>
        <p:spPr>
          <a:xfrm>
            <a:off x="588226" y="1391315"/>
            <a:ext cx="1800000" cy="2318583"/>
          </a:xfrm>
          <a:prstGeom prst="rect">
            <a:avLst/>
          </a:prstGeom>
          <a:noFill/>
        </p:spPr>
        <p:txBody>
          <a:bodyPr wrap="square" lIns="108000" rIns="72000" rtlCol="0">
            <a:spAutoFit/>
          </a:bodyPr>
          <a:lstStyle/>
          <a:p>
            <a:pPr>
              <a:spcAft>
                <a:spcPts val="400"/>
              </a:spcAft>
            </a:pPr>
            <a:r>
              <a:rPr lang="de-DE" b="1" dirty="0">
                <a:solidFill>
                  <a:srgbClr val="348098"/>
                </a:solidFill>
                <a:latin typeface="Calibri" panose="020F0502020204030204" pitchFamily="34" charset="0"/>
                <a:cs typeface="Calibri" panose="020F0502020204030204" pitchFamily="34" charset="0"/>
              </a:rPr>
              <a:t>EE-Bonus</a:t>
            </a:r>
          </a:p>
          <a:p>
            <a:pPr>
              <a:spcAft>
                <a:spcPts val="400"/>
              </a:spcAft>
            </a:pPr>
            <a:r>
              <a:rPr lang="de-DE" sz="1200" b="1" i="1" dirty="0">
                <a:solidFill>
                  <a:srgbClr val="262626"/>
                </a:solidFill>
                <a:latin typeface="Calibri" panose="020F0502020204030204" pitchFamily="34" charset="0"/>
                <a:cs typeface="Calibri" panose="020F0502020204030204" pitchFamily="34" charset="0"/>
              </a:rPr>
              <a:t>Betrifft alle Effizienzgebäude</a:t>
            </a:r>
          </a:p>
          <a:p>
            <a:pPr>
              <a:spcAft>
                <a:spcPts val="600"/>
              </a:spcAft>
            </a:pPr>
            <a:r>
              <a:rPr lang="de-DE" sz="1200" i="1" dirty="0">
                <a:solidFill>
                  <a:srgbClr val="262626"/>
                </a:solidFill>
                <a:latin typeface="Calibri" panose="020F0502020204030204" pitchFamily="34" charset="0"/>
                <a:cs typeface="Calibri" panose="020F0502020204030204" pitchFamily="34" charset="0"/>
              </a:rPr>
              <a:t>Einen zusätzlichen </a:t>
            </a:r>
            <a:r>
              <a:rPr lang="de-DE" sz="1200" b="1" i="1" dirty="0">
                <a:solidFill>
                  <a:srgbClr val="262626"/>
                </a:solidFill>
                <a:latin typeface="Calibri" panose="020F0502020204030204" pitchFamily="34" charset="0"/>
                <a:cs typeface="Calibri" panose="020F0502020204030204" pitchFamily="34" charset="0"/>
              </a:rPr>
              <a:t>Erneuerbare-Energien-Bonus</a:t>
            </a:r>
            <a:r>
              <a:rPr lang="de-DE" sz="1200" i="1" dirty="0">
                <a:solidFill>
                  <a:srgbClr val="262626"/>
                </a:solidFill>
                <a:latin typeface="Calibri" panose="020F0502020204030204" pitchFamily="34" charset="0"/>
                <a:cs typeface="Calibri" panose="020F0502020204030204" pitchFamily="34" charset="0"/>
              </a:rPr>
              <a:t> erhalten die Gebäude, die eine Heizung einbauen, die zu mind. 65 Prozent mit Erneuerbaren Energien betrieben wird.</a:t>
            </a:r>
          </a:p>
        </p:txBody>
      </p:sp>
      <p:sp>
        <p:nvSpPr>
          <p:cNvPr id="59" name="Textfeld 58">
            <a:extLst>
              <a:ext uri="{FF2B5EF4-FFF2-40B4-BE49-F238E27FC236}">
                <a16:creationId xmlns:a16="http://schemas.microsoft.com/office/drawing/2014/main" id="{2C437403-B5FE-4E3E-E163-A0662E7A9E18}"/>
              </a:ext>
            </a:extLst>
          </p:cNvPr>
          <p:cNvSpPr txBox="1"/>
          <p:nvPr/>
        </p:nvSpPr>
        <p:spPr>
          <a:xfrm>
            <a:off x="4591690" y="1391315"/>
            <a:ext cx="1836000" cy="2318583"/>
          </a:xfrm>
          <a:prstGeom prst="rect">
            <a:avLst/>
          </a:prstGeom>
          <a:noFill/>
        </p:spPr>
        <p:txBody>
          <a:bodyPr wrap="square" lIns="108000" rIns="72000" rtlCol="0">
            <a:spAutoFit/>
          </a:bodyPr>
          <a:lstStyle/>
          <a:p>
            <a:pPr>
              <a:spcAft>
                <a:spcPts val="400"/>
              </a:spcAft>
            </a:pPr>
            <a:r>
              <a:rPr lang="de-DE" b="1" dirty="0">
                <a:solidFill>
                  <a:srgbClr val="348098"/>
                </a:solidFill>
                <a:latin typeface="Calibri"/>
                <a:cs typeface="Calibri"/>
              </a:rPr>
              <a:t>WPB-Bonus</a:t>
            </a:r>
          </a:p>
          <a:p>
            <a:pPr>
              <a:spcAft>
                <a:spcPts val="400"/>
              </a:spcAft>
            </a:pPr>
            <a:r>
              <a:rPr lang="de-DE" sz="1200" b="1" i="1" dirty="0">
                <a:solidFill>
                  <a:srgbClr val="262626"/>
                </a:solidFill>
                <a:latin typeface="Calibri" panose="020F0502020204030204" pitchFamily="34" charset="0"/>
                <a:cs typeface="Calibri" panose="020F0502020204030204" pitchFamily="34" charset="0"/>
              </a:rPr>
              <a:t>Betrifft Effizienzgebäude </a:t>
            </a:r>
            <a:br>
              <a:rPr lang="de-DE" sz="1200" b="1" i="1" dirty="0">
                <a:solidFill>
                  <a:srgbClr val="262626"/>
                </a:solidFill>
                <a:latin typeface="Calibri" panose="020F0502020204030204" pitchFamily="34" charset="0"/>
                <a:cs typeface="Calibri" panose="020F0502020204030204" pitchFamily="34" charset="0"/>
              </a:rPr>
            </a:br>
            <a:r>
              <a:rPr lang="de-DE" sz="1200" b="1" i="1" dirty="0">
                <a:solidFill>
                  <a:srgbClr val="262626"/>
                </a:solidFill>
                <a:latin typeface="Calibri" panose="020F0502020204030204" pitchFamily="34" charset="0"/>
                <a:cs typeface="Calibri" panose="020F0502020204030204" pitchFamily="34" charset="0"/>
              </a:rPr>
              <a:t>40, 55 und 70 EE</a:t>
            </a:r>
          </a:p>
          <a:p>
            <a:pPr>
              <a:spcAft>
                <a:spcPts val="600"/>
              </a:spcAft>
            </a:pPr>
            <a:r>
              <a:rPr lang="de-DE" sz="1200" i="1" dirty="0">
                <a:solidFill>
                  <a:srgbClr val="262626"/>
                </a:solidFill>
                <a:latin typeface="Calibri" panose="020F0502020204030204" pitchFamily="34" charset="0"/>
                <a:cs typeface="Calibri" panose="020F0502020204030204" pitchFamily="34" charset="0"/>
              </a:rPr>
              <a:t>Einen zusätzlichen </a:t>
            </a:r>
            <a:r>
              <a:rPr lang="de-DE" sz="1200" b="1" i="1" dirty="0" err="1">
                <a:solidFill>
                  <a:srgbClr val="262626"/>
                </a:solidFill>
                <a:latin typeface="Calibri" panose="020F0502020204030204" pitchFamily="34" charset="0"/>
                <a:cs typeface="Calibri" panose="020F0502020204030204" pitchFamily="34" charset="0"/>
              </a:rPr>
              <a:t>Worst</a:t>
            </a:r>
            <a:r>
              <a:rPr lang="de-DE" sz="1200" b="1" i="1" dirty="0">
                <a:solidFill>
                  <a:srgbClr val="262626"/>
                </a:solidFill>
                <a:latin typeface="Calibri" panose="020F0502020204030204" pitchFamily="34" charset="0"/>
                <a:cs typeface="Calibri" panose="020F0502020204030204" pitchFamily="34" charset="0"/>
              </a:rPr>
              <a:t> </a:t>
            </a:r>
            <a:br>
              <a:rPr lang="de-DE" sz="1200" b="1" i="1" dirty="0">
                <a:solidFill>
                  <a:srgbClr val="262626"/>
                </a:solidFill>
                <a:latin typeface="Calibri" panose="020F0502020204030204" pitchFamily="34" charset="0"/>
                <a:cs typeface="Calibri" panose="020F0502020204030204" pitchFamily="34" charset="0"/>
              </a:rPr>
            </a:br>
            <a:r>
              <a:rPr lang="de-DE" sz="1200" b="1" i="1" dirty="0">
                <a:solidFill>
                  <a:srgbClr val="262626"/>
                </a:solidFill>
                <a:latin typeface="Calibri" panose="020F0502020204030204" pitchFamily="34" charset="0"/>
                <a:cs typeface="Calibri" panose="020F0502020204030204" pitchFamily="34" charset="0"/>
              </a:rPr>
              <a:t>Performing Building-Bonus </a:t>
            </a:r>
            <a:r>
              <a:rPr lang="de-DE" sz="1200" i="1" dirty="0">
                <a:solidFill>
                  <a:srgbClr val="262626"/>
                </a:solidFill>
                <a:latin typeface="Calibri" panose="020F0502020204030204" pitchFamily="34" charset="0"/>
                <a:cs typeface="Calibri" panose="020F0502020204030204" pitchFamily="34" charset="0"/>
              </a:rPr>
              <a:t>erhalten Gebäude mit einem Primärenergie-bedarf  größer oder gleich dem Wert am rechten Ende der Skala im Energie-</a:t>
            </a:r>
            <a:br>
              <a:rPr lang="de-DE" sz="1200" i="1" dirty="0">
                <a:solidFill>
                  <a:srgbClr val="262626"/>
                </a:solidFill>
                <a:latin typeface="Calibri" panose="020F0502020204030204" pitchFamily="34" charset="0"/>
                <a:cs typeface="Calibri" panose="020F0502020204030204" pitchFamily="34" charset="0"/>
              </a:rPr>
            </a:br>
            <a:r>
              <a:rPr lang="de-DE" sz="1200" i="1" dirty="0">
                <a:solidFill>
                  <a:srgbClr val="262626"/>
                </a:solidFill>
                <a:latin typeface="Calibri" panose="020F0502020204030204" pitchFamily="34" charset="0"/>
                <a:cs typeface="Calibri" panose="020F0502020204030204" pitchFamily="34" charset="0"/>
              </a:rPr>
              <a:t>bedarfsausweis.*</a:t>
            </a:r>
          </a:p>
        </p:txBody>
      </p:sp>
      <p:sp>
        <p:nvSpPr>
          <p:cNvPr id="63" name="Abgerundetes Rechteck 14">
            <a:extLst>
              <a:ext uri="{FF2B5EF4-FFF2-40B4-BE49-F238E27FC236}">
                <a16:creationId xmlns:a16="http://schemas.microsoft.com/office/drawing/2014/main" id="{20D540C8-2508-CB7B-77EF-610046690079}"/>
              </a:ext>
            </a:extLst>
          </p:cNvPr>
          <p:cNvSpPr/>
          <p:nvPr/>
        </p:nvSpPr>
        <p:spPr>
          <a:xfrm>
            <a:off x="2583477" y="1316244"/>
            <a:ext cx="1836000" cy="276298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0658E2B4-2BAD-1FE2-2FD0-1FF1F4C4B35A}"/>
              </a:ext>
            </a:extLst>
          </p:cNvPr>
          <p:cNvGrpSpPr/>
          <p:nvPr/>
        </p:nvGrpSpPr>
        <p:grpSpPr>
          <a:xfrm>
            <a:off x="3137890" y="1015113"/>
            <a:ext cx="713433" cy="357586"/>
            <a:chOff x="3024554" y="1338884"/>
            <a:chExt cx="713433" cy="357586"/>
          </a:xfrm>
        </p:grpSpPr>
        <p:sp>
          <p:nvSpPr>
            <p:cNvPr id="65" name="Rechteck: abgerundete Ecken 64">
              <a:extLst>
                <a:ext uri="{FF2B5EF4-FFF2-40B4-BE49-F238E27FC236}">
                  <a16:creationId xmlns:a16="http://schemas.microsoft.com/office/drawing/2014/main" id="{B9FB645E-DE28-EDE7-B2A9-CC68C671519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Kreis: nicht ausgefüllt 65">
              <a:extLst>
                <a:ext uri="{FF2B5EF4-FFF2-40B4-BE49-F238E27FC236}">
                  <a16:creationId xmlns:a16="http://schemas.microsoft.com/office/drawing/2014/main" id="{BBBF75D3-84BC-1245-D9B5-F5B427E066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7" name="Textfeld 66">
            <a:extLst>
              <a:ext uri="{FF2B5EF4-FFF2-40B4-BE49-F238E27FC236}">
                <a16:creationId xmlns:a16="http://schemas.microsoft.com/office/drawing/2014/main" id="{C81DF5AD-F76C-D41E-536C-61037D6B23DD}"/>
              </a:ext>
            </a:extLst>
          </p:cNvPr>
          <p:cNvSpPr txBox="1"/>
          <p:nvPr/>
        </p:nvSpPr>
        <p:spPr>
          <a:xfrm>
            <a:off x="2584267" y="1391315"/>
            <a:ext cx="1800000" cy="1949252"/>
          </a:xfrm>
          <a:prstGeom prst="rect">
            <a:avLst/>
          </a:prstGeom>
          <a:noFill/>
        </p:spPr>
        <p:txBody>
          <a:bodyPr wrap="square" lIns="108000" rIns="72000" rtlCol="0">
            <a:spAutoFit/>
          </a:bodyPr>
          <a:lstStyle/>
          <a:p>
            <a:pPr>
              <a:spcAft>
                <a:spcPts val="400"/>
              </a:spcAft>
            </a:pPr>
            <a:r>
              <a:rPr lang="de-DE" b="1">
                <a:solidFill>
                  <a:srgbClr val="348098"/>
                </a:solidFill>
                <a:latin typeface="Calibri" panose="020F0502020204030204" pitchFamily="34" charset="0"/>
                <a:cs typeface="Calibri" panose="020F0502020204030204" pitchFamily="34" charset="0"/>
              </a:rPr>
              <a:t>NH-Bonus</a:t>
            </a:r>
          </a:p>
          <a:p>
            <a:pPr>
              <a:spcAft>
                <a:spcPts val="400"/>
              </a:spcAft>
            </a:pPr>
            <a:r>
              <a:rPr lang="de-DE" sz="1200" b="1" i="1">
                <a:solidFill>
                  <a:srgbClr val="262626"/>
                </a:solidFill>
                <a:latin typeface="Calibri" panose="020F0502020204030204" pitchFamily="34" charset="0"/>
                <a:cs typeface="Calibri" panose="020F0502020204030204" pitchFamily="34" charset="0"/>
              </a:rPr>
              <a:t>Betrifft alle Effizienzgebäude</a:t>
            </a:r>
          </a:p>
          <a:p>
            <a:pPr>
              <a:spcAft>
                <a:spcPts val="600"/>
              </a:spcAft>
            </a:pPr>
            <a:r>
              <a:rPr lang="de-DE" sz="1200" i="1">
                <a:solidFill>
                  <a:srgbClr val="262626"/>
                </a:solidFill>
                <a:latin typeface="Calibri" panose="020F0502020204030204" pitchFamily="34" charset="0"/>
                <a:cs typeface="Calibri" panose="020F0502020204030204" pitchFamily="34" charset="0"/>
              </a:rPr>
              <a:t>Voraussetzung für den </a:t>
            </a:r>
            <a:r>
              <a:rPr lang="de-DE" sz="1200" b="1" i="1">
                <a:solidFill>
                  <a:srgbClr val="262626"/>
                </a:solidFill>
                <a:latin typeface="Calibri" panose="020F0502020204030204" pitchFamily="34" charset="0"/>
                <a:cs typeface="Calibri" panose="020F0502020204030204" pitchFamily="34" charset="0"/>
              </a:rPr>
              <a:t>Nachhaltigkeits-Bonus </a:t>
            </a:r>
            <a:r>
              <a:rPr lang="de-DE" sz="1200" i="1">
                <a:solidFill>
                  <a:srgbClr val="262626"/>
                </a:solidFill>
                <a:latin typeface="Calibri" panose="020F0502020204030204" pitchFamily="34" charset="0"/>
                <a:cs typeface="Calibri" panose="020F0502020204030204" pitchFamily="34" charset="0"/>
              </a:rPr>
              <a:t>ist ein gebäudebezogenes Qualitätssiegel Nachhaltiges Gebäude (QNG). </a:t>
            </a:r>
          </a:p>
        </p:txBody>
      </p:sp>
      <p:sp>
        <p:nvSpPr>
          <p:cNvPr id="2" name="Textfeld 1">
            <a:extLst>
              <a:ext uri="{FF2B5EF4-FFF2-40B4-BE49-F238E27FC236}">
                <a16:creationId xmlns:a16="http://schemas.microsoft.com/office/drawing/2014/main" id="{9F1BCCA8-6823-925D-3172-8180F0094BA4}"/>
              </a:ext>
            </a:extLst>
          </p:cNvPr>
          <p:cNvSpPr txBox="1"/>
          <p:nvPr/>
        </p:nvSpPr>
        <p:spPr>
          <a:xfrm>
            <a:off x="2457680" y="4531832"/>
            <a:ext cx="6202554" cy="585866"/>
          </a:xfrm>
          <a:prstGeom prst="rect">
            <a:avLst/>
          </a:prstGeom>
          <a:noFill/>
        </p:spPr>
        <p:txBody>
          <a:bodyPr wrap="square" tIns="46800" anchor="b">
            <a:spAutoFit/>
          </a:bodyPr>
          <a:lstStyle/>
          <a:p>
            <a:r>
              <a:rPr lang="de-DE" sz="800" dirty="0">
                <a:latin typeface="Calibri"/>
                <a:cs typeface="Calibri"/>
              </a:rPr>
              <a:t>* Bei einem Energieverbrauchsausweis wird der Wert „Endenergieverbrauch Wärme“ und die dazugehörige Skala herangezogen. Alternativ kann der Nachweis über den Sanierungszustand der Außenwand geführt werden, wenn das Gebäude 1957 oder früher erbaut wurden und mind. 75 Prozent der Außenwand unsaniert ist. Bei einer Wärmedämmung, die vor 1984 angebracht wurde, gilt das Gebäude als nicht gedämmt.   Quelle: BEG-NWG, Stand 09.12.2022 (</a:t>
            </a:r>
            <a:r>
              <a:rPr lang="de-DE" sz="800" dirty="0">
                <a:latin typeface="Calibri"/>
                <a:cs typeface="Calibri"/>
                <a:hlinkClick r:id="rId3"/>
              </a:rPr>
              <a:t>https://www.bmwi.de/Redaktion/DE/Artikel/Energie/bundesfoerderung-fuer-effiziente-gebaeude-beg.html</a:t>
            </a:r>
            <a:r>
              <a:rPr lang="de-DE" sz="800" dirty="0">
                <a:latin typeface="Calibri"/>
                <a:cs typeface="Calibri"/>
              </a:rPr>
              <a:t>) </a:t>
            </a:r>
            <a:endParaRPr lang="de-DE" sz="800" dirty="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70D79F77-CCA4-D48B-2469-88469DA40189}"/>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5" name="Titel 2">
            <a:extLst>
              <a:ext uri="{FF2B5EF4-FFF2-40B4-BE49-F238E27FC236}">
                <a16:creationId xmlns:a16="http://schemas.microsoft.com/office/drawing/2014/main" id="{A2CB1F36-6942-0B49-796F-5C199AD5B289}"/>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Boni für Nichtwohngebäude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pic>
        <p:nvPicPr>
          <p:cNvPr id="21" name="Grafik 20" descr="Erneuerbare Energien Silhouette">
            <a:extLst>
              <a:ext uri="{FF2B5EF4-FFF2-40B4-BE49-F238E27FC236}">
                <a16:creationId xmlns:a16="http://schemas.microsoft.com/office/drawing/2014/main" id="{445339D3-026D-E4E7-049B-1C605DF517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1998" y="3532970"/>
            <a:ext cx="504000" cy="504000"/>
          </a:xfrm>
          <a:prstGeom prst="rect">
            <a:avLst/>
          </a:prstGeom>
        </p:spPr>
      </p:pic>
      <p:grpSp>
        <p:nvGrpSpPr>
          <p:cNvPr id="37" name="Gruppieren 36">
            <a:extLst>
              <a:ext uri="{FF2B5EF4-FFF2-40B4-BE49-F238E27FC236}">
                <a16:creationId xmlns:a16="http://schemas.microsoft.com/office/drawing/2014/main" id="{D2D39A05-1E30-9459-7B39-2FA48AD48F33}"/>
              </a:ext>
            </a:extLst>
          </p:cNvPr>
          <p:cNvGrpSpPr/>
          <p:nvPr/>
        </p:nvGrpSpPr>
        <p:grpSpPr>
          <a:xfrm>
            <a:off x="7599605" y="-142875"/>
            <a:ext cx="1085001" cy="914400"/>
            <a:chOff x="7443880" y="567386"/>
            <a:chExt cx="914400" cy="914400"/>
          </a:xfrm>
        </p:grpSpPr>
        <p:pic>
          <p:nvPicPr>
            <p:cNvPr id="38" name="Grafik 37" descr="Lesezeichen mit einfarbiger Füllung">
              <a:extLst>
                <a:ext uri="{FF2B5EF4-FFF2-40B4-BE49-F238E27FC236}">
                  <a16:creationId xmlns:a16="http://schemas.microsoft.com/office/drawing/2014/main" id="{AD88AA1E-828B-B953-53D6-655991423A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3880" y="567386"/>
              <a:ext cx="914400" cy="914400"/>
            </a:xfrm>
            <a:prstGeom prst="rect">
              <a:avLst/>
            </a:prstGeom>
          </p:spPr>
        </p:pic>
        <p:sp>
          <p:nvSpPr>
            <p:cNvPr id="39" name="Textfeld 38">
              <a:extLst>
                <a:ext uri="{FF2B5EF4-FFF2-40B4-BE49-F238E27FC236}">
                  <a16:creationId xmlns:a16="http://schemas.microsoft.com/office/drawing/2014/main" id="{DEA84B87-EAC8-0520-5C78-4D958901B44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EG</a:t>
              </a:r>
            </a:p>
          </p:txBody>
        </p:sp>
      </p:grpSp>
      <p:pic>
        <p:nvPicPr>
          <p:cNvPr id="17" name="Grafik 16" descr="Mann mit Stock mit einfarbiger Füllung">
            <a:extLst>
              <a:ext uri="{FF2B5EF4-FFF2-40B4-BE49-F238E27FC236}">
                <a16:creationId xmlns:a16="http://schemas.microsoft.com/office/drawing/2014/main" id="{1DBF8D84-50AF-5123-9E2F-EB31E902E1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14570" y="3509896"/>
            <a:ext cx="504000" cy="504000"/>
          </a:xfrm>
          <a:prstGeom prst="rect">
            <a:avLst/>
          </a:prstGeom>
        </p:spPr>
      </p:pic>
      <p:pic>
        <p:nvPicPr>
          <p:cNvPr id="12" name="Grafik 11" descr="Pflanze Silhouette">
            <a:extLst>
              <a:ext uri="{FF2B5EF4-FFF2-40B4-BE49-F238E27FC236}">
                <a16:creationId xmlns:a16="http://schemas.microsoft.com/office/drawing/2014/main" id="{0372D2CE-BAE3-E1B4-A692-0F18428EB1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84257" y="3509999"/>
            <a:ext cx="504000" cy="504000"/>
          </a:xfrm>
          <a:prstGeom prst="rect">
            <a:avLst/>
          </a:prstGeom>
        </p:spPr>
      </p:pic>
    </p:spTree>
    <p:extLst>
      <p:ext uri="{BB962C8B-B14F-4D97-AF65-F5344CB8AC3E}">
        <p14:creationId xmlns:p14="http://schemas.microsoft.com/office/powerpoint/2010/main" val="998543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gerundetes Rechteck 14">
            <a:extLst>
              <a:ext uri="{FF2B5EF4-FFF2-40B4-BE49-F238E27FC236}">
                <a16:creationId xmlns:a16="http://schemas.microsoft.com/office/drawing/2014/main" id="{748B46BB-2603-1B80-9B75-C2AE43B7A124}"/>
              </a:ext>
            </a:extLst>
          </p:cNvPr>
          <p:cNvSpPr/>
          <p:nvPr/>
        </p:nvSpPr>
        <p:spPr>
          <a:xfrm>
            <a:off x="1362069" y="1408395"/>
            <a:ext cx="1836000" cy="796092"/>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45F7C69-A4A3-6479-3051-5AE2BBEDB6A7}"/>
              </a:ext>
            </a:extLst>
          </p:cNvPr>
          <p:cNvGrpSpPr/>
          <p:nvPr/>
        </p:nvGrpSpPr>
        <p:grpSpPr>
          <a:xfrm>
            <a:off x="1905476" y="1107264"/>
            <a:ext cx="713433" cy="357586"/>
            <a:chOff x="3024554" y="1338884"/>
            <a:chExt cx="713433" cy="357586"/>
          </a:xfrm>
        </p:grpSpPr>
        <p:sp>
          <p:nvSpPr>
            <p:cNvPr id="48" name="Rechteck: abgerundete Ecken 47">
              <a:extLst>
                <a:ext uri="{FF2B5EF4-FFF2-40B4-BE49-F238E27FC236}">
                  <a16:creationId xmlns:a16="http://schemas.microsoft.com/office/drawing/2014/main" id="{67061EC9-E541-3797-18B5-6B899CFFD5E6}"/>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sp>
          <p:nvSpPr>
            <p:cNvPr id="49" name="Kreis: nicht ausgefüllt 48">
              <a:extLst>
                <a:ext uri="{FF2B5EF4-FFF2-40B4-BE49-F238E27FC236}">
                  <a16:creationId xmlns:a16="http://schemas.microsoft.com/office/drawing/2014/main" id="{6602DAB3-5638-9071-EB85-9130CCDB8F8D}"/>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348098"/>
                </a:solidFill>
              </a:endParaRPr>
            </a:p>
          </p:txBody>
        </p:sp>
      </p:grpSp>
      <p:sp>
        <p:nvSpPr>
          <p:cNvPr id="50" name="Abgerundetes Rechteck 14">
            <a:extLst>
              <a:ext uri="{FF2B5EF4-FFF2-40B4-BE49-F238E27FC236}">
                <a16:creationId xmlns:a16="http://schemas.microsoft.com/office/drawing/2014/main" id="{2E717B19-38B8-F58A-3870-B82E22C4B1F7}"/>
              </a:ext>
            </a:extLst>
          </p:cNvPr>
          <p:cNvSpPr/>
          <p:nvPr/>
        </p:nvSpPr>
        <p:spPr>
          <a:xfrm>
            <a:off x="4036124" y="2226141"/>
            <a:ext cx="1836000" cy="796091"/>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a:extLst>
              <a:ext uri="{FF2B5EF4-FFF2-40B4-BE49-F238E27FC236}">
                <a16:creationId xmlns:a16="http://schemas.microsoft.com/office/drawing/2014/main" id="{38F49F7D-AF4B-CB85-BC1D-8BB4C27106AC}"/>
              </a:ext>
            </a:extLst>
          </p:cNvPr>
          <p:cNvGrpSpPr/>
          <p:nvPr/>
        </p:nvGrpSpPr>
        <p:grpSpPr>
          <a:xfrm>
            <a:off x="4592398" y="1925010"/>
            <a:ext cx="713433" cy="357586"/>
            <a:chOff x="3024554" y="1338884"/>
            <a:chExt cx="713433" cy="357586"/>
          </a:xfrm>
        </p:grpSpPr>
        <p:sp>
          <p:nvSpPr>
            <p:cNvPr id="52" name="Rechteck: abgerundete Ecken 51">
              <a:extLst>
                <a:ext uri="{FF2B5EF4-FFF2-40B4-BE49-F238E27FC236}">
                  <a16:creationId xmlns:a16="http://schemas.microsoft.com/office/drawing/2014/main" id="{D4E40D92-631B-CAAE-BC58-9506D8F01BE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Kreis: nicht ausgefüllt 52">
              <a:extLst>
                <a:ext uri="{FF2B5EF4-FFF2-40B4-BE49-F238E27FC236}">
                  <a16:creationId xmlns:a16="http://schemas.microsoft.com/office/drawing/2014/main" id="{2189CF78-F4B8-CE34-4E22-D644D0C31F50}"/>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8" name="Textfeld 57">
            <a:extLst>
              <a:ext uri="{FF2B5EF4-FFF2-40B4-BE49-F238E27FC236}">
                <a16:creationId xmlns:a16="http://schemas.microsoft.com/office/drawing/2014/main" id="{8E9EDA13-8D28-45D1-0BBD-F4398AAED5C1}"/>
              </a:ext>
            </a:extLst>
          </p:cNvPr>
          <p:cNvSpPr txBox="1"/>
          <p:nvPr/>
        </p:nvSpPr>
        <p:spPr>
          <a:xfrm>
            <a:off x="1375031" y="1483468"/>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EE-Bonus</a:t>
            </a:r>
          </a:p>
        </p:txBody>
      </p:sp>
      <p:sp>
        <p:nvSpPr>
          <p:cNvPr id="59" name="Textfeld 58">
            <a:extLst>
              <a:ext uri="{FF2B5EF4-FFF2-40B4-BE49-F238E27FC236}">
                <a16:creationId xmlns:a16="http://schemas.microsoft.com/office/drawing/2014/main" id="{2C437403-B5FE-4E3E-E163-A0662E7A9E18}"/>
              </a:ext>
            </a:extLst>
          </p:cNvPr>
          <p:cNvSpPr txBox="1"/>
          <p:nvPr/>
        </p:nvSpPr>
        <p:spPr>
          <a:xfrm>
            <a:off x="4049856" y="2301214"/>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WPB-Bonus</a:t>
            </a:r>
          </a:p>
        </p:txBody>
      </p:sp>
      <p:sp>
        <p:nvSpPr>
          <p:cNvPr id="63" name="Abgerundetes Rechteck 14">
            <a:extLst>
              <a:ext uri="{FF2B5EF4-FFF2-40B4-BE49-F238E27FC236}">
                <a16:creationId xmlns:a16="http://schemas.microsoft.com/office/drawing/2014/main" id="{20D540C8-2508-CB7B-77EF-610046690079}"/>
              </a:ext>
            </a:extLst>
          </p:cNvPr>
          <p:cNvSpPr/>
          <p:nvPr/>
        </p:nvSpPr>
        <p:spPr>
          <a:xfrm>
            <a:off x="1362069" y="3157004"/>
            <a:ext cx="1836000" cy="796092"/>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4" name="Gruppieren 63">
            <a:extLst>
              <a:ext uri="{FF2B5EF4-FFF2-40B4-BE49-F238E27FC236}">
                <a16:creationId xmlns:a16="http://schemas.microsoft.com/office/drawing/2014/main" id="{0658E2B4-2BAD-1FE2-2FD0-1FF1F4C4B35A}"/>
              </a:ext>
            </a:extLst>
          </p:cNvPr>
          <p:cNvGrpSpPr/>
          <p:nvPr/>
        </p:nvGrpSpPr>
        <p:grpSpPr>
          <a:xfrm>
            <a:off x="1908862" y="2855874"/>
            <a:ext cx="713433" cy="357586"/>
            <a:chOff x="3024554" y="1338884"/>
            <a:chExt cx="713433" cy="357586"/>
          </a:xfrm>
        </p:grpSpPr>
        <p:sp>
          <p:nvSpPr>
            <p:cNvPr id="65" name="Rechteck: abgerundete Ecken 64">
              <a:extLst>
                <a:ext uri="{FF2B5EF4-FFF2-40B4-BE49-F238E27FC236}">
                  <a16:creationId xmlns:a16="http://schemas.microsoft.com/office/drawing/2014/main" id="{B9FB645E-DE28-EDE7-B2A9-CC68C671519A}"/>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Kreis: nicht ausgefüllt 65">
              <a:extLst>
                <a:ext uri="{FF2B5EF4-FFF2-40B4-BE49-F238E27FC236}">
                  <a16:creationId xmlns:a16="http://schemas.microsoft.com/office/drawing/2014/main" id="{BBBF75D3-84BC-1245-D9B5-F5B427E066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7" name="Textfeld 66">
            <a:extLst>
              <a:ext uri="{FF2B5EF4-FFF2-40B4-BE49-F238E27FC236}">
                <a16:creationId xmlns:a16="http://schemas.microsoft.com/office/drawing/2014/main" id="{C81DF5AD-F76C-D41E-536C-61037D6B23DD}"/>
              </a:ext>
            </a:extLst>
          </p:cNvPr>
          <p:cNvSpPr txBox="1"/>
          <p:nvPr/>
        </p:nvSpPr>
        <p:spPr>
          <a:xfrm>
            <a:off x="1362859" y="3232077"/>
            <a:ext cx="1800000" cy="369332"/>
          </a:xfrm>
          <a:prstGeom prst="rect">
            <a:avLst/>
          </a:prstGeom>
          <a:noFill/>
        </p:spPr>
        <p:txBody>
          <a:bodyPr wrap="square" lIns="108000" rIns="72000" rtlCol="0">
            <a:spAutoFit/>
          </a:bodyPr>
          <a:lstStyle/>
          <a:p>
            <a:pPr>
              <a:spcAft>
                <a:spcPts val="400"/>
              </a:spcAft>
            </a:pPr>
            <a:r>
              <a:rPr lang="de-DE" b="1">
                <a:solidFill>
                  <a:srgbClr val="348098"/>
                </a:solidFill>
                <a:latin typeface="Calibri"/>
                <a:cs typeface="Calibri"/>
              </a:rPr>
              <a:t>NH-Bonus</a:t>
            </a:r>
          </a:p>
        </p:txBody>
      </p:sp>
      <p:sp>
        <p:nvSpPr>
          <p:cNvPr id="3" name="Rechteck 2">
            <a:extLst>
              <a:ext uri="{FF2B5EF4-FFF2-40B4-BE49-F238E27FC236}">
                <a16:creationId xmlns:a16="http://schemas.microsoft.com/office/drawing/2014/main" id="{C06785C5-D4CE-E9C9-C461-C9DFF32DE7AE}"/>
              </a:ext>
            </a:extLst>
          </p:cNvPr>
          <p:cNvSpPr/>
          <p:nvPr/>
        </p:nvSpPr>
        <p:spPr>
          <a:xfrm>
            <a:off x="1794069" y="1773520"/>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8B7C09"/>
                </a:solidFill>
                <a:latin typeface="Calibri" panose="020F0502020204030204" pitchFamily="34" charset="0"/>
                <a:cs typeface="Calibri" panose="020F0502020204030204" pitchFamily="34" charset="0"/>
              </a:rPr>
              <a:t>+5%</a:t>
            </a:r>
          </a:p>
        </p:txBody>
      </p:sp>
      <p:sp>
        <p:nvSpPr>
          <p:cNvPr id="5" name="Rechteck 4">
            <a:extLst>
              <a:ext uri="{FF2B5EF4-FFF2-40B4-BE49-F238E27FC236}">
                <a16:creationId xmlns:a16="http://schemas.microsoft.com/office/drawing/2014/main" id="{9BC9C1BD-4AD3-434F-B31C-07CB5B0D2774}"/>
              </a:ext>
            </a:extLst>
          </p:cNvPr>
          <p:cNvSpPr/>
          <p:nvPr/>
        </p:nvSpPr>
        <p:spPr>
          <a:xfrm>
            <a:off x="1464287" y="2301213"/>
            <a:ext cx="1116000" cy="476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a:solidFill>
                  <a:srgbClr val="8B7C09"/>
                </a:solidFill>
                <a:latin typeface="Calibri" panose="020F0502020204030204" pitchFamily="34" charset="0"/>
                <a:cs typeface="Calibri" panose="020F0502020204030204" pitchFamily="34" charset="0"/>
              </a:rPr>
              <a:t>oder</a:t>
            </a:r>
          </a:p>
        </p:txBody>
      </p:sp>
      <p:sp>
        <p:nvSpPr>
          <p:cNvPr id="6" name="Rechteck 5">
            <a:extLst>
              <a:ext uri="{FF2B5EF4-FFF2-40B4-BE49-F238E27FC236}">
                <a16:creationId xmlns:a16="http://schemas.microsoft.com/office/drawing/2014/main" id="{02B331ED-20DA-E36B-EEF4-44C8BFE03EB7}"/>
              </a:ext>
            </a:extLst>
          </p:cNvPr>
          <p:cNvSpPr/>
          <p:nvPr/>
        </p:nvSpPr>
        <p:spPr>
          <a:xfrm>
            <a:off x="4466731" y="2591266"/>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8B7C09"/>
                </a:solidFill>
                <a:latin typeface="Calibri" panose="020F0502020204030204" pitchFamily="34" charset="0"/>
                <a:cs typeface="Calibri" panose="020F0502020204030204" pitchFamily="34" charset="0"/>
              </a:rPr>
              <a:t>+10%</a:t>
            </a:r>
          </a:p>
        </p:txBody>
      </p:sp>
      <p:sp>
        <p:nvSpPr>
          <p:cNvPr id="8" name="Rechteck 7">
            <a:extLst>
              <a:ext uri="{FF2B5EF4-FFF2-40B4-BE49-F238E27FC236}">
                <a16:creationId xmlns:a16="http://schemas.microsoft.com/office/drawing/2014/main" id="{463344B0-EA75-6CF2-E74C-89019BD4AEE5}"/>
              </a:ext>
            </a:extLst>
          </p:cNvPr>
          <p:cNvSpPr/>
          <p:nvPr/>
        </p:nvSpPr>
        <p:spPr>
          <a:xfrm>
            <a:off x="1786588" y="3522129"/>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8B7C09"/>
                </a:solidFill>
                <a:latin typeface="Calibri" panose="020F0502020204030204" pitchFamily="34" charset="0"/>
                <a:cs typeface="Calibri" panose="020F0502020204030204" pitchFamily="34" charset="0"/>
              </a:rPr>
              <a:t>+5%</a:t>
            </a:r>
          </a:p>
        </p:txBody>
      </p:sp>
      <p:sp>
        <p:nvSpPr>
          <p:cNvPr id="9" name="Rechteck 8">
            <a:extLst>
              <a:ext uri="{FF2B5EF4-FFF2-40B4-BE49-F238E27FC236}">
                <a16:creationId xmlns:a16="http://schemas.microsoft.com/office/drawing/2014/main" id="{22C4C743-08F0-D709-7515-96D16FDE8667}"/>
              </a:ext>
            </a:extLst>
          </p:cNvPr>
          <p:cNvSpPr/>
          <p:nvPr/>
        </p:nvSpPr>
        <p:spPr>
          <a:xfrm>
            <a:off x="3065567" y="2371083"/>
            <a:ext cx="1099225" cy="43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b="1">
                <a:solidFill>
                  <a:srgbClr val="348098"/>
                </a:solidFill>
                <a:latin typeface="Calibri" panose="020F0502020204030204" pitchFamily="34" charset="0"/>
                <a:cs typeface="Calibri" panose="020F0502020204030204" pitchFamily="34" charset="0"/>
              </a:rPr>
              <a:t>+</a:t>
            </a:r>
          </a:p>
        </p:txBody>
      </p:sp>
      <p:sp>
        <p:nvSpPr>
          <p:cNvPr id="13" name="Textfeld 12">
            <a:extLst>
              <a:ext uri="{FF2B5EF4-FFF2-40B4-BE49-F238E27FC236}">
                <a16:creationId xmlns:a16="http://schemas.microsoft.com/office/drawing/2014/main" id="{AEBA4FE7-2B42-4C7C-D61A-8A13CA0AD596}"/>
              </a:ext>
            </a:extLst>
          </p:cNvPr>
          <p:cNvSpPr txBox="1"/>
          <p:nvPr/>
        </p:nvSpPr>
        <p:spPr>
          <a:xfrm>
            <a:off x="2457680" y="4778053"/>
            <a:ext cx="6202554" cy="339645"/>
          </a:xfrm>
          <a:prstGeom prst="rect">
            <a:avLst/>
          </a:prstGeom>
          <a:noFill/>
        </p:spPr>
        <p:txBody>
          <a:bodyPr wrap="square" tIns="46800" anchor="b">
            <a:spAutoFit/>
          </a:bodyPr>
          <a:lstStyle/>
          <a:p>
            <a:r>
              <a:rPr lang="de-DE" sz="800" dirty="0">
                <a:latin typeface="Calibri"/>
                <a:cs typeface="Calibri"/>
              </a:rPr>
              <a:t>Quelle: BEG-NWG, Stand 09.12.2022 (</a:t>
            </a:r>
            <a:r>
              <a:rPr lang="de-DE" sz="800" dirty="0">
                <a:latin typeface="Calibri"/>
                <a:cs typeface="Calibri"/>
                <a:hlinkClick r:id="rId3"/>
              </a:rPr>
              <a:t>https://www.bmwi.de/Redaktion/DE/Artikel/Energie/bundesfoerderung-fuer-effiziente-gebaeude-beg.html</a:t>
            </a:r>
            <a:r>
              <a:rPr lang="de-DE" sz="800" dirty="0">
                <a:latin typeface="Calibri"/>
                <a:cs typeface="Calibri"/>
              </a:rPr>
              <a:t>) </a:t>
            </a:r>
            <a:endParaRPr lang="de-DE" sz="800" dirty="0">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AD44767F-874E-6AFE-FB41-91BE57B0BEFD}"/>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7" name="Titel 2">
            <a:extLst>
              <a:ext uri="{FF2B5EF4-FFF2-40B4-BE49-F238E27FC236}">
                <a16:creationId xmlns:a16="http://schemas.microsoft.com/office/drawing/2014/main" id="{57D3711E-72C9-FA1F-0905-F56C0F2FDFCB}"/>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Kombinierbarkeit der Boni</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grpSp>
        <p:nvGrpSpPr>
          <p:cNvPr id="20" name="Gruppieren 19">
            <a:extLst>
              <a:ext uri="{FF2B5EF4-FFF2-40B4-BE49-F238E27FC236}">
                <a16:creationId xmlns:a16="http://schemas.microsoft.com/office/drawing/2014/main" id="{0F51337E-405F-D9DA-3DEB-E36430514903}"/>
              </a:ext>
            </a:extLst>
          </p:cNvPr>
          <p:cNvGrpSpPr/>
          <p:nvPr/>
        </p:nvGrpSpPr>
        <p:grpSpPr>
          <a:xfrm>
            <a:off x="7599605" y="-142875"/>
            <a:ext cx="1085001" cy="914400"/>
            <a:chOff x="7443880" y="567386"/>
            <a:chExt cx="914400" cy="914400"/>
          </a:xfrm>
        </p:grpSpPr>
        <p:pic>
          <p:nvPicPr>
            <p:cNvPr id="21" name="Grafik 20" descr="Lesezeichen mit einfarbiger Füllung">
              <a:extLst>
                <a:ext uri="{FF2B5EF4-FFF2-40B4-BE49-F238E27FC236}">
                  <a16:creationId xmlns:a16="http://schemas.microsoft.com/office/drawing/2014/main" id="{9CAE9BB8-05FF-8145-1603-DB7B7F4F8F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22" name="Textfeld 21">
              <a:extLst>
                <a:ext uri="{FF2B5EF4-FFF2-40B4-BE49-F238E27FC236}">
                  <a16:creationId xmlns:a16="http://schemas.microsoft.com/office/drawing/2014/main" id="{108AAFD2-353B-1A3F-6962-60B5149BB0C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EG</a:t>
              </a:r>
            </a:p>
          </p:txBody>
        </p:sp>
      </p:grpSp>
      <p:pic>
        <p:nvPicPr>
          <p:cNvPr id="4" name="Grafik 3" descr="Erneuerbare Energien Silhouette">
            <a:extLst>
              <a:ext uri="{FF2B5EF4-FFF2-40B4-BE49-F238E27FC236}">
                <a16:creationId xmlns:a16="http://schemas.microsoft.com/office/drawing/2014/main" id="{218B0AEA-A84B-DB3A-93CF-F2DBFB3520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66116" y="1668133"/>
            <a:ext cx="504000" cy="504000"/>
          </a:xfrm>
          <a:prstGeom prst="rect">
            <a:avLst/>
          </a:prstGeom>
        </p:spPr>
      </p:pic>
      <p:pic>
        <p:nvPicPr>
          <p:cNvPr id="11" name="Grafik 10" descr="Mann mit Stock mit einfarbiger Füllung">
            <a:extLst>
              <a:ext uri="{FF2B5EF4-FFF2-40B4-BE49-F238E27FC236}">
                <a16:creationId xmlns:a16="http://schemas.microsoft.com/office/drawing/2014/main" id="{817DFBED-585D-362F-8235-1632F4122B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81856" y="2473610"/>
            <a:ext cx="504000" cy="504000"/>
          </a:xfrm>
          <a:prstGeom prst="rect">
            <a:avLst/>
          </a:prstGeom>
        </p:spPr>
      </p:pic>
      <p:pic>
        <p:nvPicPr>
          <p:cNvPr id="14" name="Grafik 13" descr="Pflanze Silhouette">
            <a:extLst>
              <a:ext uri="{FF2B5EF4-FFF2-40B4-BE49-F238E27FC236}">
                <a16:creationId xmlns:a16="http://schemas.microsoft.com/office/drawing/2014/main" id="{35779080-CEDD-65F5-0D51-B4C546F636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79338" y="3406376"/>
            <a:ext cx="504000" cy="504000"/>
          </a:xfrm>
          <a:prstGeom prst="rect">
            <a:avLst/>
          </a:prstGeom>
        </p:spPr>
      </p:pic>
    </p:spTree>
    <p:extLst>
      <p:ext uri="{BB962C8B-B14F-4D97-AF65-F5344CB8AC3E}">
        <p14:creationId xmlns:p14="http://schemas.microsoft.com/office/powerpoint/2010/main" val="3745949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0D68-BADF-D91D-7998-6BCF36949B9F}"/>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6FC2DDB8-F6FF-D6E9-8B7F-821714F8556D}"/>
              </a:ext>
            </a:extLst>
          </p:cNvPr>
          <p:cNvSpPr txBox="1">
            <a:spLocks/>
          </p:cNvSpPr>
          <p:nvPr/>
        </p:nvSpPr>
        <p:spPr>
          <a:xfrm>
            <a:off x="608461" y="406800"/>
            <a:ext cx="8155712"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Fördersätze Effizienzgebäude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
        <p:nvSpPr>
          <p:cNvPr id="19" name="Textfeld 18">
            <a:extLst>
              <a:ext uri="{FF2B5EF4-FFF2-40B4-BE49-F238E27FC236}">
                <a16:creationId xmlns:a16="http://schemas.microsoft.com/office/drawing/2014/main" id="{9D2AF5FF-1736-7391-9A5F-485A27C12541}"/>
              </a:ext>
            </a:extLst>
          </p:cNvPr>
          <p:cNvSpPr txBox="1"/>
          <p:nvPr/>
        </p:nvSpPr>
        <p:spPr>
          <a:xfrm>
            <a:off x="1179492" y="4873175"/>
            <a:ext cx="1637983" cy="215444"/>
          </a:xfrm>
          <a:prstGeom prst="rect">
            <a:avLst/>
          </a:prstGeom>
          <a:noFill/>
        </p:spPr>
        <p:txBody>
          <a:bodyPr wrap="square" rtlCol="0" anchor="b">
            <a:spAutoFit/>
          </a:bodyPr>
          <a:lstStyle/>
          <a:p>
            <a:r>
              <a:rPr lang="de-DE" sz="800">
                <a:latin typeface="Calibri" panose="020F0502020204030204" pitchFamily="34" charset="0"/>
                <a:cs typeface="Calibri" panose="020F0502020204030204" pitchFamily="34" charset="0"/>
              </a:rPr>
              <a:t>Alle Angaben ohne Gewähr!</a:t>
            </a:r>
          </a:p>
        </p:txBody>
      </p:sp>
      <p:graphicFrame>
        <p:nvGraphicFramePr>
          <p:cNvPr id="2" name="Tabelle 20">
            <a:extLst>
              <a:ext uri="{FF2B5EF4-FFF2-40B4-BE49-F238E27FC236}">
                <a16:creationId xmlns:a16="http://schemas.microsoft.com/office/drawing/2014/main" id="{2B659F42-C818-F623-FAED-173D4597BB96}"/>
              </a:ext>
            </a:extLst>
          </p:cNvPr>
          <p:cNvGraphicFramePr>
            <a:graphicFrameLocks noGrp="1"/>
          </p:cNvGraphicFramePr>
          <p:nvPr>
            <p:extLst>
              <p:ext uri="{D42A27DB-BD31-4B8C-83A1-F6EECF244321}">
                <p14:modId xmlns:p14="http://schemas.microsoft.com/office/powerpoint/2010/main" val="3536154983"/>
              </p:ext>
            </p:extLst>
          </p:nvPr>
        </p:nvGraphicFramePr>
        <p:xfrm>
          <a:off x="1549611" y="1152766"/>
          <a:ext cx="4781050" cy="2476832"/>
        </p:xfrm>
        <a:graphic>
          <a:graphicData uri="http://schemas.openxmlformats.org/drawingml/2006/table">
            <a:tbl>
              <a:tblPr firstRow="1" bandRow="1">
                <a:tableStyleId>{5C22544A-7EE6-4342-B048-85BDC9FD1C3A}</a:tableStyleId>
              </a:tblPr>
              <a:tblGrid>
                <a:gridCol w="868294">
                  <a:extLst>
                    <a:ext uri="{9D8B030D-6E8A-4147-A177-3AD203B41FA5}">
                      <a16:colId xmlns:a16="http://schemas.microsoft.com/office/drawing/2014/main" val="3350392346"/>
                    </a:ext>
                  </a:extLst>
                </a:gridCol>
                <a:gridCol w="929012">
                  <a:extLst>
                    <a:ext uri="{9D8B030D-6E8A-4147-A177-3AD203B41FA5}">
                      <a16:colId xmlns:a16="http://schemas.microsoft.com/office/drawing/2014/main" val="3104466116"/>
                    </a:ext>
                  </a:extLst>
                </a:gridCol>
                <a:gridCol w="1230100">
                  <a:extLst>
                    <a:ext uri="{9D8B030D-6E8A-4147-A177-3AD203B41FA5}">
                      <a16:colId xmlns:a16="http://schemas.microsoft.com/office/drawing/2014/main" val="3687776830"/>
                    </a:ext>
                  </a:extLst>
                </a:gridCol>
                <a:gridCol w="839244">
                  <a:extLst>
                    <a:ext uri="{9D8B030D-6E8A-4147-A177-3AD203B41FA5}">
                      <a16:colId xmlns:a16="http://schemas.microsoft.com/office/drawing/2014/main" val="3356376069"/>
                    </a:ext>
                  </a:extLst>
                </a:gridCol>
                <a:gridCol w="914400">
                  <a:extLst>
                    <a:ext uri="{9D8B030D-6E8A-4147-A177-3AD203B41FA5}">
                      <a16:colId xmlns:a16="http://schemas.microsoft.com/office/drawing/2014/main" val="602976476"/>
                    </a:ext>
                  </a:extLst>
                </a:gridCol>
              </a:tblGrid>
              <a:tr h="389602">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Effizienz-gebäude-standard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Tilgungszuschuss</a:t>
                      </a: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577"/>
                    </a:solidFill>
                  </a:tcPr>
                </a:tc>
                <a:tc hMerge="1">
                  <a:txBody>
                    <a:bodyPr/>
                    <a:lstStyle/>
                    <a:p>
                      <a:endParaRPr lang="de-DE" b="1">
                        <a:solidFill>
                          <a:schemeClr val="bg1"/>
                        </a:solidFill>
                      </a:endParaRPr>
                    </a:p>
                  </a:txBody>
                  <a:tcPr marL="36000" marR="36000" marT="36000" marB="36000" anchor="ctr">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rgbClr val="006577"/>
                    </a:solidFill>
                  </a:tcPr>
                </a:tc>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dirty="0" err="1">
                          <a:ln>
                            <a:noFill/>
                          </a:ln>
                          <a:solidFill>
                            <a:schemeClr val="bg1"/>
                          </a:solidFill>
                          <a:effectLst/>
                          <a:uLnTx/>
                          <a:uFillTx/>
                          <a:latin typeface="Calibri"/>
                          <a:ea typeface="+mn-ea"/>
                          <a:cs typeface="Calibri"/>
                        </a:rPr>
                        <a:t>Zinsver</a:t>
                      </a:r>
                      <a:r>
                        <a:rPr kumimoji="0" lang="de-DE" sz="1400" b="1" i="0" u="none" strike="noStrike" kern="1200" cap="none" spc="0" normalizeH="0" baseline="0" noProof="0" dirty="0">
                          <a:ln>
                            <a:noFill/>
                          </a:ln>
                          <a:solidFill>
                            <a:schemeClr val="bg1"/>
                          </a:solidFill>
                          <a:effectLst/>
                          <a:uLnTx/>
                          <a:uFillTx/>
                          <a:latin typeface="Calibri"/>
                          <a:ea typeface="+mn-ea"/>
                          <a:cs typeface="Calibri"/>
                        </a:rPr>
                        <a:t>-billigung</a:t>
                      </a:r>
                      <a:br>
                        <a:rPr kumimoji="0" lang="de-DE" sz="1400" b="1" i="0" u="none" strike="noStrike" kern="1200" cap="none" spc="0" normalizeH="0" baseline="0" noProof="0" dirty="0">
                          <a:ln>
                            <a:noFill/>
                          </a:ln>
                          <a:solidFill>
                            <a:srgbClr val="FFFFFF"/>
                          </a:solidFill>
                          <a:effectLst/>
                          <a:uLnTx/>
                          <a:uFillTx/>
                          <a:latin typeface="Calibri"/>
                          <a:ea typeface="+mn-ea"/>
                          <a:cs typeface="Calibri"/>
                        </a:rPr>
                      </a:br>
                      <a:r>
                        <a:rPr kumimoji="0" lang="de-DE" sz="1400" b="1" i="0" u="none" strike="noStrike" kern="1200" cap="none" spc="0" normalizeH="0" baseline="0" noProof="0" dirty="0">
                          <a:ln>
                            <a:noFill/>
                          </a:ln>
                          <a:solidFill>
                            <a:schemeClr val="bg1"/>
                          </a:solidFill>
                          <a:effectLst/>
                          <a:uLnTx/>
                          <a:uFillTx/>
                          <a:latin typeface="Calibri"/>
                          <a:ea typeface="+mn-ea"/>
                          <a:cs typeface="Calibri"/>
                        </a:rPr>
                        <a:t>**</a:t>
                      </a:r>
                    </a:p>
                  </a:txBody>
                  <a:tcPr marL="36000" marR="36000" marT="36000" marB="36000" anchor="ct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723510">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72000" marB="72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Grund-förderung</a:t>
                      </a:r>
                    </a:p>
                  </a:txBody>
                  <a:tcPr marL="36000" marR="36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algn="ctr"/>
                      <a:r>
                        <a:rPr kumimoji="0" lang="de-DE" sz="1400" b="0" i="0" u="none" strike="noStrike" kern="1200" cap="none" spc="0" normalizeH="0" baseline="0" noProof="0">
                          <a:ln>
                            <a:noFill/>
                          </a:ln>
                          <a:solidFill>
                            <a:schemeClr val="bg1"/>
                          </a:solidFill>
                          <a:effectLst/>
                          <a:uLnTx/>
                          <a:uFillTx/>
                          <a:latin typeface="Calibri"/>
                          <a:ea typeface="+mn-ea"/>
                          <a:cs typeface="Calibri"/>
                        </a:rPr>
                        <a:t>EE-Bonus</a:t>
                      </a:r>
                    </a:p>
                    <a:p>
                      <a:pPr algn="ctr"/>
                      <a:r>
                        <a:rPr kumimoji="0" lang="de-DE" sz="1400" b="1" i="0" u="none" strike="noStrike" kern="1200" cap="none" spc="0" normalizeH="0" baseline="0" noProof="0">
                          <a:ln>
                            <a:noFill/>
                          </a:ln>
                          <a:solidFill>
                            <a:srgbClr val="8B7C09"/>
                          </a:solidFill>
                          <a:effectLst/>
                          <a:uLnTx/>
                          <a:uFillTx/>
                          <a:latin typeface="Calibri"/>
                          <a:ea typeface="+mn-ea"/>
                          <a:cs typeface="Calibri"/>
                        </a:rPr>
                        <a:t>ODER</a:t>
                      </a:r>
                      <a:r>
                        <a:rPr kumimoji="0" lang="de-DE" sz="1400" b="0" i="0" u="none" strike="noStrike" kern="1200" cap="none" spc="0" normalizeH="0" baseline="0" noProof="0">
                          <a:ln>
                            <a:noFill/>
                          </a:ln>
                          <a:solidFill>
                            <a:schemeClr val="bg1"/>
                          </a:solidFill>
                          <a:effectLst/>
                          <a:uLnTx/>
                          <a:uFillTx/>
                          <a:latin typeface="Calibri"/>
                          <a:ea typeface="+mn-ea"/>
                          <a:cs typeface="Calibri"/>
                        </a:rPr>
                        <a:t> </a:t>
                      </a:r>
                      <a:br>
                        <a:rPr kumimoji="0" lang="de-DE" sz="1400" b="0" i="0" u="none" strike="noStrike" kern="1200" cap="none" spc="0" normalizeH="0" baseline="0" noProof="0">
                          <a:ln>
                            <a:noFill/>
                          </a:ln>
                          <a:solidFill>
                            <a:schemeClr val="bg1"/>
                          </a:solidFill>
                          <a:effectLst/>
                          <a:uLnTx/>
                          <a:uFillTx/>
                          <a:latin typeface="Calibri"/>
                          <a:ea typeface="+mn-ea"/>
                          <a:cs typeface="Calibri"/>
                        </a:rPr>
                      </a:br>
                      <a:r>
                        <a:rPr kumimoji="0" lang="de-DE" sz="1400" b="0" i="0" u="none" strike="noStrike" kern="1200" cap="none" spc="0" normalizeH="0" baseline="0" noProof="0">
                          <a:ln>
                            <a:noFill/>
                          </a:ln>
                          <a:solidFill>
                            <a:schemeClr val="bg1"/>
                          </a:solidFill>
                          <a:effectLst/>
                          <a:uLnTx/>
                          <a:uFillTx/>
                          <a:latin typeface="Calibri"/>
                          <a:ea typeface="+mn-ea"/>
                          <a:cs typeface="Calibri"/>
                        </a:rPr>
                        <a:t>NH-Bonus</a:t>
                      </a:r>
                      <a:r>
                        <a:rPr lang="de-DE" sz="1400" b="0" i="0" u="none" strike="noStrike" kern="1200" cap="none" spc="0" normalizeH="0" baseline="0" noProof="0">
                          <a:ln>
                            <a:noFill/>
                          </a:ln>
                          <a:solidFill>
                            <a:schemeClr val="bg1"/>
                          </a:solidFill>
                          <a:effectLst/>
                          <a:uLnTx/>
                          <a:uFillTx/>
                          <a:latin typeface="Calibri"/>
                          <a:ea typeface="+mn-ea"/>
                          <a:cs typeface="Calibri"/>
                        </a:rPr>
                        <a:t> </a:t>
                      </a:r>
                      <a:endParaRPr lang="de-DE" sz="1400" b="0">
                        <a:solidFill>
                          <a:schemeClr val="bg1"/>
                        </a:solidFill>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WPB-Bonus*</a:t>
                      </a:r>
                      <a:endParaRPr kumimoji="0" lang="de-DE" sz="1400" b="0" i="0" u="none" strike="noStrike" kern="1200" cap="none" spc="0" normalizeH="0" baseline="0">
                        <a:ln>
                          <a:noFill/>
                        </a:ln>
                        <a:solidFill>
                          <a:schemeClr val="bg1"/>
                        </a:solidFill>
                        <a:effectLst/>
                        <a:uLnTx/>
                        <a:uFillTx/>
                        <a:latin typeface="Calibri"/>
                        <a:ea typeface="+mn-ea"/>
                        <a:cs typeface="Calibri"/>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420354005"/>
                  </a:ext>
                </a:extLst>
              </a:tr>
              <a:tr h="340930">
                <a:tc>
                  <a:txBody>
                    <a:bodyPr/>
                    <a:lstStyle/>
                    <a:p>
                      <a:pPr algn="ctr"/>
                      <a:r>
                        <a:rPr lang="de-DE" sz="1400" b="1">
                          <a:solidFill>
                            <a:srgbClr val="8B7C09"/>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20%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10%</a:t>
                      </a:r>
                    </a:p>
                  </a:txBody>
                  <a:tcPr marL="36000" marR="36000" anchor="ctr">
                    <a:lnT w="28575" cap="flat" cmpd="sng" algn="ctr">
                      <a:solidFill>
                        <a:schemeClr val="bg1"/>
                      </a:solidFill>
                      <a:prstDash val="solid"/>
                      <a:round/>
                      <a:headEnd type="none" w="med" len="med"/>
                      <a:tailEnd type="none" w="med" len="med"/>
                    </a:lnT>
                    <a:solidFill>
                      <a:srgbClr val="F2F2F2"/>
                    </a:solidFill>
                  </a:tcPr>
                </a:tc>
                <a:tc rowSpan="4">
                  <a:txBody>
                    <a:bodyPr/>
                    <a:lstStyle/>
                    <a:p>
                      <a:pPr algn="ctr"/>
                      <a:r>
                        <a:rPr lang="de-DE" sz="1400">
                          <a:latin typeface="Calibri"/>
                          <a:cs typeface="Calibri"/>
                        </a:rPr>
                        <a:t>~15%</a:t>
                      </a:r>
                      <a:endParaRPr lang="de-DE" sz="1400">
                        <a:highlight>
                          <a:srgbClr val="FF0000"/>
                        </a:highlight>
                        <a:latin typeface="Calibri"/>
                        <a:cs typeface="Calibri"/>
                      </a:endParaRP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8B7C09"/>
                          </a:solidFill>
                          <a:latin typeface="Calibri"/>
                          <a:cs typeface="Calibri"/>
                        </a:rPr>
                        <a:t>55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algn="ctr"/>
                      <a:r>
                        <a:rPr lang="de-DE" sz="1400">
                          <a:latin typeface="Calibri"/>
                          <a:cs typeface="Calibri"/>
                        </a:rPr>
                        <a:t>10%</a:t>
                      </a:r>
                    </a:p>
                  </a:txBody>
                  <a:tcPr marL="36000" marR="36000" anchor="ctr">
                    <a:solidFill>
                      <a:srgbClr val="E0E0E0"/>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8B7C09"/>
                          </a:solidFill>
                          <a:latin typeface="Calibri"/>
                          <a:cs typeface="Calibri"/>
                        </a:rPr>
                        <a:t>70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algn="ctr"/>
                      <a:r>
                        <a:rPr lang="de-DE" sz="1400" dirty="0">
                          <a:latin typeface="Calibri"/>
                          <a:cs typeface="Calibri"/>
                        </a:rPr>
                        <a:t>10%***</a:t>
                      </a:r>
                    </a:p>
                  </a:txBody>
                  <a:tcPr marL="36000" marR="36000" anchor="ctr">
                    <a:solidFill>
                      <a:srgbClr val="F2F2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a:solidFill>
                            <a:srgbClr val="8B7C09"/>
                          </a:solidFill>
                          <a:latin typeface="Calibri"/>
                          <a:cs typeface="Calibri"/>
                        </a:rPr>
                        <a:t>Denkmal</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endParaRPr lang="de-DE" sz="1400" dirty="0">
                        <a:latin typeface="Calibri" panose="020F0502020204030204" pitchFamily="34" charset="0"/>
                        <a:cs typeface="Calibri" panose="020F0502020204030204" pitchFamily="34" charset="0"/>
                      </a:endParaRPr>
                    </a:p>
                  </a:txBody>
                  <a:tcPr marL="36000" marR="36000" anchor="ctr">
                    <a:solidFill>
                      <a:srgbClr val="E0E0E0"/>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3F3F3F"/>
                          </a:solidFill>
                          <a:effectLst/>
                          <a:uLnTx/>
                          <a:uFillTx/>
                          <a:latin typeface="Calibri" panose="020F0502020204030204" pitchFamily="34" charset="0"/>
                          <a:ea typeface="+mn-ea"/>
                          <a:cs typeface="Calibri" panose="020F0502020204030204" pitchFamily="34" charset="0"/>
                        </a:rPr>
                        <a:t>~15%****</a:t>
                      </a:r>
                    </a:p>
                  </a:txBody>
                  <a:tcPr marL="36000" marR="36000" anchor="ctr">
                    <a:solidFill>
                      <a:srgbClr val="F2F2F2"/>
                    </a:solidFill>
                  </a:tcPr>
                </a:tc>
                <a:extLst>
                  <a:ext uri="{0D108BD9-81ED-4DB2-BD59-A6C34878D82A}">
                    <a16:rowId xmlns:a16="http://schemas.microsoft.com/office/drawing/2014/main" val="2275774815"/>
                  </a:ext>
                </a:extLst>
              </a:tr>
            </a:tbl>
          </a:graphicData>
        </a:graphic>
      </p:graphicFrame>
      <p:sp>
        <p:nvSpPr>
          <p:cNvPr id="8" name="Textfeld 7">
            <a:extLst>
              <a:ext uri="{FF2B5EF4-FFF2-40B4-BE49-F238E27FC236}">
                <a16:creationId xmlns:a16="http://schemas.microsoft.com/office/drawing/2014/main" id="{D714F415-07DA-A4B8-9DA3-69987AB73F73}"/>
              </a:ext>
            </a:extLst>
          </p:cNvPr>
          <p:cNvSpPr txBox="1"/>
          <p:nvPr/>
        </p:nvSpPr>
        <p:spPr>
          <a:xfrm>
            <a:off x="169594" y="2126200"/>
            <a:ext cx="1157673" cy="1169551"/>
          </a:xfrm>
          <a:prstGeom prst="rect">
            <a:avLst/>
          </a:prstGeom>
          <a:solidFill>
            <a:schemeClr val="bg1"/>
          </a:solidFill>
          <a:ln w="12700">
            <a:noFill/>
          </a:ln>
        </p:spPr>
        <p:txBody>
          <a:bodyPr wrap="square" rtlCol="0">
            <a:spAutoFit/>
          </a:bodyPr>
          <a:lstStyle/>
          <a:p>
            <a:pPr algn="r"/>
            <a:r>
              <a:rPr lang="de-DE" sz="1400">
                <a:solidFill>
                  <a:srgbClr val="8B7C09"/>
                </a:solidFill>
                <a:latin typeface="Calibri" panose="020F0502020204030204" pitchFamily="34" charset="0"/>
                <a:cs typeface="Calibri" panose="020F0502020204030204" pitchFamily="34" charset="0"/>
              </a:rPr>
              <a:t>Je kleiner der </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Wert, desto energie-</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effizienter </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das Gebäude</a:t>
            </a:r>
          </a:p>
        </p:txBody>
      </p:sp>
      <p:sp>
        <p:nvSpPr>
          <p:cNvPr id="9" name="Pfeil: nach rechts 8">
            <a:extLst>
              <a:ext uri="{FF2B5EF4-FFF2-40B4-BE49-F238E27FC236}">
                <a16:creationId xmlns:a16="http://schemas.microsoft.com/office/drawing/2014/main" id="{3F5909CE-0970-FEB1-0B19-A9E66082FA50}"/>
              </a:ext>
            </a:extLst>
          </p:cNvPr>
          <p:cNvSpPr/>
          <p:nvPr/>
        </p:nvSpPr>
        <p:spPr>
          <a:xfrm rot="16200000">
            <a:off x="682654" y="2514995"/>
            <a:ext cx="1327555" cy="234639"/>
          </a:xfrm>
          <a:prstGeom prst="rightArrow">
            <a:avLst>
              <a:gd name="adj1" fmla="val 40476"/>
              <a:gd name="adj2" fmla="val 50000"/>
            </a:avLst>
          </a:prstGeom>
          <a:solidFill>
            <a:srgbClr val="8B7C09"/>
          </a:solidFill>
          <a:ln>
            <a:solidFill>
              <a:srgbClr val="8B7C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9FED703D-6531-67D7-63C7-AC461FECC5DB}"/>
              </a:ext>
            </a:extLst>
          </p:cNvPr>
          <p:cNvGrpSpPr/>
          <p:nvPr/>
        </p:nvGrpSpPr>
        <p:grpSpPr>
          <a:xfrm>
            <a:off x="7599605" y="-142875"/>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D1E79C88-D3D5-11B9-5AB1-BC66BBCB75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B3995E5C-4B46-0CEC-3103-53830EF442C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dirty="0">
                  <a:solidFill>
                    <a:schemeClr val="bg1"/>
                  </a:solidFill>
                  <a:latin typeface="Calibri" panose="020F0502020204030204" pitchFamily="34" charset="0"/>
                  <a:cs typeface="Calibri" panose="020F0502020204030204" pitchFamily="34" charset="0"/>
                </a:rPr>
                <a:t>NWG EG</a:t>
              </a:r>
            </a:p>
          </p:txBody>
        </p:sp>
      </p:grpSp>
      <p:sp>
        <p:nvSpPr>
          <p:cNvPr id="6" name="Textfeld 5">
            <a:extLst>
              <a:ext uri="{FF2B5EF4-FFF2-40B4-BE49-F238E27FC236}">
                <a16:creationId xmlns:a16="http://schemas.microsoft.com/office/drawing/2014/main" id="{A44C2CB6-9540-021F-746E-2FBB81041594}"/>
              </a:ext>
            </a:extLst>
          </p:cNvPr>
          <p:cNvSpPr txBox="1"/>
          <p:nvPr/>
        </p:nvSpPr>
        <p:spPr>
          <a:xfrm>
            <a:off x="2457680" y="4408721"/>
            <a:ext cx="6226926" cy="708977"/>
          </a:xfrm>
          <a:prstGeom prst="rect">
            <a:avLst/>
          </a:prstGeom>
          <a:noFill/>
        </p:spPr>
        <p:txBody>
          <a:bodyPr wrap="square" tIns="46800" anchor="b">
            <a:spAutoFit/>
          </a:bodyPr>
          <a:lstStyle/>
          <a:p>
            <a:r>
              <a:rPr lang="de-DE" sz="800" dirty="0">
                <a:latin typeface="Calibri" panose="020F0502020204030204" pitchFamily="34" charset="0"/>
                <a:cs typeface="Calibri" panose="020F0502020204030204" pitchFamily="34" charset="0"/>
              </a:rPr>
              <a:t>* </a:t>
            </a:r>
            <a:r>
              <a:rPr lang="de-DE" sz="800" dirty="0" err="1">
                <a:latin typeface="Calibri" panose="020F0502020204030204" pitchFamily="34" charset="0"/>
                <a:cs typeface="Calibri" panose="020F0502020204030204" pitchFamily="34" charset="0"/>
              </a:rPr>
              <a:t>Worst</a:t>
            </a:r>
            <a:r>
              <a:rPr lang="de-DE" sz="800" dirty="0">
                <a:latin typeface="Calibri" panose="020F0502020204030204" pitchFamily="34" charset="0"/>
                <a:cs typeface="Calibri" panose="020F0502020204030204" pitchFamily="34" charset="0"/>
              </a:rPr>
              <a:t> Performing Building-Bonus für Sanierungen zum Effizienzgebäude 40 und 55 sowie 70 EE.   ** Die Zinsverbilligung entspricht dem Zinsvorteil des KfW-Kredits gegenüber dem Kredit bei der Hausbank und weist einen Subventionswert von ~15 Prozent auf, die Abweichung zwischen Förderkredit und Zinssatz der Hausbank darf dabei max. vier Prozent betragen.   *** Nur in Kombination mit dem EE-Bonus möglich.    Quelle: BEG-NWG, Stand 09.12.2022 (</a:t>
            </a:r>
            <a:r>
              <a:rPr lang="de-DE" sz="800" dirty="0">
                <a:latin typeface="Calibri" panose="020F0502020204030204" pitchFamily="34" charset="0"/>
                <a:cs typeface="Calibri" panose="020F0502020204030204" pitchFamily="34" charset="0"/>
                <a:hlinkClick r:id="rId5"/>
              </a:rPr>
              <a:t>https://www.bmwi.de/Redaktion/DE/Artikel/Energie/bundesfoerderung-fuer-effiziente-gebaeude-beg.html</a:t>
            </a:r>
            <a:r>
              <a:rPr lang="de-DE" sz="800" dirty="0">
                <a:latin typeface="Calibri" panose="020F0502020204030204" pitchFamily="34" charset="0"/>
                <a:cs typeface="Calibri" panose="020F0502020204030204" pitchFamily="34" charset="0"/>
              </a:rPr>
              <a:t>) </a:t>
            </a:r>
          </a:p>
        </p:txBody>
      </p:sp>
      <p:sp>
        <p:nvSpPr>
          <p:cNvPr id="3" name="Textfeld 2">
            <a:extLst>
              <a:ext uri="{FF2B5EF4-FFF2-40B4-BE49-F238E27FC236}">
                <a16:creationId xmlns:a16="http://schemas.microsoft.com/office/drawing/2014/main" id="{26BECB18-48ED-52A7-B99B-297C059B4B59}"/>
              </a:ext>
            </a:extLst>
          </p:cNvPr>
          <p:cNvSpPr txBox="1"/>
          <p:nvPr/>
        </p:nvSpPr>
        <p:spPr>
          <a:xfrm rot="21396375">
            <a:off x="6593270" y="1347342"/>
            <a:ext cx="1976237" cy="1169551"/>
          </a:xfrm>
          <a:prstGeom prst="rect">
            <a:avLst/>
          </a:prstGeom>
          <a:solidFill>
            <a:schemeClr val="bg1"/>
          </a:solidFill>
          <a:ln w="12700">
            <a:solidFill>
              <a:srgbClr val="8B7C09"/>
            </a:solidFill>
          </a:ln>
        </p:spPr>
        <p:txBody>
          <a:bodyPr wrap="square" rtlCol="0">
            <a:spAutoFit/>
          </a:bodyPr>
          <a:lstStyle/>
          <a:p>
            <a:r>
              <a:rPr lang="de-DE" sz="1400" b="1" dirty="0">
                <a:solidFill>
                  <a:srgbClr val="8B7C09"/>
                </a:solidFill>
                <a:latin typeface="Calibri" panose="020F0502020204030204" pitchFamily="34" charset="0"/>
                <a:cs typeface="Calibri" panose="020F0502020204030204" pitchFamily="34" charset="0"/>
              </a:rPr>
              <a:t>Förderfähige Kosten </a:t>
            </a:r>
            <a:br>
              <a:rPr lang="de-DE" sz="1400" b="1" dirty="0">
                <a:solidFill>
                  <a:srgbClr val="8B7C09"/>
                </a:solidFill>
                <a:latin typeface="Calibri" panose="020F0502020204030204" pitchFamily="34" charset="0"/>
                <a:cs typeface="Calibri" panose="020F0502020204030204" pitchFamily="34" charset="0"/>
              </a:rPr>
            </a:br>
            <a:r>
              <a:rPr lang="de-DE" sz="1400" dirty="0">
                <a:solidFill>
                  <a:srgbClr val="8B7C09"/>
                </a:solidFill>
                <a:latin typeface="Calibri" panose="020F0502020204030204" pitchFamily="34" charset="0"/>
                <a:cs typeface="Calibri" panose="020F0502020204030204" pitchFamily="34" charset="0"/>
              </a:rPr>
              <a:t>(pro Kalenderjahr)</a:t>
            </a:r>
          </a:p>
          <a:p>
            <a:pPr marL="177796" indent="-177796">
              <a:buFont typeface="Wingdings" panose="05000000000000000000" pitchFamily="2" charset="2"/>
              <a:buChar char="§"/>
            </a:pPr>
            <a:r>
              <a:rPr lang="de-DE" sz="1400" dirty="0">
                <a:solidFill>
                  <a:srgbClr val="8B7C09"/>
                </a:solidFill>
                <a:latin typeface="Calibri" panose="020F0502020204030204" pitchFamily="34" charset="0"/>
                <a:cs typeface="Calibri" panose="020F0502020204030204" pitchFamily="34" charset="0"/>
              </a:rPr>
              <a:t>max. 2.000 €/m² Nettogrundfläche</a:t>
            </a:r>
          </a:p>
          <a:p>
            <a:pPr marL="177796" indent="-177796">
              <a:buFont typeface="Wingdings" panose="05000000000000000000" pitchFamily="2" charset="2"/>
              <a:buChar char="§"/>
            </a:pPr>
            <a:r>
              <a:rPr lang="de-DE" sz="1400" dirty="0">
                <a:solidFill>
                  <a:srgbClr val="8B7C09"/>
                </a:solidFill>
                <a:latin typeface="Calibri" panose="020F0502020204030204" pitchFamily="34" charset="0"/>
                <a:cs typeface="Calibri" panose="020F0502020204030204" pitchFamily="34" charset="0"/>
              </a:rPr>
              <a:t>max. 10 Mio. €</a:t>
            </a:r>
          </a:p>
        </p:txBody>
      </p:sp>
    </p:spTree>
    <p:extLst>
      <p:ext uri="{BB962C8B-B14F-4D97-AF65-F5344CB8AC3E}">
        <p14:creationId xmlns:p14="http://schemas.microsoft.com/office/powerpoint/2010/main" val="196138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A0610-CCBB-649D-842F-9E8B8B0926D6}"/>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C4613DC1-AE08-4E63-567C-9FC5D5D1F115}"/>
              </a:ext>
            </a:extLst>
          </p:cNvPr>
          <p:cNvSpPr txBox="1">
            <a:spLocks/>
          </p:cNvSpPr>
          <p:nvPr/>
        </p:nvSpPr>
        <p:spPr>
          <a:xfrm>
            <a:off x="608461" y="406800"/>
            <a:ext cx="8155712" cy="486000"/>
          </a:xfrm>
          <a:prstGeom prst="rect">
            <a:avLst/>
          </a:prstGeom>
        </p:spPr>
        <p:txBody>
          <a:bodyPr anchor="t"/>
          <a:lstStyle/>
          <a:p>
            <a:pPr eaLnBrk="1" hangingPunct="1">
              <a:lnSpc>
                <a:spcPct val="90000"/>
              </a:lnSpc>
              <a:defRPr/>
            </a:pPr>
            <a:r>
              <a:rPr lang="de-DE" sz="3200" dirty="0">
                <a:solidFill>
                  <a:schemeClr val="tx1">
                    <a:lumMod val="60000"/>
                    <a:lumOff val="40000"/>
                  </a:schemeClr>
                </a:solidFill>
                <a:latin typeface="Calibri" pitchFamily="-102" charset="0"/>
                <a:ea typeface="Calibri" pitchFamily="-102" charset="0"/>
                <a:cs typeface="Calibri" pitchFamily="-102" charset="0"/>
              </a:rPr>
              <a:t>Fördersätze Effizienzgebäude </a:t>
            </a:r>
            <a:r>
              <a:rPr lang="de-DE" sz="2000" dirty="0">
                <a:solidFill>
                  <a:schemeClr val="tx1">
                    <a:lumMod val="60000"/>
                    <a:lumOff val="40000"/>
                  </a:schemeClr>
                </a:solidFill>
                <a:latin typeface="Calibri" pitchFamily="-102" charset="0"/>
                <a:ea typeface="Calibri" pitchFamily="-102" charset="0"/>
                <a:cs typeface="Calibri" pitchFamily="-102" charset="0"/>
              </a:rPr>
              <a:t>(Kommunen)</a:t>
            </a:r>
          </a:p>
        </p:txBody>
      </p:sp>
      <p:sp>
        <p:nvSpPr>
          <p:cNvPr id="19" name="Textfeld 18">
            <a:extLst>
              <a:ext uri="{FF2B5EF4-FFF2-40B4-BE49-F238E27FC236}">
                <a16:creationId xmlns:a16="http://schemas.microsoft.com/office/drawing/2014/main" id="{DB5F3DE3-B6EE-79EC-70AF-A362904FBD23}"/>
              </a:ext>
            </a:extLst>
          </p:cNvPr>
          <p:cNvSpPr txBox="1"/>
          <p:nvPr/>
        </p:nvSpPr>
        <p:spPr>
          <a:xfrm>
            <a:off x="1179492" y="4873175"/>
            <a:ext cx="1637983" cy="215444"/>
          </a:xfrm>
          <a:prstGeom prst="rect">
            <a:avLst/>
          </a:prstGeom>
          <a:noFill/>
        </p:spPr>
        <p:txBody>
          <a:bodyPr wrap="square" rtlCol="0" anchor="b">
            <a:spAutoFit/>
          </a:bodyPr>
          <a:lstStyle/>
          <a:p>
            <a:r>
              <a:rPr lang="de-DE" sz="800">
                <a:latin typeface="Calibri" panose="020F0502020204030204" pitchFamily="34" charset="0"/>
                <a:cs typeface="Calibri" panose="020F0502020204030204" pitchFamily="34" charset="0"/>
              </a:rPr>
              <a:t>Alle Angaben ohne Gewähr!</a:t>
            </a:r>
          </a:p>
        </p:txBody>
      </p:sp>
      <p:graphicFrame>
        <p:nvGraphicFramePr>
          <p:cNvPr id="2" name="Tabelle 20">
            <a:extLst>
              <a:ext uri="{FF2B5EF4-FFF2-40B4-BE49-F238E27FC236}">
                <a16:creationId xmlns:a16="http://schemas.microsoft.com/office/drawing/2014/main" id="{748E3201-A4F2-77A7-F29E-21BF5DA57C22}"/>
              </a:ext>
            </a:extLst>
          </p:cNvPr>
          <p:cNvGraphicFramePr>
            <a:graphicFrameLocks noGrp="1"/>
          </p:cNvGraphicFramePr>
          <p:nvPr>
            <p:extLst>
              <p:ext uri="{D42A27DB-BD31-4B8C-83A1-F6EECF244321}">
                <p14:modId xmlns:p14="http://schemas.microsoft.com/office/powerpoint/2010/main" val="3888344611"/>
              </p:ext>
            </p:extLst>
          </p:nvPr>
        </p:nvGraphicFramePr>
        <p:xfrm>
          <a:off x="1549611" y="1152766"/>
          <a:ext cx="3866650" cy="2476832"/>
        </p:xfrm>
        <a:graphic>
          <a:graphicData uri="http://schemas.openxmlformats.org/drawingml/2006/table">
            <a:tbl>
              <a:tblPr firstRow="1" bandRow="1">
                <a:tableStyleId>{5C22544A-7EE6-4342-B048-85BDC9FD1C3A}</a:tableStyleId>
              </a:tblPr>
              <a:tblGrid>
                <a:gridCol w="868294">
                  <a:extLst>
                    <a:ext uri="{9D8B030D-6E8A-4147-A177-3AD203B41FA5}">
                      <a16:colId xmlns:a16="http://schemas.microsoft.com/office/drawing/2014/main" val="3350392346"/>
                    </a:ext>
                  </a:extLst>
                </a:gridCol>
                <a:gridCol w="929012">
                  <a:extLst>
                    <a:ext uri="{9D8B030D-6E8A-4147-A177-3AD203B41FA5}">
                      <a16:colId xmlns:a16="http://schemas.microsoft.com/office/drawing/2014/main" val="3104466116"/>
                    </a:ext>
                  </a:extLst>
                </a:gridCol>
                <a:gridCol w="1230100">
                  <a:extLst>
                    <a:ext uri="{9D8B030D-6E8A-4147-A177-3AD203B41FA5}">
                      <a16:colId xmlns:a16="http://schemas.microsoft.com/office/drawing/2014/main" val="3687776830"/>
                    </a:ext>
                  </a:extLst>
                </a:gridCol>
                <a:gridCol w="839244">
                  <a:extLst>
                    <a:ext uri="{9D8B030D-6E8A-4147-A177-3AD203B41FA5}">
                      <a16:colId xmlns:a16="http://schemas.microsoft.com/office/drawing/2014/main" val="3356376069"/>
                    </a:ext>
                  </a:extLst>
                </a:gridCol>
              </a:tblGrid>
              <a:tr h="389602">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Calibri"/>
                          <a:ea typeface="+mn-ea"/>
                          <a:cs typeface="Calibri"/>
                        </a:rPr>
                        <a:t>Effizienz-gebäude-standard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Tilgungszuschuss</a:t>
                      </a: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577"/>
                    </a:solidFill>
                  </a:tcPr>
                </a:tc>
                <a:tc hMerge="1">
                  <a:txBody>
                    <a:bodyPr/>
                    <a:lstStyle/>
                    <a:p>
                      <a:endParaRPr lang="de-DE" b="1">
                        <a:solidFill>
                          <a:schemeClr val="bg1"/>
                        </a:solidFill>
                      </a:endParaRPr>
                    </a:p>
                  </a:txBody>
                  <a:tcPr marL="36000" marR="36000" marT="36000" marB="36000" anchor="ctr">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rgbClr val="006577"/>
                    </a:solidFill>
                  </a:tcPr>
                </a:tc>
                <a:extLst>
                  <a:ext uri="{0D108BD9-81ED-4DB2-BD59-A6C34878D82A}">
                    <a16:rowId xmlns:a16="http://schemas.microsoft.com/office/drawing/2014/main" val="3957302796"/>
                  </a:ext>
                </a:extLst>
              </a:tr>
              <a:tr h="723510">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72000" marB="72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Grund-förderung</a:t>
                      </a:r>
                    </a:p>
                  </a:txBody>
                  <a:tcPr marL="36000" marR="36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algn="ctr"/>
                      <a:r>
                        <a:rPr kumimoji="0" lang="de-DE" sz="1400" b="0" i="0" u="none" strike="noStrike" kern="1200" cap="none" spc="0" normalizeH="0" baseline="0" noProof="0">
                          <a:ln>
                            <a:noFill/>
                          </a:ln>
                          <a:solidFill>
                            <a:schemeClr val="bg1"/>
                          </a:solidFill>
                          <a:effectLst/>
                          <a:uLnTx/>
                          <a:uFillTx/>
                          <a:latin typeface="Calibri"/>
                          <a:ea typeface="+mn-ea"/>
                          <a:cs typeface="Calibri"/>
                        </a:rPr>
                        <a:t>EE-Bonus</a:t>
                      </a:r>
                    </a:p>
                    <a:p>
                      <a:pPr algn="ctr"/>
                      <a:r>
                        <a:rPr kumimoji="0" lang="de-DE" sz="1400" b="1" i="0" u="none" strike="noStrike" kern="1200" cap="none" spc="0" normalizeH="0" baseline="0" noProof="0">
                          <a:ln>
                            <a:noFill/>
                          </a:ln>
                          <a:solidFill>
                            <a:srgbClr val="8B7C09"/>
                          </a:solidFill>
                          <a:effectLst/>
                          <a:uLnTx/>
                          <a:uFillTx/>
                          <a:latin typeface="Calibri"/>
                          <a:ea typeface="+mn-ea"/>
                          <a:cs typeface="Calibri"/>
                        </a:rPr>
                        <a:t>ODER</a:t>
                      </a:r>
                      <a:r>
                        <a:rPr kumimoji="0" lang="de-DE" sz="1400" b="0" i="0" u="none" strike="noStrike" kern="1200" cap="none" spc="0" normalizeH="0" baseline="0" noProof="0">
                          <a:ln>
                            <a:noFill/>
                          </a:ln>
                          <a:solidFill>
                            <a:schemeClr val="bg1"/>
                          </a:solidFill>
                          <a:effectLst/>
                          <a:uLnTx/>
                          <a:uFillTx/>
                          <a:latin typeface="Calibri"/>
                          <a:ea typeface="+mn-ea"/>
                          <a:cs typeface="Calibri"/>
                        </a:rPr>
                        <a:t> </a:t>
                      </a:r>
                      <a:br>
                        <a:rPr kumimoji="0" lang="de-DE" sz="1400" b="0" i="0" u="none" strike="noStrike" kern="1200" cap="none" spc="0" normalizeH="0" baseline="0" noProof="0">
                          <a:ln>
                            <a:noFill/>
                          </a:ln>
                          <a:solidFill>
                            <a:schemeClr val="bg1"/>
                          </a:solidFill>
                          <a:effectLst/>
                          <a:uLnTx/>
                          <a:uFillTx/>
                          <a:latin typeface="Calibri"/>
                          <a:ea typeface="+mn-ea"/>
                          <a:cs typeface="Calibri"/>
                        </a:rPr>
                      </a:br>
                      <a:r>
                        <a:rPr kumimoji="0" lang="de-DE" sz="1400" b="0" i="0" u="none" strike="noStrike" kern="1200" cap="none" spc="0" normalizeH="0" baseline="0" noProof="0">
                          <a:ln>
                            <a:noFill/>
                          </a:ln>
                          <a:solidFill>
                            <a:schemeClr val="bg1"/>
                          </a:solidFill>
                          <a:effectLst/>
                          <a:uLnTx/>
                          <a:uFillTx/>
                          <a:latin typeface="Calibri"/>
                          <a:ea typeface="+mn-ea"/>
                          <a:cs typeface="Calibri"/>
                        </a:rPr>
                        <a:t>NH-Bonus</a:t>
                      </a:r>
                      <a:r>
                        <a:rPr lang="de-DE" sz="1400" b="0" i="0" u="none" strike="noStrike" kern="1200" cap="none" spc="0" normalizeH="0" baseline="0" noProof="0">
                          <a:ln>
                            <a:noFill/>
                          </a:ln>
                          <a:solidFill>
                            <a:schemeClr val="bg1"/>
                          </a:solidFill>
                          <a:effectLst/>
                          <a:uLnTx/>
                          <a:uFillTx/>
                          <a:latin typeface="Calibri"/>
                          <a:ea typeface="+mn-ea"/>
                          <a:cs typeface="Calibri"/>
                        </a:rPr>
                        <a:t> </a:t>
                      </a:r>
                      <a:endParaRPr lang="de-DE" sz="1400" b="0">
                        <a:solidFill>
                          <a:schemeClr val="bg1"/>
                        </a:solidFill>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WPB-Bonus*</a:t>
                      </a:r>
                      <a:endParaRPr kumimoji="0" lang="de-DE" sz="1400" b="0" i="0" u="none" strike="noStrike" kern="1200" cap="none" spc="0" normalizeH="0" baseline="0">
                        <a:ln>
                          <a:noFill/>
                        </a:ln>
                        <a:solidFill>
                          <a:schemeClr val="bg1"/>
                        </a:solidFill>
                        <a:effectLst/>
                        <a:uLnTx/>
                        <a:uFillTx/>
                        <a:latin typeface="Calibri"/>
                        <a:ea typeface="+mn-ea"/>
                        <a:cs typeface="Calibri"/>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420354005"/>
                  </a:ext>
                </a:extLst>
              </a:tr>
              <a:tr h="340930">
                <a:tc>
                  <a:txBody>
                    <a:bodyPr/>
                    <a:lstStyle/>
                    <a:p>
                      <a:pPr algn="ctr"/>
                      <a:r>
                        <a:rPr lang="de-DE" sz="1400" b="1">
                          <a:solidFill>
                            <a:srgbClr val="8B7C09"/>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dirty="0">
                          <a:latin typeface="Calibri"/>
                          <a:cs typeface="Calibri"/>
                        </a:rPr>
                        <a:t>35%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10%</a:t>
                      </a: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8B7C09"/>
                          </a:solidFill>
                          <a:latin typeface="Calibri"/>
                          <a:cs typeface="Calibri"/>
                        </a:rPr>
                        <a:t>55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latin typeface="Calibri"/>
                          <a:cs typeface="Calibri"/>
                        </a:rPr>
                        <a:t>30%</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algn="ctr"/>
                      <a:r>
                        <a:rPr lang="de-DE" sz="1400">
                          <a:latin typeface="Calibri"/>
                          <a:cs typeface="Calibri"/>
                        </a:rPr>
                        <a:t>10%</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8B7C09"/>
                          </a:solidFill>
                          <a:latin typeface="Calibri"/>
                          <a:cs typeface="Calibri"/>
                        </a:rPr>
                        <a:t>70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latin typeface="Calibri"/>
                          <a:cs typeface="Calibri"/>
                        </a:rPr>
                        <a:t>25%</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algn="ctr"/>
                      <a:r>
                        <a:rPr lang="de-DE" sz="1400" dirty="0">
                          <a:latin typeface="Calibri"/>
                          <a:cs typeface="Calibri"/>
                        </a:rPr>
                        <a:t>10%**</a:t>
                      </a: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dirty="0">
                          <a:solidFill>
                            <a:srgbClr val="8B7C09"/>
                          </a:solidFill>
                          <a:latin typeface="Calibri"/>
                          <a:cs typeface="Calibri"/>
                        </a:rPr>
                        <a:t>Denkmal</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latin typeface="Calibri"/>
                          <a:cs typeface="Calibri"/>
                        </a:rPr>
                        <a:t>20%</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endParaRPr lang="de-DE" sz="1400" dirty="0">
                        <a:latin typeface="Calibri" panose="020F0502020204030204" pitchFamily="34" charset="0"/>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2275774815"/>
                  </a:ext>
                </a:extLst>
              </a:tr>
            </a:tbl>
          </a:graphicData>
        </a:graphic>
      </p:graphicFrame>
      <p:sp>
        <p:nvSpPr>
          <p:cNvPr id="8" name="Textfeld 7">
            <a:extLst>
              <a:ext uri="{FF2B5EF4-FFF2-40B4-BE49-F238E27FC236}">
                <a16:creationId xmlns:a16="http://schemas.microsoft.com/office/drawing/2014/main" id="{F3098EE3-E63A-4D15-BB01-D2FC50E26DA5}"/>
              </a:ext>
            </a:extLst>
          </p:cNvPr>
          <p:cNvSpPr txBox="1"/>
          <p:nvPr/>
        </p:nvSpPr>
        <p:spPr>
          <a:xfrm>
            <a:off x="169594" y="2126200"/>
            <a:ext cx="1157673" cy="1169551"/>
          </a:xfrm>
          <a:prstGeom prst="rect">
            <a:avLst/>
          </a:prstGeom>
          <a:solidFill>
            <a:schemeClr val="bg1"/>
          </a:solidFill>
          <a:ln w="12700">
            <a:noFill/>
          </a:ln>
        </p:spPr>
        <p:txBody>
          <a:bodyPr wrap="square" rtlCol="0">
            <a:spAutoFit/>
          </a:bodyPr>
          <a:lstStyle/>
          <a:p>
            <a:pPr algn="r"/>
            <a:r>
              <a:rPr lang="de-DE" sz="1400">
                <a:solidFill>
                  <a:srgbClr val="8B7C09"/>
                </a:solidFill>
                <a:latin typeface="Calibri" panose="020F0502020204030204" pitchFamily="34" charset="0"/>
                <a:cs typeface="Calibri" panose="020F0502020204030204" pitchFamily="34" charset="0"/>
              </a:rPr>
              <a:t>Je kleiner der </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Wert, desto energie-</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effizienter </a:t>
            </a:r>
            <a:br>
              <a:rPr lang="de-DE" sz="1400">
                <a:solidFill>
                  <a:srgbClr val="8B7C09"/>
                </a:solidFill>
                <a:latin typeface="Calibri" panose="020F0502020204030204" pitchFamily="34" charset="0"/>
                <a:cs typeface="Calibri" panose="020F0502020204030204" pitchFamily="34" charset="0"/>
              </a:rPr>
            </a:br>
            <a:r>
              <a:rPr lang="de-DE" sz="1400">
                <a:solidFill>
                  <a:srgbClr val="8B7C09"/>
                </a:solidFill>
                <a:latin typeface="Calibri" panose="020F0502020204030204" pitchFamily="34" charset="0"/>
                <a:cs typeface="Calibri" panose="020F0502020204030204" pitchFamily="34" charset="0"/>
              </a:rPr>
              <a:t>das Gebäude</a:t>
            </a:r>
          </a:p>
        </p:txBody>
      </p:sp>
      <p:sp>
        <p:nvSpPr>
          <p:cNvPr id="9" name="Pfeil: nach rechts 8">
            <a:extLst>
              <a:ext uri="{FF2B5EF4-FFF2-40B4-BE49-F238E27FC236}">
                <a16:creationId xmlns:a16="http://schemas.microsoft.com/office/drawing/2014/main" id="{FD8DA9D3-ABF2-E5F8-5409-224CD231EED9}"/>
              </a:ext>
            </a:extLst>
          </p:cNvPr>
          <p:cNvSpPr/>
          <p:nvPr/>
        </p:nvSpPr>
        <p:spPr>
          <a:xfrm rot="16200000">
            <a:off x="682654" y="2514995"/>
            <a:ext cx="1327555" cy="234639"/>
          </a:xfrm>
          <a:prstGeom prst="rightArrow">
            <a:avLst>
              <a:gd name="adj1" fmla="val 40476"/>
              <a:gd name="adj2" fmla="val 50000"/>
            </a:avLst>
          </a:prstGeom>
          <a:solidFill>
            <a:srgbClr val="8B7C09"/>
          </a:solidFill>
          <a:ln>
            <a:solidFill>
              <a:srgbClr val="8B7C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D06C8B7-096C-31F2-B1B6-9912C595B9B9}"/>
              </a:ext>
            </a:extLst>
          </p:cNvPr>
          <p:cNvSpPr txBox="1"/>
          <p:nvPr/>
        </p:nvSpPr>
        <p:spPr>
          <a:xfrm rot="21396375">
            <a:off x="5720127" y="1347342"/>
            <a:ext cx="1976237" cy="1169551"/>
          </a:xfrm>
          <a:prstGeom prst="rect">
            <a:avLst/>
          </a:prstGeom>
          <a:solidFill>
            <a:schemeClr val="bg1"/>
          </a:solidFill>
          <a:ln w="12700">
            <a:solidFill>
              <a:srgbClr val="8B7C09"/>
            </a:solidFill>
          </a:ln>
        </p:spPr>
        <p:txBody>
          <a:bodyPr wrap="square" rtlCol="0">
            <a:spAutoFit/>
          </a:bodyPr>
          <a:lstStyle/>
          <a:p>
            <a:r>
              <a:rPr lang="de-DE" sz="1400" b="1" dirty="0">
                <a:solidFill>
                  <a:srgbClr val="8B7C09"/>
                </a:solidFill>
                <a:latin typeface="Calibri" panose="020F0502020204030204" pitchFamily="34" charset="0"/>
                <a:cs typeface="Calibri" panose="020F0502020204030204" pitchFamily="34" charset="0"/>
              </a:rPr>
              <a:t>Förderfähige Kosten </a:t>
            </a:r>
            <a:br>
              <a:rPr lang="de-DE" sz="1400" b="1" dirty="0">
                <a:solidFill>
                  <a:srgbClr val="8B7C09"/>
                </a:solidFill>
                <a:latin typeface="Calibri" panose="020F0502020204030204" pitchFamily="34" charset="0"/>
                <a:cs typeface="Calibri" panose="020F0502020204030204" pitchFamily="34" charset="0"/>
              </a:rPr>
            </a:br>
            <a:r>
              <a:rPr lang="de-DE" sz="1400" dirty="0">
                <a:solidFill>
                  <a:srgbClr val="8B7C09"/>
                </a:solidFill>
                <a:latin typeface="Calibri" panose="020F0502020204030204" pitchFamily="34" charset="0"/>
                <a:cs typeface="Calibri" panose="020F0502020204030204" pitchFamily="34" charset="0"/>
              </a:rPr>
              <a:t>(pro Kalenderjahr)</a:t>
            </a:r>
          </a:p>
          <a:p>
            <a:pPr marL="177796" indent="-177796">
              <a:buFont typeface="Wingdings" panose="05000000000000000000" pitchFamily="2" charset="2"/>
              <a:buChar char="§"/>
            </a:pPr>
            <a:r>
              <a:rPr lang="de-DE" sz="1400" dirty="0">
                <a:solidFill>
                  <a:srgbClr val="8B7C09"/>
                </a:solidFill>
                <a:latin typeface="Calibri" panose="020F0502020204030204" pitchFamily="34" charset="0"/>
                <a:cs typeface="Calibri" panose="020F0502020204030204" pitchFamily="34" charset="0"/>
              </a:rPr>
              <a:t>max. 2.000 €/m² Nettogrundfläche</a:t>
            </a:r>
          </a:p>
          <a:p>
            <a:pPr marL="177796" indent="-177796">
              <a:buFont typeface="Wingdings" panose="05000000000000000000" pitchFamily="2" charset="2"/>
              <a:buChar char="§"/>
            </a:pPr>
            <a:r>
              <a:rPr lang="de-DE" sz="1400" dirty="0">
                <a:solidFill>
                  <a:srgbClr val="8B7C09"/>
                </a:solidFill>
                <a:latin typeface="Calibri" panose="020F0502020204030204" pitchFamily="34" charset="0"/>
                <a:cs typeface="Calibri" panose="020F0502020204030204" pitchFamily="34" charset="0"/>
              </a:rPr>
              <a:t>max. 10 Mio. €</a:t>
            </a:r>
          </a:p>
        </p:txBody>
      </p:sp>
      <p:grpSp>
        <p:nvGrpSpPr>
          <p:cNvPr id="13" name="Gruppieren 12">
            <a:extLst>
              <a:ext uri="{FF2B5EF4-FFF2-40B4-BE49-F238E27FC236}">
                <a16:creationId xmlns:a16="http://schemas.microsoft.com/office/drawing/2014/main" id="{E63E8188-161F-40A2-E834-13975CC2817D}"/>
              </a:ext>
            </a:extLst>
          </p:cNvPr>
          <p:cNvGrpSpPr/>
          <p:nvPr/>
        </p:nvGrpSpPr>
        <p:grpSpPr>
          <a:xfrm>
            <a:off x="7599605" y="-142875"/>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382413D2-5692-DCC8-FE24-921E3FE5A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4FEDD72D-1E27-36B3-CDBA-72E3AF1BDAB8}"/>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dirty="0">
                  <a:solidFill>
                    <a:schemeClr val="bg1"/>
                  </a:solidFill>
                  <a:latin typeface="Calibri" panose="020F0502020204030204" pitchFamily="34" charset="0"/>
                  <a:cs typeface="Calibri" panose="020F0502020204030204" pitchFamily="34" charset="0"/>
                </a:rPr>
                <a:t>NWG EG</a:t>
              </a:r>
            </a:p>
          </p:txBody>
        </p:sp>
      </p:grpSp>
      <p:sp>
        <p:nvSpPr>
          <p:cNvPr id="6" name="Textfeld 5">
            <a:extLst>
              <a:ext uri="{FF2B5EF4-FFF2-40B4-BE49-F238E27FC236}">
                <a16:creationId xmlns:a16="http://schemas.microsoft.com/office/drawing/2014/main" id="{C46B28AB-1A02-97CE-ECEB-813FB3914C8E}"/>
              </a:ext>
            </a:extLst>
          </p:cNvPr>
          <p:cNvSpPr txBox="1"/>
          <p:nvPr/>
        </p:nvSpPr>
        <p:spPr>
          <a:xfrm>
            <a:off x="2457680" y="4654943"/>
            <a:ext cx="6226926" cy="462755"/>
          </a:xfrm>
          <a:prstGeom prst="rect">
            <a:avLst/>
          </a:prstGeom>
          <a:noFill/>
        </p:spPr>
        <p:txBody>
          <a:bodyPr wrap="square" tIns="46800" anchor="b">
            <a:spAutoFit/>
          </a:bodyPr>
          <a:lstStyle/>
          <a:p>
            <a:r>
              <a:rPr lang="de-DE" sz="800" dirty="0">
                <a:latin typeface="Calibri" panose="020F0502020204030204" pitchFamily="34" charset="0"/>
                <a:cs typeface="Calibri" panose="020F0502020204030204" pitchFamily="34" charset="0"/>
              </a:rPr>
              <a:t>* </a:t>
            </a:r>
            <a:r>
              <a:rPr lang="de-DE" sz="800" dirty="0" err="1">
                <a:latin typeface="Calibri" panose="020F0502020204030204" pitchFamily="34" charset="0"/>
                <a:cs typeface="Calibri" panose="020F0502020204030204" pitchFamily="34" charset="0"/>
              </a:rPr>
              <a:t>Worst</a:t>
            </a:r>
            <a:r>
              <a:rPr lang="de-DE" sz="800" dirty="0">
                <a:latin typeface="Calibri" panose="020F0502020204030204" pitchFamily="34" charset="0"/>
                <a:cs typeface="Calibri" panose="020F0502020204030204" pitchFamily="34" charset="0"/>
              </a:rPr>
              <a:t> Performing Building-Bonus für Sanierungen zum Effizienzgebäude 40 und 55 sowie 70 EE.   ** Nur in Kombination mit dem EE-Bonus möglich.    Quelle: BEG-NWG, Stand 09.12.2022 (</a:t>
            </a:r>
            <a:r>
              <a:rPr lang="de-DE" sz="800" dirty="0">
                <a:latin typeface="Calibri" panose="020F0502020204030204" pitchFamily="34" charset="0"/>
                <a:cs typeface="Calibri" panose="020F0502020204030204" pitchFamily="34" charset="0"/>
                <a:hlinkClick r:id="rId5"/>
              </a:rPr>
              <a:t>https://www.bmwi.de/Redaktion/DE/Artikel/Energie/bundesfoerderung-fuer-effiziente-gebaeude-beg.html</a:t>
            </a:r>
            <a:r>
              <a:rPr lang="de-DE"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24182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199AE-4987-9590-09B1-A455E22591B0}"/>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5E1092C3-8B73-93EB-2689-2D24D4A42CD8}"/>
              </a:ext>
            </a:extLst>
          </p:cNvPr>
          <p:cNvSpPr txBox="1">
            <a:spLocks/>
          </p:cNvSpPr>
          <p:nvPr/>
        </p:nvSpPr>
        <p:spPr>
          <a:xfrm>
            <a:off x="608461" y="406800"/>
            <a:ext cx="8155712"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Anforderungen Effizienzgebäude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sp>
        <p:nvSpPr>
          <p:cNvPr id="19" name="Textfeld 18">
            <a:extLst>
              <a:ext uri="{FF2B5EF4-FFF2-40B4-BE49-F238E27FC236}">
                <a16:creationId xmlns:a16="http://schemas.microsoft.com/office/drawing/2014/main" id="{85EDCD5A-872F-667C-DB2F-8E67A2A806F5}"/>
              </a:ext>
            </a:extLst>
          </p:cNvPr>
          <p:cNvSpPr txBox="1"/>
          <p:nvPr/>
        </p:nvSpPr>
        <p:spPr>
          <a:xfrm>
            <a:off x="1179492" y="4873175"/>
            <a:ext cx="1637983" cy="215444"/>
          </a:xfrm>
          <a:prstGeom prst="rect">
            <a:avLst/>
          </a:prstGeom>
          <a:noFill/>
        </p:spPr>
        <p:txBody>
          <a:bodyPr wrap="square" rtlCol="0" anchor="b">
            <a:spAutoFit/>
          </a:bodyPr>
          <a:lstStyle/>
          <a:p>
            <a:r>
              <a:rPr lang="de-DE" sz="800">
                <a:latin typeface="Calibri" panose="020F0502020204030204" pitchFamily="34" charset="0"/>
                <a:cs typeface="Calibri" panose="020F0502020204030204" pitchFamily="34" charset="0"/>
              </a:rPr>
              <a:t>Alle Angaben ohne Gewähr!</a:t>
            </a:r>
          </a:p>
        </p:txBody>
      </p:sp>
      <p:graphicFrame>
        <p:nvGraphicFramePr>
          <p:cNvPr id="2" name="Tabelle 20">
            <a:extLst>
              <a:ext uri="{FF2B5EF4-FFF2-40B4-BE49-F238E27FC236}">
                <a16:creationId xmlns:a16="http://schemas.microsoft.com/office/drawing/2014/main" id="{E5E9335B-97A6-2A73-1062-F287D0132F74}"/>
              </a:ext>
            </a:extLst>
          </p:cNvPr>
          <p:cNvGraphicFramePr>
            <a:graphicFrameLocks noGrp="1"/>
          </p:cNvGraphicFramePr>
          <p:nvPr>
            <p:extLst>
              <p:ext uri="{D42A27DB-BD31-4B8C-83A1-F6EECF244321}">
                <p14:modId xmlns:p14="http://schemas.microsoft.com/office/powerpoint/2010/main" val="1976820740"/>
              </p:ext>
            </p:extLst>
          </p:nvPr>
        </p:nvGraphicFramePr>
        <p:xfrm>
          <a:off x="1552138" y="1150119"/>
          <a:ext cx="868294" cy="2476832"/>
        </p:xfrm>
        <a:graphic>
          <a:graphicData uri="http://schemas.openxmlformats.org/drawingml/2006/table">
            <a:tbl>
              <a:tblPr firstRow="1" bandRow="1">
                <a:tableStyleId>{5C22544A-7EE6-4342-B048-85BDC9FD1C3A}</a:tableStyleId>
              </a:tblPr>
              <a:tblGrid>
                <a:gridCol w="868294">
                  <a:extLst>
                    <a:ext uri="{9D8B030D-6E8A-4147-A177-3AD203B41FA5}">
                      <a16:colId xmlns:a16="http://schemas.microsoft.com/office/drawing/2014/main" val="3350392346"/>
                    </a:ext>
                  </a:extLst>
                </a:gridCol>
              </a:tblGrid>
              <a:tr h="1113112">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Calibri"/>
                          <a:ea typeface="+mn-ea"/>
                          <a:cs typeface="Calibri"/>
                        </a:rPr>
                        <a:t>Effizienz-gebäude-standard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340930">
                <a:tc>
                  <a:txBody>
                    <a:bodyPr/>
                    <a:lstStyle/>
                    <a:p>
                      <a:pPr algn="ctr"/>
                      <a:r>
                        <a:rPr lang="de-DE" sz="1400" b="1">
                          <a:solidFill>
                            <a:srgbClr val="8B7C09"/>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8B7C09"/>
                          </a:solidFill>
                          <a:latin typeface="Calibri"/>
                          <a:cs typeface="Calibri"/>
                        </a:rPr>
                        <a:t>55</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8B7C09"/>
                          </a:solidFill>
                          <a:latin typeface="Calibri"/>
                          <a:cs typeface="Calibri"/>
                        </a:rPr>
                        <a:t>70</a:t>
                      </a: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dirty="0">
                          <a:solidFill>
                            <a:srgbClr val="8B7C09"/>
                          </a:solidFill>
                          <a:latin typeface="Calibri"/>
                          <a:cs typeface="Calibri"/>
                        </a:rPr>
                        <a:t>Denkmal</a:t>
                      </a:r>
                    </a:p>
                  </a:txBody>
                  <a:tcPr marL="36000" marR="36000" anchor="ctr">
                    <a:solidFill>
                      <a:srgbClr val="E0E0E0"/>
                    </a:solidFill>
                  </a:tcPr>
                </a:tc>
                <a:extLst>
                  <a:ext uri="{0D108BD9-81ED-4DB2-BD59-A6C34878D82A}">
                    <a16:rowId xmlns:a16="http://schemas.microsoft.com/office/drawing/2014/main" val="2275774815"/>
                  </a:ext>
                </a:extLst>
              </a:tr>
            </a:tbl>
          </a:graphicData>
        </a:graphic>
      </p:graphicFrame>
      <p:sp>
        <p:nvSpPr>
          <p:cNvPr id="7" name="Textfeld 6">
            <a:extLst>
              <a:ext uri="{FF2B5EF4-FFF2-40B4-BE49-F238E27FC236}">
                <a16:creationId xmlns:a16="http://schemas.microsoft.com/office/drawing/2014/main" id="{91687CC0-6FC5-B96E-87A0-BA271524EC96}"/>
              </a:ext>
            </a:extLst>
          </p:cNvPr>
          <p:cNvSpPr txBox="1"/>
          <p:nvPr/>
        </p:nvSpPr>
        <p:spPr>
          <a:xfrm>
            <a:off x="788997" y="3665082"/>
            <a:ext cx="7253585" cy="1015663"/>
          </a:xfrm>
          <a:prstGeom prst="rect">
            <a:avLst/>
          </a:prstGeom>
          <a:noFill/>
          <a:ln>
            <a:noFill/>
          </a:ln>
        </p:spPr>
        <p:txBody>
          <a:bodyPr wrap="square" rtlCol="0">
            <a:spAutoFit/>
          </a:bodyPr>
          <a:lstStyle/>
          <a:p>
            <a:pPr marL="176209" indent="-176209">
              <a:spcAft>
                <a:spcPts val="600"/>
              </a:spcAft>
              <a:buFont typeface="Wingdings" panose="05000000000000000000" pitchFamily="2" charset="2"/>
              <a:buChar char="§"/>
            </a:pPr>
            <a:r>
              <a:rPr lang="de-DE" sz="1100" dirty="0">
                <a:solidFill>
                  <a:srgbClr val="348098"/>
                </a:solidFill>
                <a:latin typeface="Calibri" panose="020F0502020204030204" pitchFamily="34" charset="0"/>
                <a:cs typeface="Calibri" panose="020F0502020204030204" pitchFamily="34" charset="0"/>
              </a:rPr>
              <a:t>Der </a:t>
            </a:r>
            <a:r>
              <a:rPr lang="de-DE" sz="1100" b="1" dirty="0">
                <a:solidFill>
                  <a:srgbClr val="348098"/>
                </a:solidFill>
                <a:latin typeface="Calibri" panose="020F0502020204030204" pitchFamily="34" charset="0"/>
                <a:cs typeface="Calibri" panose="020F0502020204030204" pitchFamily="34" charset="0"/>
              </a:rPr>
              <a:t>Primärenergiebedarf (Q</a:t>
            </a:r>
            <a:r>
              <a:rPr lang="de-DE" sz="1100" b="1" baseline="-25000" dirty="0">
                <a:solidFill>
                  <a:srgbClr val="348098"/>
                </a:solidFill>
                <a:latin typeface="Calibri" panose="020F0502020204030204" pitchFamily="34" charset="0"/>
                <a:cs typeface="Calibri" panose="020F0502020204030204" pitchFamily="34" charset="0"/>
              </a:rPr>
              <a:t>P</a:t>
            </a:r>
            <a:r>
              <a:rPr lang="de-DE" sz="1100" b="1" dirty="0">
                <a:solidFill>
                  <a:srgbClr val="348098"/>
                </a:solidFill>
                <a:latin typeface="Calibri" panose="020F0502020204030204" pitchFamily="34" charset="0"/>
                <a:cs typeface="Calibri" panose="020F0502020204030204" pitchFamily="34" charset="0"/>
              </a:rPr>
              <a:t>) </a:t>
            </a:r>
            <a:r>
              <a:rPr lang="de-DE" sz="1100" dirty="0">
                <a:solidFill>
                  <a:srgbClr val="348098"/>
                </a:solidFill>
                <a:latin typeface="Calibri" panose="020F0502020204030204" pitchFamily="34" charset="0"/>
                <a:cs typeface="Calibri" panose="020F0502020204030204" pitchFamily="34" charset="0"/>
              </a:rPr>
              <a:t>ist ein Kennwert für die Energie, die im Gebäude für Heizung und Warmwasser benötigt wird (= Endenergie), unter Berücksichtigung der Gewinnung, Speicherung, des Transports und Umwandlung des Energieträgers (Öl, Gas, Strom) bis zum Gebäude (Berücksichtigung über den sogenannten Primärenergiefaktor).</a:t>
            </a:r>
          </a:p>
          <a:p>
            <a:pPr marL="176209" indent="-176209">
              <a:spcAft>
                <a:spcPts val="600"/>
              </a:spcAft>
              <a:buFont typeface="Wingdings" panose="05000000000000000000" pitchFamily="2" charset="2"/>
              <a:buChar char="§"/>
            </a:pPr>
            <a:r>
              <a:rPr lang="de-DE" sz="1100" dirty="0">
                <a:solidFill>
                  <a:srgbClr val="348098"/>
                </a:solidFill>
                <a:latin typeface="Calibri" panose="020F0502020204030204" pitchFamily="34" charset="0"/>
                <a:cs typeface="Calibri" panose="020F0502020204030204" pitchFamily="34" charset="0"/>
              </a:rPr>
              <a:t>Der </a:t>
            </a:r>
            <a:r>
              <a:rPr lang="de-DE" sz="1100" b="1" dirty="0">
                <a:solidFill>
                  <a:srgbClr val="348098"/>
                </a:solidFill>
                <a:latin typeface="Calibri" panose="020F0502020204030204" pitchFamily="34" charset="0"/>
                <a:cs typeface="Calibri" panose="020F0502020204030204" pitchFamily="34" charset="0"/>
              </a:rPr>
              <a:t>Höchstwert der mittleren Wärmedurchgangskoeffizienten (Ū</a:t>
            </a:r>
            <a:r>
              <a:rPr lang="de-DE" sz="1100" b="1" baseline="-25000" dirty="0">
                <a:solidFill>
                  <a:srgbClr val="348098"/>
                </a:solidFill>
                <a:latin typeface="Calibri" panose="020F0502020204030204" pitchFamily="34" charset="0"/>
                <a:cs typeface="Calibri" panose="020F0502020204030204" pitchFamily="34" charset="0"/>
              </a:rPr>
              <a:t> </a:t>
            </a:r>
            <a:r>
              <a:rPr lang="de-DE" sz="1100" b="1" dirty="0">
                <a:solidFill>
                  <a:srgbClr val="348098"/>
                </a:solidFill>
                <a:latin typeface="Calibri" panose="020F0502020204030204" pitchFamily="34" charset="0"/>
                <a:cs typeface="Calibri" panose="020F0502020204030204" pitchFamily="34" charset="0"/>
              </a:rPr>
              <a:t>) </a:t>
            </a:r>
            <a:r>
              <a:rPr lang="de-DE" sz="1100" dirty="0">
                <a:solidFill>
                  <a:srgbClr val="348098"/>
                </a:solidFill>
                <a:latin typeface="Calibri" panose="020F0502020204030204" pitchFamily="34" charset="0"/>
                <a:cs typeface="Calibri" panose="020F0502020204030204" pitchFamily="34" charset="0"/>
              </a:rPr>
              <a:t>beschreibt die Wärmeverluste über die verschiedenen Bauteilgruppen (opake Bauteile, transparente Bauteile, Lichtkuppeln und Vorhangfassaden).</a:t>
            </a:r>
          </a:p>
        </p:txBody>
      </p:sp>
      <p:graphicFrame>
        <p:nvGraphicFramePr>
          <p:cNvPr id="3" name="Tabelle 20">
            <a:extLst>
              <a:ext uri="{FF2B5EF4-FFF2-40B4-BE49-F238E27FC236}">
                <a16:creationId xmlns:a16="http://schemas.microsoft.com/office/drawing/2014/main" id="{0F29D2A7-B694-2E30-2190-911226D44594}"/>
              </a:ext>
            </a:extLst>
          </p:cNvPr>
          <p:cNvGraphicFramePr>
            <a:graphicFrameLocks noGrp="1"/>
          </p:cNvGraphicFramePr>
          <p:nvPr>
            <p:extLst>
              <p:ext uri="{D42A27DB-BD31-4B8C-83A1-F6EECF244321}">
                <p14:modId xmlns:p14="http://schemas.microsoft.com/office/powerpoint/2010/main" val="2801626530"/>
              </p:ext>
            </p:extLst>
          </p:nvPr>
        </p:nvGraphicFramePr>
        <p:xfrm>
          <a:off x="2642776" y="1161548"/>
          <a:ext cx="2251717" cy="2465403"/>
        </p:xfrm>
        <a:graphic>
          <a:graphicData uri="http://schemas.openxmlformats.org/drawingml/2006/table">
            <a:tbl>
              <a:tblPr firstRow="1" bandRow="1">
                <a:tableStyleId>{5C22544A-7EE6-4342-B048-85BDC9FD1C3A}</a:tableStyleId>
              </a:tblPr>
              <a:tblGrid>
                <a:gridCol w="1112685">
                  <a:extLst>
                    <a:ext uri="{9D8B030D-6E8A-4147-A177-3AD203B41FA5}">
                      <a16:colId xmlns:a16="http://schemas.microsoft.com/office/drawing/2014/main" val="357203179"/>
                    </a:ext>
                  </a:extLst>
                </a:gridCol>
                <a:gridCol w="1139032">
                  <a:extLst>
                    <a:ext uri="{9D8B030D-6E8A-4147-A177-3AD203B41FA5}">
                      <a16:colId xmlns:a16="http://schemas.microsoft.com/office/drawing/2014/main" val="2525301467"/>
                    </a:ext>
                  </a:extLst>
                </a:gridCol>
              </a:tblGrid>
              <a:tr h="3888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a:ln>
                            <a:noFill/>
                          </a:ln>
                          <a:solidFill>
                            <a:schemeClr val="bg1"/>
                          </a:solidFill>
                          <a:effectLst/>
                          <a:uLnTx/>
                          <a:uFillTx/>
                          <a:latin typeface="Calibri"/>
                          <a:ea typeface="+mn-ea"/>
                          <a:cs typeface="Calibri"/>
                        </a:rPr>
                        <a:t>Anforderungswerte</a:t>
                      </a:r>
                    </a:p>
                  </a:txBody>
                  <a:tcPr marL="36000" marR="36000" marT="36000" marB="36000" anchor="ctr">
                    <a:lnB w="12700" cap="flat" cmpd="sng" algn="ctr">
                      <a:solidFill>
                        <a:schemeClr val="bg1"/>
                      </a:solidFill>
                      <a:prstDash val="solid"/>
                      <a:round/>
                      <a:headEnd type="none" w="med" len="med"/>
                      <a:tailEnd type="none" w="med" len="med"/>
                    </a:lnB>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0" baseline="0">
                        <a:solidFill>
                          <a:schemeClr val="bg1"/>
                        </a:solidFill>
                      </a:endParaRPr>
                    </a:p>
                  </a:txBody>
                  <a:tcPr marL="36000" marR="36000" marT="36000" marB="36000" anchor="ct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1437364163"/>
                  </a:ext>
                </a:extLst>
              </a:tr>
              <a:tr h="7087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Q</a:t>
                      </a:r>
                      <a:r>
                        <a:rPr kumimoji="0" lang="de-DE" sz="1400" b="0" i="0" u="none" strike="noStrike" kern="1200" cap="none" spc="0" normalizeH="0" baseline="-25000" noProof="0">
                          <a:ln>
                            <a:noFill/>
                          </a:ln>
                          <a:solidFill>
                            <a:schemeClr val="bg1"/>
                          </a:solidFill>
                          <a:effectLst/>
                          <a:uLnTx/>
                          <a:uFillTx/>
                          <a:latin typeface="Calibri"/>
                          <a:ea typeface="+mn-ea"/>
                          <a:cs typeface="Calibri"/>
                        </a:rPr>
                        <a:t>P </a:t>
                      </a:r>
                      <a:r>
                        <a:rPr kumimoji="0" lang="de-DE" sz="1400" b="0" i="0" u="none" strike="noStrike" kern="1200" cap="none" spc="0" normalizeH="0" baseline="0" noProof="0">
                          <a:ln>
                            <a:noFill/>
                          </a:ln>
                          <a:solidFill>
                            <a:schemeClr val="bg1"/>
                          </a:solidFill>
                          <a:effectLst/>
                          <a:uLnTx/>
                          <a:uFillTx/>
                          <a:latin typeface="Calibri"/>
                          <a:ea typeface="+mn-ea"/>
                          <a:cs typeface="Calibri"/>
                        </a:rPr>
                        <a:t>(</a:t>
                      </a:r>
                      <a:r>
                        <a:rPr kumimoji="0" lang="de-DE" sz="1400" b="0" i="0" u="none" strike="noStrike" kern="1200" cap="none" spc="0" normalizeH="0" baseline="0">
                          <a:ln>
                            <a:noFill/>
                          </a:ln>
                          <a:solidFill>
                            <a:schemeClr val="bg1"/>
                          </a:solidFill>
                          <a:effectLst/>
                          <a:uLnTx/>
                          <a:uFillTx/>
                          <a:latin typeface="Calibri"/>
                          <a:ea typeface="+mn-ea"/>
                          <a:cs typeface="Calibri"/>
                        </a:rPr>
                        <a:t>Anlagen-technik</a:t>
                      </a:r>
                      <a:r>
                        <a:rPr kumimoji="0" lang="de-DE" sz="1400" b="0" i="0" u="none" strike="noStrike" kern="1200" cap="none" spc="0" normalizeH="0" baseline="0" noProof="0">
                          <a:ln>
                            <a:noFill/>
                          </a:ln>
                          <a:solidFill>
                            <a:schemeClr val="bg1"/>
                          </a:solidFill>
                          <a:effectLst/>
                          <a:uLnTx/>
                          <a:uFillTx/>
                          <a:latin typeface="Calibri"/>
                          <a:ea typeface="+mn-ea"/>
                          <a:cs typeface="Calibri"/>
                        </a:rPr>
                        <a:t>)</a:t>
                      </a:r>
                      <a:endParaRPr lang="de-DE" sz="1400" b="0" baseline="0">
                        <a:solidFill>
                          <a:schemeClr val="bg1"/>
                        </a:solidFill>
                        <a:latin typeface="Calibri"/>
                        <a:cs typeface="Calibri"/>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Ū</a:t>
                      </a:r>
                      <a:r>
                        <a:rPr kumimoji="0" lang="de-DE" sz="1400" b="0" i="0" u="none" strike="noStrike" kern="1200" cap="none" spc="0" normalizeH="0" baseline="-25000" noProof="0">
                          <a:ln>
                            <a:noFill/>
                          </a:ln>
                          <a:solidFill>
                            <a:schemeClr val="bg1"/>
                          </a:solidFill>
                          <a:effectLst/>
                          <a:uLnTx/>
                          <a:uFillTx/>
                          <a:latin typeface="Calibri"/>
                          <a:ea typeface="+mn-ea"/>
                          <a:cs typeface="Calibri"/>
                        </a:rPr>
                        <a:t> </a:t>
                      </a:r>
                      <a:r>
                        <a:rPr kumimoji="0" lang="de-DE" sz="1400" b="0" i="0" u="none" strike="noStrike" kern="1200" cap="none" spc="0" normalizeH="0" baseline="0" noProof="0">
                          <a:ln>
                            <a:noFill/>
                          </a:ln>
                          <a:solidFill>
                            <a:schemeClr val="bg1"/>
                          </a:solidFill>
                          <a:effectLst/>
                          <a:uLnTx/>
                          <a:uFillTx/>
                          <a:latin typeface="Calibri"/>
                          <a:ea typeface="+mn-ea"/>
                          <a:cs typeface="Calibri"/>
                        </a:rPr>
                        <a:t>(</a:t>
                      </a:r>
                      <a:r>
                        <a:rPr kumimoji="0" lang="de-DE" sz="1400" b="0" i="0" u="none" strike="noStrike" kern="1200" cap="none" spc="0" normalizeH="0" baseline="0">
                          <a:ln>
                            <a:noFill/>
                          </a:ln>
                          <a:solidFill>
                            <a:schemeClr val="bg1"/>
                          </a:solidFill>
                          <a:effectLst/>
                          <a:uLnTx/>
                          <a:uFillTx/>
                          <a:latin typeface="Calibri"/>
                          <a:ea typeface="+mn-ea"/>
                          <a:cs typeface="Calibri"/>
                        </a:rPr>
                        <a:t>Gebäude-hülle</a:t>
                      </a:r>
                      <a:r>
                        <a:rPr kumimoji="0" lang="de-DE" sz="1400" b="0" i="0" u="none" strike="noStrike" kern="1200" cap="none" spc="0" normalizeH="0" baseline="0" noProof="0">
                          <a:ln>
                            <a:noFill/>
                          </a:ln>
                          <a:solidFill>
                            <a:schemeClr val="bg1"/>
                          </a:solidFill>
                          <a:effectLst/>
                          <a:uLnTx/>
                          <a:uFillTx/>
                          <a:latin typeface="Calibri"/>
                          <a:ea typeface="+mn-ea"/>
                          <a:cs typeface="Calibri"/>
                        </a:rPr>
                        <a:t>)</a:t>
                      </a:r>
                      <a:endParaRPr lang="de-DE" sz="1400" b="0" baseline="0">
                        <a:solidFill>
                          <a:schemeClr val="bg1"/>
                        </a:solidFill>
                        <a:latin typeface="Calibri"/>
                        <a:cs typeface="Calibri"/>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40% </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55% </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E0E0E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tx1"/>
                          </a:solidFill>
                          <a:effectLst/>
                          <a:uLnTx/>
                          <a:uFillTx/>
                          <a:latin typeface="Calibri"/>
                          <a:ea typeface="+mn-ea"/>
                          <a:cs typeface="Calibri"/>
                        </a:rPr>
                        <a:t>*</a:t>
                      </a:r>
                      <a:endPara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2047654910"/>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70% </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tx1"/>
                          </a:solidFill>
                          <a:effectLst/>
                          <a:uLnTx/>
                          <a:uFillTx/>
                          <a:latin typeface="Calibri"/>
                          <a:ea typeface="+mn-ea"/>
                          <a:cs typeface="Calibri"/>
                        </a:rPr>
                        <a:t>*</a:t>
                      </a:r>
                      <a:endPara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txBody>
                  <a:tcPr marL="36000" marR="36000" anchor="ctr">
                    <a:solidFill>
                      <a:srgbClr val="F2F2F2"/>
                    </a:solidFill>
                  </a:tcPr>
                </a:tc>
                <a:extLst>
                  <a:ext uri="{0D108BD9-81ED-4DB2-BD59-A6C34878D82A}">
                    <a16:rowId xmlns:a16="http://schemas.microsoft.com/office/drawing/2014/main" val="1936022867"/>
                  </a:ext>
                </a:extLst>
              </a:tr>
              <a:tr h="341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kern="1200">
                          <a:solidFill>
                            <a:schemeClr val="tx1"/>
                          </a:solidFill>
                          <a:latin typeface="Calibri" panose="020F0502020204030204" pitchFamily="34" charset="0"/>
                          <a:ea typeface="+mn-ea"/>
                          <a:cs typeface="Calibri" panose="020F0502020204030204" pitchFamily="34" charset="0"/>
                        </a:rPr>
                        <a:t>160%</a:t>
                      </a:r>
                    </a:p>
                  </a:txBody>
                  <a:tcPr marL="36000" marR="36000" anchor="ctr">
                    <a:solidFill>
                      <a:srgbClr val="E0E0E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txBody>
                  <a:tcPr marL="36000" marR="36000" anchor="ctr">
                    <a:solidFill>
                      <a:srgbClr val="E0E0E0"/>
                    </a:solidFill>
                  </a:tcPr>
                </a:tc>
                <a:extLst>
                  <a:ext uri="{0D108BD9-81ED-4DB2-BD59-A6C34878D82A}">
                    <a16:rowId xmlns:a16="http://schemas.microsoft.com/office/drawing/2014/main" val="2275774815"/>
                  </a:ext>
                </a:extLst>
              </a:tr>
            </a:tbl>
          </a:graphicData>
        </a:graphic>
      </p:graphicFrame>
      <p:graphicFrame>
        <p:nvGraphicFramePr>
          <p:cNvPr id="5" name="Tabelle 20">
            <a:extLst>
              <a:ext uri="{FF2B5EF4-FFF2-40B4-BE49-F238E27FC236}">
                <a16:creationId xmlns:a16="http://schemas.microsoft.com/office/drawing/2014/main" id="{B4C48137-0AF4-E0FB-D930-6061121F0BD8}"/>
              </a:ext>
            </a:extLst>
          </p:cNvPr>
          <p:cNvGraphicFramePr>
            <a:graphicFrameLocks noGrp="1"/>
          </p:cNvGraphicFramePr>
          <p:nvPr>
            <p:extLst>
              <p:ext uri="{D42A27DB-BD31-4B8C-83A1-F6EECF244321}">
                <p14:modId xmlns:p14="http://schemas.microsoft.com/office/powerpoint/2010/main" val="723841113"/>
              </p:ext>
            </p:extLst>
          </p:nvPr>
        </p:nvGraphicFramePr>
        <p:xfrm>
          <a:off x="5116837" y="1161548"/>
          <a:ext cx="2251717" cy="2465403"/>
        </p:xfrm>
        <a:graphic>
          <a:graphicData uri="http://schemas.openxmlformats.org/drawingml/2006/table">
            <a:tbl>
              <a:tblPr firstRow="1" bandRow="1">
                <a:tableStyleId>{5C22544A-7EE6-4342-B048-85BDC9FD1C3A}</a:tableStyleId>
              </a:tblPr>
              <a:tblGrid>
                <a:gridCol w="1112685">
                  <a:extLst>
                    <a:ext uri="{9D8B030D-6E8A-4147-A177-3AD203B41FA5}">
                      <a16:colId xmlns:a16="http://schemas.microsoft.com/office/drawing/2014/main" val="357203179"/>
                    </a:ext>
                  </a:extLst>
                </a:gridCol>
                <a:gridCol w="1139032">
                  <a:extLst>
                    <a:ext uri="{9D8B030D-6E8A-4147-A177-3AD203B41FA5}">
                      <a16:colId xmlns:a16="http://schemas.microsoft.com/office/drawing/2014/main" val="2525301467"/>
                    </a:ext>
                  </a:extLst>
                </a:gridCol>
              </a:tblGrid>
              <a:tr h="3888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a:ln>
                            <a:noFill/>
                          </a:ln>
                          <a:solidFill>
                            <a:schemeClr val="bg1"/>
                          </a:solidFill>
                          <a:effectLst/>
                          <a:uLnTx/>
                          <a:uFillTx/>
                          <a:latin typeface="Calibri"/>
                          <a:ea typeface="+mn-ea"/>
                          <a:cs typeface="Calibri"/>
                        </a:rPr>
                        <a:t>Beispiele für Ū-Werte</a:t>
                      </a:r>
                    </a:p>
                  </a:txBody>
                  <a:tcPr marL="36000" marR="36000" marT="36000" marB="36000" anchor="ctr">
                    <a:lnB w="12700" cap="flat" cmpd="sng" algn="ctr">
                      <a:solidFill>
                        <a:schemeClr val="bg1"/>
                      </a:solidFill>
                      <a:prstDash val="solid"/>
                      <a:round/>
                      <a:headEnd type="none" w="med" len="med"/>
                      <a:tailEnd type="none" w="med" len="med"/>
                    </a:lnB>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0" baseline="0">
                        <a:solidFill>
                          <a:schemeClr val="bg1"/>
                        </a:solidFill>
                      </a:endParaRPr>
                    </a:p>
                  </a:txBody>
                  <a:tcPr marL="36000" marR="36000" marT="36000" marB="36000" anchor="ctr">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1437364163"/>
                  </a:ext>
                </a:extLst>
              </a:tr>
              <a:tr h="7087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schemeClr val="bg1"/>
                          </a:solidFill>
                          <a:effectLst/>
                          <a:uLnTx/>
                          <a:uFillTx/>
                          <a:latin typeface="Calibri"/>
                          <a:ea typeface="+mn-ea"/>
                          <a:cs typeface="Calibri"/>
                        </a:rPr>
                        <a:t>Ū</a:t>
                      </a:r>
                      <a:r>
                        <a:rPr kumimoji="0" lang="de-DE" sz="1400" b="0" i="0" u="none" strike="noStrike" kern="1200" cap="none" spc="0" normalizeH="0" baseline="-25000">
                          <a:ln>
                            <a:noFill/>
                          </a:ln>
                          <a:solidFill>
                            <a:schemeClr val="bg1"/>
                          </a:solidFill>
                          <a:effectLst/>
                          <a:uLnTx/>
                          <a:uFillTx/>
                          <a:latin typeface="Calibri"/>
                          <a:ea typeface="+mn-ea"/>
                          <a:cs typeface="Calibri"/>
                        </a:rPr>
                        <a:t>opak</a:t>
                      </a:r>
                      <a:br>
                        <a:rPr kumimoji="0" lang="de-DE" sz="1400" b="0" i="0" u="none" strike="noStrike" kern="1200" cap="none" spc="0" normalizeH="0" baseline="0" noProof="0">
                          <a:ln>
                            <a:noFill/>
                          </a:ln>
                          <a:solidFill>
                            <a:schemeClr val="bg1"/>
                          </a:solidFill>
                          <a:effectLst/>
                          <a:uLnTx/>
                          <a:uFillTx/>
                          <a:latin typeface="Calibri"/>
                          <a:ea typeface="+mn-ea"/>
                          <a:cs typeface="Calibri"/>
                        </a:rPr>
                      </a:br>
                      <a:r>
                        <a:rPr kumimoji="0" lang="de-DE" sz="1400" b="0" i="0" u="none" strike="noStrike" kern="1200" cap="none" spc="0" normalizeH="0" baseline="0" noProof="0">
                          <a:ln>
                            <a:noFill/>
                          </a:ln>
                          <a:solidFill>
                            <a:schemeClr val="bg1"/>
                          </a:solidFill>
                          <a:effectLst/>
                          <a:uLnTx/>
                          <a:uFillTx/>
                          <a:latin typeface="Calibri"/>
                          <a:ea typeface="+mn-ea"/>
                          <a:cs typeface="Calibri"/>
                        </a:rPr>
                        <a:t>≥ 19 °C</a:t>
                      </a:r>
                      <a:endParaRPr lang="de-DE" sz="1400" b="0" baseline="0">
                        <a:solidFill>
                          <a:schemeClr val="bg1"/>
                        </a:solidFill>
                        <a:latin typeface="Calibri"/>
                        <a:cs typeface="Calibri"/>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schemeClr val="bg1"/>
                          </a:solidFill>
                          <a:effectLst/>
                          <a:uLnTx/>
                          <a:uFillTx/>
                          <a:latin typeface="Calibri"/>
                          <a:ea typeface="+mn-ea"/>
                          <a:cs typeface="Calibri"/>
                        </a:rPr>
                        <a:t>Ū</a:t>
                      </a:r>
                      <a:r>
                        <a:rPr kumimoji="0" lang="de-DE" sz="1400" b="0" i="0" u="none" strike="noStrike" kern="1200" cap="none" spc="0" normalizeH="0" baseline="-25000">
                          <a:ln>
                            <a:noFill/>
                          </a:ln>
                          <a:solidFill>
                            <a:schemeClr val="bg1"/>
                          </a:solidFill>
                          <a:effectLst/>
                          <a:uLnTx/>
                          <a:uFillTx/>
                          <a:latin typeface="Calibri"/>
                          <a:ea typeface="+mn-ea"/>
                          <a:cs typeface="Calibri"/>
                        </a:rPr>
                        <a:t>transparent</a:t>
                      </a:r>
                      <a:br>
                        <a:rPr kumimoji="0" lang="de-DE" sz="1400" b="0" i="0" u="none" strike="noStrike" kern="1200" cap="none" spc="0" normalizeH="0" baseline="0" noProof="0">
                          <a:ln>
                            <a:noFill/>
                          </a:ln>
                          <a:solidFill>
                            <a:schemeClr val="bg1"/>
                          </a:solidFill>
                          <a:effectLst/>
                          <a:uLnTx/>
                          <a:uFillTx/>
                          <a:latin typeface="Calibri"/>
                          <a:ea typeface="+mn-ea"/>
                          <a:cs typeface="Calibri"/>
                        </a:rPr>
                      </a:br>
                      <a:r>
                        <a:rPr kumimoji="0" lang="de-DE" sz="1400" b="0" i="0" u="none" strike="noStrike" kern="1200" cap="none" spc="0" normalizeH="0" baseline="0" noProof="0">
                          <a:ln>
                            <a:noFill/>
                          </a:ln>
                          <a:solidFill>
                            <a:schemeClr val="bg1"/>
                          </a:solidFill>
                          <a:effectLst/>
                          <a:uLnTx/>
                          <a:uFillTx/>
                          <a:latin typeface="Calibri"/>
                          <a:ea typeface="+mn-ea"/>
                          <a:cs typeface="Calibri"/>
                        </a:rPr>
                        <a:t>≥ 19 °C</a:t>
                      </a:r>
                      <a:endParaRPr lang="de-DE" sz="1400" b="0" baseline="0">
                        <a:solidFill>
                          <a:schemeClr val="bg1"/>
                        </a:solidFill>
                        <a:latin typeface="Calibri"/>
                        <a:cs typeface="Calibri"/>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0,18 W/m²K</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Calibri"/>
                          <a:ea typeface="+mn-ea"/>
                          <a:cs typeface="Calibri"/>
                        </a:rPr>
                        <a:t>1,00 W/m²K</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196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400" kern="1200">
                          <a:solidFill>
                            <a:schemeClr val="tx1"/>
                          </a:solidFill>
                          <a:latin typeface="Calibri"/>
                          <a:ea typeface="+mn-ea"/>
                          <a:cs typeface="Calibri"/>
                        </a:rPr>
                        <a:t>0,22 W/m²K</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E0E0E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Calibri"/>
                          <a:ea typeface="+mn-ea"/>
                          <a:cs typeface="Calibri"/>
                        </a:rPr>
                        <a:t>1,20 W/m²K</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2047654910"/>
                  </a:ext>
                </a:extLst>
              </a:tr>
              <a:tr h="341962">
                <a:tc>
                  <a:txBody>
                    <a:bodyPr/>
                    <a:lstStyle/>
                    <a:p>
                      <a:pPr marL="0" marR="0" lvl="0" indent="0" algn="ctr" rtl="0" eaLnBrk="1" fontAlgn="auto" latinLnBrk="0" hangingPunct="1">
                        <a:lnSpc>
                          <a:spcPct val="100000"/>
                        </a:lnSpc>
                        <a:spcBef>
                          <a:spcPts val="0"/>
                        </a:spcBef>
                        <a:spcAft>
                          <a:spcPts val="0"/>
                        </a:spcAft>
                        <a:buClrTx/>
                        <a:buSzTx/>
                        <a:buFontTx/>
                        <a:buNone/>
                      </a:pPr>
                      <a:r>
                        <a:rPr lang="de-DE" sz="1400" kern="1200">
                          <a:solidFill>
                            <a:schemeClr val="tx1"/>
                          </a:solidFill>
                          <a:latin typeface="Calibri"/>
                          <a:ea typeface="+mn-ea"/>
                          <a:cs typeface="Calibri"/>
                        </a:rPr>
                        <a:t>0,26 W/m²K</a:t>
                      </a:r>
                      <a:endParaRPr lang="de-DE" sz="1400" kern="120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F2F2F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400" kern="1200" dirty="0">
                          <a:solidFill>
                            <a:schemeClr val="tx1"/>
                          </a:solidFill>
                          <a:latin typeface="Calibri"/>
                          <a:ea typeface="+mn-ea"/>
                          <a:cs typeface="Calibri"/>
                        </a:rPr>
                        <a:t>1,40 W/m²K</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36000" marR="36000" anchor="ctr">
                    <a:solidFill>
                      <a:srgbClr val="F2F2F2"/>
                    </a:solidFill>
                  </a:tcPr>
                </a:tc>
                <a:extLst>
                  <a:ext uri="{0D108BD9-81ED-4DB2-BD59-A6C34878D82A}">
                    <a16:rowId xmlns:a16="http://schemas.microsoft.com/office/drawing/2014/main" val="1936022867"/>
                  </a:ext>
                </a:extLst>
              </a:tr>
              <a:tr h="341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kern="1200">
                          <a:solidFill>
                            <a:schemeClr val="tx1"/>
                          </a:solidFill>
                          <a:latin typeface="Calibri" panose="020F0502020204030204" pitchFamily="34" charset="0"/>
                          <a:ea typeface="+mn-ea"/>
                          <a:cs typeface="Calibri" panose="020F0502020204030204" pitchFamily="34" charset="0"/>
                        </a:rPr>
                        <a:t>-</a:t>
                      </a:r>
                    </a:p>
                  </a:txBody>
                  <a:tcPr marL="36000" marR="36000" anchor="ctr">
                    <a:solidFill>
                      <a:srgbClr val="E0E0E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Calibri"/>
                          <a:ea typeface="+mn-ea"/>
                          <a:cs typeface="Calibri"/>
                        </a:rPr>
                        <a:t>-</a:t>
                      </a:r>
                      <a:endParaRPr kumimoji="0" lang="de-DE"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2275774815"/>
                  </a:ext>
                </a:extLst>
              </a:tr>
            </a:tbl>
          </a:graphicData>
        </a:graphic>
      </p:graphicFrame>
      <p:sp>
        <p:nvSpPr>
          <p:cNvPr id="6" name="Textfeld 5">
            <a:extLst>
              <a:ext uri="{FF2B5EF4-FFF2-40B4-BE49-F238E27FC236}">
                <a16:creationId xmlns:a16="http://schemas.microsoft.com/office/drawing/2014/main" id="{FE96F9A1-73AD-2F46-7D9E-F7A9FC7A0919}"/>
              </a:ext>
            </a:extLst>
          </p:cNvPr>
          <p:cNvSpPr txBox="1"/>
          <p:nvPr/>
        </p:nvSpPr>
        <p:spPr>
          <a:xfrm>
            <a:off x="2457680" y="4680745"/>
            <a:ext cx="6454307" cy="462755"/>
          </a:xfrm>
          <a:prstGeom prst="rect">
            <a:avLst/>
          </a:prstGeom>
          <a:noFill/>
        </p:spPr>
        <p:txBody>
          <a:bodyPr wrap="square" tIns="46800" anchor="b">
            <a:spAutoFit/>
          </a:bodyPr>
          <a:lstStyle/>
          <a:p>
            <a:r>
              <a:rPr lang="de-DE" sz="800" dirty="0">
                <a:latin typeface="Calibri"/>
                <a:cs typeface="Calibri"/>
              </a:rPr>
              <a:t>* Die Anforderungswerte des mittleren U-Wertes sind unterteilt nach Bauteilgruppen (transparente und nicht transparente Außenbauteile, transparente Vorhangfassaden und Lichtkuppel, und -bänder) und nach der Beheizung der Räume (normal beheizt oder niedrig beheizt).</a:t>
            </a:r>
            <a:br>
              <a:rPr lang="de-DE" sz="800" dirty="0">
                <a:latin typeface="Calibri" panose="020F0502020204030204" pitchFamily="34" charset="0"/>
                <a:cs typeface="Calibri" panose="020F0502020204030204" pitchFamily="34" charset="0"/>
              </a:rPr>
            </a:br>
            <a:r>
              <a:rPr lang="de-DE" sz="800" dirty="0">
                <a:latin typeface="Calibri"/>
                <a:cs typeface="Calibri"/>
              </a:rPr>
              <a:t>Quelle: BEG-NWG, Stand 09.12.2022 (</a:t>
            </a:r>
            <a:r>
              <a:rPr lang="de-DE" sz="800" dirty="0">
                <a:latin typeface="Calibri"/>
                <a:cs typeface="Calibri"/>
                <a:hlinkClick r:id="rId3"/>
              </a:rPr>
              <a:t>https://www.bmwi.de/Redaktion/DE/Artikel/Energie/bundesfoerderung-fuer-effiziente-gebaeude-beg.html</a:t>
            </a:r>
            <a:r>
              <a:rPr lang="de-DE" sz="800" dirty="0">
                <a:latin typeface="Calibri"/>
                <a:cs typeface="Calibri"/>
              </a:rPr>
              <a:t>) </a:t>
            </a:r>
          </a:p>
        </p:txBody>
      </p:sp>
      <p:grpSp>
        <p:nvGrpSpPr>
          <p:cNvPr id="13" name="Gruppieren 12">
            <a:extLst>
              <a:ext uri="{FF2B5EF4-FFF2-40B4-BE49-F238E27FC236}">
                <a16:creationId xmlns:a16="http://schemas.microsoft.com/office/drawing/2014/main" id="{FC0B57EC-2614-3A41-8B7F-F5F0C49EFB4B}"/>
              </a:ext>
            </a:extLst>
          </p:cNvPr>
          <p:cNvGrpSpPr/>
          <p:nvPr/>
        </p:nvGrpSpPr>
        <p:grpSpPr>
          <a:xfrm>
            <a:off x="7599605" y="-142875"/>
            <a:ext cx="1085001" cy="914400"/>
            <a:chOff x="7443880" y="567386"/>
            <a:chExt cx="914400" cy="914400"/>
          </a:xfrm>
        </p:grpSpPr>
        <p:pic>
          <p:nvPicPr>
            <p:cNvPr id="14" name="Grafik 13" descr="Lesezeichen mit einfarbiger Füllung">
              <a:extLst>
                <a:ext uri="{FF2B5EF4-FFF2-40B4-BE49-F238E27FC236}">
                  <a16:creationId xmlns:a16="http://schemas.microsoft.com/office/drawing/2014/main" id="{06CC185E-DE4F-5B08-7267-91C7E4429D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3880" y="567386"/>
              <a:ext cx="914400" cy="914400"/>
            </a:xfrm>
            <a:prstGeom prst="rect">
              <a:avLst/>
            </a:prstGeom>
          </p:spPr>
        </p:pic>
        <p:sp>
          <p:nvSpPr>
            <p:cNvPr id="15" name="Textfeld 14">
              <a:extLst>
                <a:ext uri="{FF2B5EF4-FFF2-40B4-BE49-F238E27FC236}">
                  <a16:creationId xmlns:a16="http://schemas.microsoft.com/office/drawing/2014/main" id="{0C794C87-6075-8025-CFAC-BBF696CF4459}"/>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dirty="0">
                  <a:solidFill>
                    <a:schemeClr val="bg1"/>
                  </a:solidFill>
                  <a:latin typeface="Calibri" panose="020F0502020204030204" pitchFamily="34" charset="0"/>
                  <a:cs typeface="Calibri" panose="020F0502020204030204" pitchFamily="34" charset="0"/>
                </a:rPr>
                <a:t>NWG EG</a:t>
              </a:r>
            </a:p>
          </p:txBody>
        </p:sp>
      </p:grpSp>
    </p:spTree>
    <p:extLst>
      <p:ext uri="{BB962C8B-B14F-4D97-AF65-F5344CB8AC3E}">
        <p14:creationId xmlns:p14="http://schemas.microsoft.com/office/powerpoint/2010/main" val="922641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34873AF-828E-1743-7E07-D1A56FD24913}"/>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4. Steuerliche Begünstigung</a:t>
            </a:r>
          </a:p>
        </p:txBody>
      </p:sp>
    </p:spTree>
    <p:extLst>
      <p:ext uri="{BB962C8B-B14F-4D97-AF65-F5344CB8AC3E}">
        <p14:creationId xmlns:p14="http://schemas.microsoft.com/office/powerpoint/2010/main" val="2366145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4D0E25E-5299-2D70-59A6-1BB50BCDF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931"/>
          <a:stretch/>
        </p:blipFill>
        <p:spPr>
          <a:xfrm>
            <a:off x="726475" y="1227130"/>
            <a:ext cx="6223011" cy="3646045"/>
          </a:xfrm>
          <a:prstGeom prst="rect">
            <a:avLst/>
          </a:prstGeom>
        </p:spPr>
      </p:pic>
      <p:sp>
        <p:nvSpPr>
          <p:cNvPr id="13" name="Textfeld 12">
            <a:extLst>
              <a:ext uri="{FF2B5EF4-FFF2-40B4-BE49-F238E27FC236}">
                <a16:creationId xmlns:a16="http://schemas.microsoft.com/office/drawing/2014/main" id="{CCD7AED7-925E-ED71-0C3C-A4E6B4534B73}"/>
              </a:ext>
            </a:extLst>
          </p:cNvPr>
          <p:cNvSpPr txBox="1"/>
          <p:nvPr/>
        </p:nvSpPr>
        <p:spPr>
          <a:xfrm>
            <a:off x="3187336" y="1381007"/>
            <a:ext cx="3058589" cy="307777"/>
          </a:xfrm>
          <a:prstGeom prst="rect">
            <a:avLst/>
          </a:prstGeom>
          <a:solidFill>
            <a:srgbClr val="348098"/>
          </a:solidFill>
        </p:spPr>
        <p:txBody>
          <a:bodyPr wrap="square" lIns="108000" rtlCol="0">
            <a:spAutoFit/>
          </a:bodyPr>
          <a:lstStyle/>
          <a:p>
            <a:pPr>
              <a:spcAft>
                <a:spcPts val="0"/>
              </a:spcAft>
            </a:pPr>
            <a:r>
              <a:rPr lang="de-DE" sz="1400">
                <a:solidFill>
                  <a:schemeClr val="bg1"/>
                </a:solidFill>
                <a:latin typeface="Calibri" panose="020F0502020204030204" pitchFamily="34" charset="0"/>
                <a:cs typeface="Calibri" panose="020F0502020204030204" pitchFamily="34" charset="0"/>
              </a:rPr>
              <a:t>Max. 20% von 200.000 € über 3 Jahre</a:t>
            </a:r>
          </a:p>
        </p:txBody>
      </p:sp>
      <p:sp>
        <p:nvSpPr>
          <p:cNvPr id="14" name="Textfeld 13">
            <a:extLst>
              <a:ext uri="{FF2B5EF4-FFF2-40B4-BE49-F238E27FC236}">
                <a16:creationId xmlns:a16="http://schemas.microsoft.com/office/drawing/2014/main" id="{01447C9D-D749-1BD2-F91D-C9DFABE956C1}"/>
              </a:ext>
            </a:extLst>
          </p:cNvPr>
          <p:cNvSpPr txBox="1"/>
          <p:nvPr/>
        </p:nvSpPr>
        <p:spPr>
          <a:xfrm>
            <a:off x="3185334" y="1742685"/>
            <a:ext cx="3060591" cy="738664"/>
          </a:xfrm>
          <a:prstGeom prst="rect">
            <a:avLst/>
          </a:prstGeom>
          <a:solidFill>
            <a:srgbClr val="348098"/>
          </a:solidFill>
        </p:spPr>
        <p:txBody>
          <a:bodyPr wrap="square" lIns="108000" rtlCol="0">
            <a:spAutoFit/>
          </a:bodyPr>
          <a:lstStyle/>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1. Jahr	  14.000 €</a:t>
            </a:r>
          </a:p>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2. Jahr	  14.000 €	        40.000 €</a:t>
            </a:r>
          </a:p>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3. Jahr	  12.000 €	</a:t>
            </a:r>
            <a:endParaRPr lang="de-DE" sz="1400">
              <a:solidFill>
                <a:schemeClr val="bg1"/>
              </a:solidFill>
              <a:latin typeface="Calibri" panose="020F0502020204030204" pitchFamily="34" charset="0"/>
              <a:cs typeface="Calibri" panose="020F0502020204030204" pitchFamily="34" charset="0"/>
            </a:endParaRPr>
          </a:p>
        </p:txBody>
      </p:sp>
      <p:sp>
        <p:nvSpPr>
          <p:cNvPr id="15" name="Gleichschenkliges Dreieck 14">
            <a:extLst>
              <a:ext uri="{FF2B5EF4-FFF2-40B4-BE49-F238E27FC236}">
                <a16:creationId xmlns:a16="http://schemas.microsoft.com/office/drawing/2014/main" id="{99A3C734-054D-6A0F-C5D1-DBBC8FEF0F22}"/>
              </a:ext>
            </a:extLst>
          </p:cNvPr>
          <p:cNvSpPr/>
          <p:nvPr/>
        </p:nvSpPr>
        <p:spPr>
          <a:xfrm rot="5400000">
            <a:off x="4918974" y="2005013"/>
            <a:ext cx="612000" cy="214008"/>
          </a:xfrm>
          <a:prstGeom prst="triangle">
            <a:avLst/>
          </a:prstGeom>
          <a:solidFill>
            <a:srgbClr val="EC6607"/>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0" name="Gruppieren 29">
            <a:extLst>
              <a:ext uri="{FF2B5EF4-FFF2-40B4-BE49-F238E27FC236}">
                <a16:creationId xmlns:a16="http://schemas.microsoft.com/office/drawing/2014/main" id="{A346580B-181B-CF57-3475-504244721C28}"/>
              </a:ext>
            </a:extLst>
          </p:cNvPr>
          <p:cNvGrpSpPr/>
          <p:nvPr/>
        </p:nvGrpSpPr>
        <p:grpSpPr>
          <a:xfrm>
            <a:off x="6377828" y="2518460"/>
            <a:ext cx="2279648" cy="1812718"/>
            <a:chOff x="6525312" y="2873537"/>
            <a:chExt cx="2279648" cy="1812718"/>
          </a:xfrm>
        </p:grpSpPr>
        <p:sp>
          <p:nvSpPr>
            <p:cNvPr id="17" name="Textfeld 16">
              <a:extLst>
                <a:ext uri="{FF2B5EF4-FFF2-40B4-BE49-F238E27FC236}">
                  <a16:creationId xmlns:a16="http://schemas.microsoft.com/office/drawing/2014/main" id="{B2C84378-0435-6BDC-FEA5-7DAD53815C95}"/>
                </a:ext>
              </a:extLst>
            </p:cNvPr>
            <p:cNvSpPr txBox="1">
              <a:spLocks noChangeAspect="1"/>
            </p:cNvSpPr>
            <p:nvPr/>
          </p:nvSpPr>
          <p:spPr>
            <a:xfrm>
              <a:off x="6765136" y="2886255"/>
              <a:ext cx="1800000" cy="1800000"/>
            </a:xfrm>
            <a:prstGeom prst="ellipse">
              <a:avLst/>
            </a:prstGeom>
            <a:solidFill>
              <a:srgbClr val="348098"/>
            </a:solidFill>
          </p:spPr>
          <p:txBody>
            <a:bodyPr wrap="square" lIns="0" tIns="0" rIns="0" bIns="36000" rtlCol="0">
              <a:noAutofit/>
            </a:bodyPr>
            <a:lstStyle/>
            <a:p>
              <a:endParaRPr lang="de-DE" sz="1400">
                <a:solidFill>
                  <a:schemeClr val="bg1"/>
                </a:solidFill>
                <a:latin typeface="Calibri" panose="020F0502020204030204" pitchFamily="34" charset="0"/>
                <a:cs typeface="Calibri" panose="020F0502020204030204" pitchFamily="34" charset="0"/>
              </a:endParaRPr>
            </a:p>
          </p:txBody>
        </p:sp>
        <p:sp>
          <p:nvSpPr>
            <p:cNvPr id="18" name="Textfeld 17">
              <a:extLst>
                <a:ext uri="{FF2B5EF4-FFF2-40B4-BE49-F238E27FC236}">
                  <a16:creationId xmlns:a16="http://schemas.microsoft.com/office/drawing/2014/main" id="{091A46B4-EE08-6084-E45E-548C81BCCBC8}"/>
                </a:ext>
              </a:extLst>
            </p:cNvPr>
            <p:cNvSpPr txBox="1">
              <a:spLocks noChangeAspect="1"/>
            </p:cNvSpPr>
            <p:nvPr/>
          </p:nvSpPr>
          <p:spPr>
            <a:xfrm>
              <a:off x="6525312" y="2873537"/>
              <a:ext cx="2279648" cy="1462488"/>
            </a:xfrm>
            <a:prstGeom prst="ellipse">
              <a:avLst/>
            </a:prstGeom>
            <a:noFill/>
          </p:spPr>
          <p:txBody>
            <a:bodyPr wrap="square" lIns="0" tIns="0" rIns="0" bIns="36000" rtlCol="0">
              <a:noAutofit/>
            </a:bodyPr>
            <a:lstStyle/>
            <a:p>
              <a:pPr algn="ctr">
                <a:lnSpc>
                  <a:spcPct val="90000"/>
                </a:lnSpc>
              </a:pPr>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Wie vorteilhaft </a:t>
              </a:r>
            </a:p>
            <a:p>
              <a:pPr algn="ctr">
                <a:lnSpc>
                  <a:spcPct val="90000"/>
                </a:lnSpc>
              </a:pPr>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eine steuerliche Begünstigung ist, hängt von Einzelsituation und individuellen Steuersatz ab.</a:t>
              </a:r>
              <a:endParaRPr lang="de-DE" sz="1400">
                <a:solidFill>
                  <a:schemeClr val="bg1"/>
                </a:solidFill>
                <a:latin typeface="Calibri" panose="020F0502020204030204" pitchFamily="34" charset="0"/>
                <a:cs typeface="Calibri" panose="020F0502020204030204" pitchFamily="34" charset="0"/>
              </a:endParaRPr>
            </a:p>
          </p:txBody>
        </p:sp>
      </p:grpSp>
      <p:sp>
        <p:nvSpPr>
          <p:cNvPr id="23" name="Rechteck 22">
            <a:extLst>
              <a:ext uri="{FF2B5EF4-FFF2-40B4-BE49-F238E27FC236}">
                <a16:creationId xmlns:a16="http://schemas.microsoft.com/office/drawing/2014/main" id="{93DE81AC-12A3-04EC-E215-A7E4BCF42E02}"/>
              </a:ext>
            </a:extLst>
          </p:cNvPr>
          <p:cNvSpPr/>
          <p:nvPr/>
        </p:nvSpPr>
        <p:spPr>
          <a:xfrm rot="21289845">
            <a:off x="6579498" y="1344773"/>
            <a:ext cx="2099716" cy="66237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Gilt nur für Sanierungs-maßnahmen am selbst-genutzten Wohneigentum</a:t>
            </a:r>
          </a:p>
        </p:txBody>
      </p:sp>
      <p:grpSp>
        <p:nvGrpSpPr>
          <p:cNvPr id="24" name="Gruppieren 23">
            <a:extLst>
              <a:ext uri="{FF2B5EF4-FFF2-40B4-BE49-F238E27FC236}">
                <a16:creationId xmlns:a16="http://schemas.microsoft.com/office/drawing/2014/main" id="{BBC3DF14-0792-518B-F179-604C6D1479B9}"/>
              </a:ext>
            </a:extLst>
          </p:cNvPr>
          <p:cNvGrpSpPr/>
          <p:nvPr/>
        </p:nvGrpSpPr>
        <p:grpSpPr>
          <a:xfrm rot="20900037">
            <a:off x="2999929" y="2545616"/>
            <a:ext cx="1666637" cy="756000"/>
            <a:chOff x="4628959" y="3287645"/>
            <a:chExt cx="1666637" cy="756000"/>
          </a:xfrm>
        </p:grpSpPr>
        <p:pic>
          <p:nvPicPr>
            <p:cNvPr id="25" name="Grafik 24">
              <a:extLst>
                <a:ext uri="{FF2B5EF4-FFF2-40B4-BE49-F238E27FC236}">
                  <a16:creationId xmlns:a16="http://schemas.microsoft.com/office/drawing/2014/main" id="{61959543-CDFA-D3A0-502E-1B90E6CEC3F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628959" y="3287645"/>
              <a:ext cx="1666637" cy="756000"/>
            </a:xfrm>
            <a:prstGeom prst="rect">
              <a:avLst/>
            </a:prstGeom>
          </p:spPr>
        </p:pic>
        <p:sp>
          <p:nvSpPr>
            <p:cNvPr id="26" name="Rechteck 25">
              <a:extLst>
                <a:ext uri="{FF2B5EF4-FFF2-40B4-BE49-F238E27FC236}">
                  <a16:creationId xmlns:a16="http://schemas.microsoft.com/office/drawing/2014/main" id="{21818FE2-2E2B-502B-3C87-A2FE61660923}"/>
                </a:ext>
              </a:extLst>
            </p:cNvPr>
            <p:cNvSpPr/>
            <p:nvPr/>
          </p:nvSpPr>
          <p:spPr>
            <a:xfrm rot="360000">
              <a:off x="4838367" y="3532377"/>
              <a:ext cx="1241517" cy="278452"/>
            </a:xfrm>
            <a:prstGeom prst="rect">
              <a:avLst/>
            </a:prstGeom>
            <a:solidFill>
              <a:srgbClr val="97C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a:solidFill>
                    <a:srgbClr val="25646D"/>
                  </a:solidFill>
                  <a:latin typeface="Calibri" panose="020F0502020204030204" pitchFamily="34" charset="0"/>
                  <a:cs typeface="Calibri" panose="020F0502020204030204" pitchFamily="34" charset="0"/>
                </a:rPr>
                <a:t>Handwerker haftet</a:t>
              </a:r>
            </a:p>
          </p:txBody>
        </p:sp>
      </p:grpSp>
      <p:pic>
        <p:nvPicPr>
          <p:cNvPr id="28" name="Grafik 27">
            <a:extLst>
              <a:ext uri="{FF2B5EF4-FFF2-40B4-BE49-F238E27FC236}">
                <a16:creationId xmlns:a16="http://schemas.microsoft.com/office/drawing/2014/main" id="{FE290246-E840-8A7F-916E-6751CA4652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8559" y="3155868"/>
            <a:ext cx="341911" cy="677723"/>
          </a:xfrm>
          <a:prstGeom prst="rect">
            <a:avLst/>
          </a:prstGeom>
        </p:spPr>
      </p:pic>
      <p:grpSp>
        <p:nvGrpSpPr>
          <p:cNvPr id="29" name="Gruppieren 28">
            <a:extLst>
              <a:ext uri="{FF2B5EF4-FFF2-40B4-BE49-F238E27FC236}">
                <a16:creationId xmlns:a16="http://schemas.microsoft.com/office/drawing/2014/main" id="{AEDDCB78-3D03-9A04-9A30-7793B7407571}"/>
              </a:ext>
            </a:extLst>
          </p:cNvPr>
          <p:cNvGrpSpPr/>
          <p:nvPr/>
        </p:nvGrpSpPr>
        <p:grpSpPr>
          <a:xfrm>
            <a:off x="4462837" y="2975243"/>
            <a:ext cx="2187540" cy="1873104"/>
            <a:chOff x="4355850" y="3807157"/>
            <a:chExt cx="2187540" cy="1873104"/>
          </a:xfrm>
        </p:grpSpPr>
        <p:sp>
          <p:nvSpPr>
            <p:cNvPr id="21" name="Textfeld 20">
              <a:extLst>
                <a:ext uri="{FF2B5EF4-FFF2-40B4-BE49-F238E27FC236}">
                  <a16:creationId xmlns:a16="http://schemas.microsoft.com/office/drawing/2014/main" id="{F939CC30-F38D-798C-C491-E5B7E448C923}"/>
                </a:ext>
              </a:extLst>
            </p:cNvPr>
            <p:cNvSpPr txBox="1">
              <a:spLocks noChangeAspect="1"/>
            </p:cNvSpPr>
            <p:nvPr/>
          </p:nvSpPr>
          <p:spPr>
            <a:xfrm>
              <a:off x="4543979" y="3807157"/>
              <a:ext cx="1800000" cy="1800000"/>
            </a:xfrm>
            <a:prstGeom prst="ellipse">
              <a:avLst/>
            </a:prstGeom>
            <a:solidFill>
              <a:schemeClr val="bg1"/>
            </a:solidFill>
          </p:spPr>
          <p:txBody>
            <a:bodyPr wrap="square" lIns="0" tIns="0" rIns="0" bIns="36000" rtlCol="0">
              <a:noAutofit/>
            </a:bodyPr>
            <a:lstStyle/>
            <a:p>
              <a:endParaRPr lang="de-DE" sz="1400">
                <a:solidFill>
                  <a:schemeClr val="bg1"/>
                </a:solidFill>
                <a:latin typeface="Calibri" panose="020F0502020204030204" pitchFamily="34" charset="0"/>
                <a:cs typeface="Calibri" panose="020F0502020204030204" pitchFamily="34" charset="0"/>
              </a:endParaRPr>
            </a:p>
          </p:txBody>
        </p:sp>
        <p:sp>
          <p:nvSpPr>
            <p:cNvPr id="22" name="Textfeld 21">
              <a:extLst>
                <a:ext uri="{FF2B5EF4-FFF2-40B4-BE49-F238E27FC236}">
                  <a16:creationId xmlns:a16="http://schemas.microsoft.com/office/drawing/2014/main" id="{27B5A855-3148-DB77-DC92-8321A40D28A1}"/>
                </a:ext>
              </a:extLst>
            </p:cNvPr>
            <p:cNvSpPr txBox="1">
              <a:spLocks noChangeAspect="1"/>
            </p:cNvSpPr>
            <p:nvPr/>
          </p:nvSpPr>
          <p:spPr>
            <a:xfrm>
              <a:off x="4355850" y="3814120"/>
              <a:ext cx="2187540" cy="1866141"/>
            </a:xfrm>
            <a:prstGeom prst="ellipse">
              <a:avLst/>
            </a:prstGeom>
            <a:noFill/>
          </p:spPr>
          <p:txBody>
            <a:bodyPr wrap="square" lIns="0" tIns="0" rIns="0" bIns="36000" rtlCol="0" anchor="ctr">
              <a:noAutofit/>
            </a:bodyPr>
            <a:lstStyle/>
            <a:p>
              <a:pPr algn="ctr">
                <a:lnSpc>
                  <a:spcPct val="90000"/>
                </a:lnSpc>
              </a:pPr>
              <a:r>
                <a:rPr lang="de-DE" sz="1400">
                  <a:solidFill>
                    <a:srgbClr val="348098"/>
                  </a:solidFill>
                  <a:latin typeface="Calibri" panose="020F0502020204030204" pitchFamily="34" charset="0"/>
                  <a:cs typeface="Calibri" panose="020F0502020204030204" pitchFamily="34" charset="0"/>
                </a:rPr>
                <a:t>Sind die </a:t>
              </a:r>
            </a:p>
            <a:p>
              <a:pPr algn="ctr">
                <a:lnSpc>
                  <a:spcPct val="90000"/>
                </a:lnSpc>
              </a:pPr>
              <a:r>
                <a:rPr lang="de-DE" sz="1400">
                  <a:solidFill>
                    <a:srgbClr val="348098"/>
                  </a:solidFill>
                  <a:latin typeface="Calibri" panose="020F0502020204030204" pitchFamily="34" charset="0"/>
                  <a:cs typeface="Calibri" panose="020F0502020204030204" pitchFamily="34" charset="0"/>
                </a:rPr>
                <a:t>technischen </a:t>
              </a:r>
            </a:p>
            <a:p>
              <a:pPr algn="ctr">
                <a:lnSpc>
                  <a:spcPct val="90000"/>
                </a:lnSpc>
              </a:pPr>
              <a:r>
                <a:rPr lang="de-DE" sz="1400">
                  <a:solidFill>
                    <a:srgbClr val="348098"/>
                  </a:solidFill>
                  <a:latin typeface="Calibri" panose="020F0502020204030204" pitchFamily="34" charset="0"/>
                  <a:cs typeface="Calibri" panose="020F0502020204030204" pitchFamily="34" charset="0"/>
                </a:rPr>
                <a:t>Standards der BEG-Einzelmaßnahmen </a:t>
              </a:r>
            </a:p>
            <a:p>
              <a:pPr algn="ctr">
                <a:lnSpc>
                  <a:spcPct val="90000"/>
                </a:lnSpc>
              </a:pPr>
              <a:r>
                <a:rPr lang="de-DE" sz="1400">
                  <a:solidFill>
                    <a:srgbClr val="348098"/>
                  </a:solidFill>
                  <a:latin typeface="Calibri" panose="020F0502020204030204" pitchFamily="34" charset="0"/>
                  <a:cs typeface="Calibri" panose="020F0502020204030204" pitchFamily="34" charset="0"/>
                </a:rPr>
                <a:t>erfüllt, reicht die Fachunternehmer-</a:t>
              </a:r>
              <a:br>
                <a:rPr lang="de-DE" sz="1400">
                  <a:solidFill>
                    <a:srgbClr val="348098"/>
                  </a:solidFill>
                  <a:latin typeface="Calibri" panose="020F0502020204030204" pitchFamily="34" charset="0"/>
                  <a:cs typeface="Calibri" panose="020F0502020204030204" pitchFamily="34" charset="0"/>
                </a:rPr>
              </a:br>
              <a:r>
                <a:rPr lang="de-DE" sz="1400">
                  <a:solidFill>
                    <a:srgbClr val="348098"/>
                  </a:solidFill>
                  <a:latin typeface="Calibri" panose="020F0502020204030204" pitchFamily="34" charset="0"/>
                  <a:cs typeface="Calibri" panose="020F0502020204030204" pitchFamily="34" charset="0"/>
                </a:rPr>
                <a:t>erklärung des Handwerkers </a:t>
              </a:r>
            </a:p>
            <a:p>
              <a:pPr algn="ctr">
                <a:lnSpc>
                  <a:spcPct val="90000"/>
                </a:lnSpc>
              </a:pPr>
              <a:r>
                <a:rPr lang="de-DE" sz="1400">
                  <a:solidFill>
                    <a:srgbClr val="348098"/>
                  </a:solidFill>
                  <a:latin typeface="Calibri" panose="020F0502020204030204" pitchFamily="34" charset="0"/>
                  <a:cs typeface="Calibri" panose="020F0502020204030204" pitchFamily="34" charset="0"/>
                </a:rPr>
                <a:t>aus.</a:t>
              </a:r>
            </a:p>
          </p:txBody>
        </p:sp>
      </p:grpSp>
      <p:sp>
        <p:nvSpPr>
          <p:cNvPr id="3" name="Textfeld 2">
            <a:extLst>
              <a:ext uri="{FF2B5EF4-FFF2-40B4-BE49-F238E27FC236}">
                <a16:creationId xmlns:a16="http://schemas.microsoft.com/office/drawing/2014/main" id="{0DEAC620-CA9E-9091-6FFD-50FEDE041E0F}"/>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6" name="Titel 2">
            <a:extLst>
              <a:ext uri="{FF2B5EF4-FFF2-40B4-BE49-F238E27FC236}">
                <a16:creationId xmlns:a16="http://schemas.microsoft.com/office/drawing/2014/main" id="{9C04E684-64AF-898C-63AF-4F1DD69B0A49}"/>
              </a:ext>
            </a:extLst>
          </p:cNvPr>
          <p:cNvSpPr txBox="1">
            <a:spLocks/>
          </p:cNvSpPr>
          <p:nvPr/>
        </p:nvSpPr>
        <p:spPr>
          <a:xfrm>
            <a:off x="608459" y="406800"/>
            <a:ext cx="7880341" cy="486000"/>
          </a:xfrm>
          <a:prstGeom prst="rect">
            <a:avLst/>
          </a:prstGeom>
        </p:spPr>
        <p:txBody>
          <a:bodyPr anchor="t"/>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Steuerliche Begünstigung</a:t>
            </a:r>
            <a:endPar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F3F3F">
                    <a:lumMod val="60000"/>
                    <a:lumOff val="40000"/>
                  </a:srgbClr>
                </a:solidFill>
                <a:effectLst/>
                <a:uLnTx/>
                <a:uFillTx/>
                <a:latin typeface="Calibri"/>
                <a:ea typeface="+mn-ea"/>
                <a:cs typeface="Calibri"/>
              </a:rPr>
              <a:t>von tatsächlich zu zahlender tariflicher Einkommenssteuer</a:t>
            </a:r>
            <a:endPar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p:txBody>
      </p:sp>
    </p:spTree>
    <p:extLst>
      <p:ext uri="{BB962C8B-B14F-4D97-AF65-F5344CB8AC3E}">
        <p14:creationId xmlns:p14="http://schemas.microsoft.com/office/powerpoint/2010/main" val="2934191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4D0E25E-5299-2D70-59A6-1BB50BCDFD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6476" y="1227130"/>
            <a:ext cx="2090998" cy="3646045"/>
          </a:xfrm>
          <a:prstGeom prst="rect">
            <a:avLst/>
          </a:prstGeom>
        </p:spPr>
      </p:pic>
      <p:grpSp>
        <p:nvGrpSpPr>
          <p:cNvPr id="45" name="Gruppieren 44">
            <a:extLst>
              <a:ext uri="{FF2B5EF4-FFF2-40B4-BE49-F238E27FC236}">
                <a16:creationId xmlns:a16="http://schemas.microsoft.com/office/drawing/2014/main" id="{E620E2D6-D823-9482-A403-1084B44E1803}"/>
              </a:ext>
            </a:extLst>
          </p:cNvPr>
          <p:cNvGrpSpPr/>
          <p:nvPr/>
        </p:nvGrpSpPr>
        <p:grpSpPr>
          <a:xfrm>
            <a:off x="3145990" y="4208994"/>
            <a:ext cx="2170642" cy="947195"/>
            <a:chOff x="3705980" y="5395471"/>
            <a:chExt cx="2170642" cy="947195"/>
          </a:xfrm>
        </p:grpSpPr>
        <p:sp>
          <p:nvSpPr>
            <p:cNvPr id="32" name="Textfeld 1">
              <a:extLst>
                <a:ext uri="{FF2B5EF4-FFF2-40B4-BE49-F238E27FC236}">
                  <a16:creationId xmlns:a16="http://schemas.microsoft.com/office/drawing/2014/main" id="{F5E6FB2D-86E1-0ACC-C83D-A4C7368F1036}"/>
                </a:ext>
              </a:extLst>
            </p:cNvPr>
            <p:cNvSpPr txBox="1"/>
            <p:nvPr/>
          </p:nvSpPr>
          <p:spPr>
            <a:xfrm>
              <a:off x="3780572" y="5395471"/>
              <a:ext cx="2096050" cy="947195"/>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solidFill>
                    <a:schemeClr val="tx1"/>
                  </a:solidFill>
                  <a:latin typeface="Calibri" panose="020F0502020204030204" pitchFamily="34" charset="0"/>
                  <a:cs typeface="Calibri" panose="020F0502020204030204" pitchFamily="34" charset="0"/>
                </a:rPr>
                <a:t>Ledig, keine Kinder</a:t>
              </a:r>
            </a:p>
            <a:p>
              <a:r>
                <a:rPr lang="de-DE" sz="1200">
                  <a:solidFill>
                    <a:schemeClr val="tx1"/>
                  </a:solidFill>
                  <a:latin typeface="Calibri" panose="020F0502020204030204" pitchFamily="34" charset="0"/>
                  <a:cs typeface="Calibri" panose="020F0502020204030204" pitchFamily="34" charset="0"/>
                </a:rPr>
                <a:t>Verheiratet, keine Kinder</a:t>
              </a:r>
            </a:p>
            <a:p>
              <a:r>
                <a:rPr lang="de-DE" sz="1200">
                  <a:solidFill>
                    <a:schemeClr val="tx1"/>
                  </a:solidFill>
                  <a:latin typeface="Calibri" panose="020F0502020204030204" pitchFamily="34" charset="0"/>
                  <a:cs typeface="Calibri" panose="020F0502020204030204" pitchFamily="34" charset="0"/>
                </a:rPr>
                <a:t>Verheiratet, zwei Kinder	</a:t>
              </a:r>
            </a:p>
          </p:txBody>
        </p:sp>
        <p:sp>
          <p:nvSpPr>
            <p:cNvPr id="33" name="Rechteck 32">
              <a:extLst>
                <a:ext uri="{FF2B5EF4-FFF2-40B4-BE49-F238E27FC236}">
                  <a16:creationId xmlns:a16="http://schemas.microsoft.com/office/drawing/2014/main" id="{D23F5D9D-23F2-10A2-8C2F-A6CED6D45D78}"/>
                </a:ext>
              </a:extLst>
            </p:cNvPr>
            <p:cNvSpPr/>
            <p:nvPr/>
          </p:nvSpPr>
          <p:spPr>
            <a:xfrm>
              <a:off x="3705980" y="5485345"/>
              <a:ext cx="108000" cy="108000"/>
            </a:xfrm>
            <a:prstGeom prst="rect">
              <a:avLst/>
            </a:prstGeom>
            <a:solidFill>
              <a:srgbClr val="8AC4D7"/>
            </a:solidFill>
            <a:ln>
              <a:solidFill>
                <a:srgbClr val="8AC4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34" name="Rechteck 33">
              <a:extLst>
                <a:ext uri="{FF2B5EF4-FFF2-40B4-BE49-F238E27FC236}">
                  <a16:creationId xmlns:a16="http://schemas.microsoft.com/office/drawing/2014/main" id="{A14D117B-449E-74D8-CB5F-BD078AE6763F}"/>
                </a:ext>
              </a:extLst>
            </p:cNvPr>
            <p:cNvSpPr/>
            <p:nvPr/>
          </p:nvSpPr>
          <p:spPr>
            <a:xfrm>
              <a:off x="3708003" y="5671491"/>
              <a:ext cx="108000" cy="108000"/>
            </a:xfrm>
            <a:prstGeom prst="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35" name="Rechteck 34">
              <a:extLst>
                <a:ext uri="{FF2B5EF4-FFF2-40B4-BE49-F238E27FC236}">
                  <a16:creationId xmlns:a16="http://schemas.microsoft.com/office/drawing/2014/main" id="{0D204CF6-D7EE-B205-CE41-13AC7D62E659}"/>
                </a:ext>
              </a:extLst>
            </p:cNvPr>
            <p:cNvSpPr/>
            <p:nvPr/>
          </p:nvSpPr>
          <p:spPr>
            <a:xfrm>
              <a:off x="3710025" y="5857637"/>
              <a:ext cx="108000" cy="108000"/>
            </a:xfrm>
            <a:prstGeom prst="rect">
              <a:avLst/>
            </a:prstGeom>
            <a:solidFill>
              <a:srgbClr val="96D0A2"/>
            </a:solidFill>
            <a:ln>
              <a:solidFill>
                <a:srgbClr val="96D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sp>
        <p:nvSpPr>
          <p:cNvPr id="40" name="Textfeld 39">
            <a:extLst>
              <a:ext uri="{FF2B5EF4-FFF2-40B4-BE49-F238E27FC236}">
                <a16:creationId xmlns:a16="http://schemas.microsoft.com/office/drawing/2014/main" id="{8570DBA0-C831-33E4-04CD-35CB8BCF61D4}"/>
              </a:ext>
            </a:extLst>
          </p:cNvPr>
          <p:cNvSpPr txBox="1"/>
          <p:nvPr/>
        </p:nvSpPr>
        <p:spPr>
          <a:xfrm>
            <a:off x="5151002" y="4389852"/>
            <a:ext cx="2804614" cy="461665"/>
          </a:xfrm>
          <a:prstGeom prst="rect">
            <a:avLst/>
          </a:prstGeom>
          <a:noFill/>
        </p:spPr>
        <p:txBody>
          <a:bodyPr wrap="square" rtlCol="0">
            <a:spAutoFit/>
          </a:bodyPr>
          <a:lstStyle/>
          <a:p>
            <a:r>
              <a:rPr lang="de-DE" sz="1200">
                <a:latin typeface="Calibri" panose="020F0502020204030204" pitchFamily="34" charset="0"/>
                <a:cs typeface="Calibri" panose="020F0502020204030204" pitchFamily="34" charset="0"/>
              </a:rPr>
              <a:t>Jahreseinkommen (JE)</a:t>
            </a:r>
          </a:p>
          <a:p>
            <a:r>
              <a:rPr lang="de-DE" sz="1200">
                <a:latin typeface="Calibri" panose="020F0502020204030204" pitchFamily="34" charset="0"/>
                <a:cs typeface="Calibri" panose="020F0502020204030204" pitchFamily="34" charset="0"/>
              </a:rPr>
              <a:t>zu versteuerndes Einkommen (zvE)</a:t>
            </a:r>
          </a:p>
        </p:txBody>
      </p:sp>
      <p:cxnSp>
        <p:nvCxnSpPr>
          <p:cNvPr id="42" name="Gerader Verbinder 41">
            <a:extLst>
              <a:ext uri="{FF2B5EF4-FFF2-40B4-BE49-F238E27FC236}">
                <a16:creationId xmlns:a16="http://schemas.microsoft.com/office/drawing/2014/main" id="{9E7096FD-672A-6DBE-0357-1056CAB83E72}"/>
              </a:ext>
            </a:extLst>
          </p:cNvPr>
          <p:cNvCxnSpPr/>
          <p:nvPr/>
        </p:nvCxnSpPr>
        <p:spPr>
          <a:xfrm>
            <a:off x="3753362" y="2759771"/>
            <a:ext cx="4251600" cy="0"/>
          </a:xfrm>
          <a:prstGeom prst="line">
            <a:avLst/>
          </a:prstGeom>
          <a:ln w="19050">
            <a:solidFill>
              <a:srgbClr val="EC6607"/>
            </a:solidFill>
            <a:prstDash val="sysDash"/>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3F86A42D-7BA2-D450-DE86-7C4D4BEF80E6}"/>
              </a:ext>
            </a:extLst>
          </p:cNvPr>
          <p:cNvSpPr txBox="1"/>
          <p:nvPr/>
        </p:nvSpPr>
        <p:spPr>
          <a:xfrm>
            <a:off x="4179197" y="2741290"/>
            <a:ext cx="1012406" cy="307777"/>
          </a:xfrm>
          <a:prstGeom prst="rect">
            <a:avLst/>
          </a:prstGeom>
          <a:noFill/>
        </p:spPr>
        <p:txBody>
          <a:bodyPr wrap="square" rtlCol="0">
            <a:spAutoFit/>
          </a:bodyPr>
          <a:lstStyle/>
          <a:p>
            <a:pPr algn="ctr">
              <a:spcAft>
                <a:spcPts val="600"/>
              </a:spcAft>
            </a:pPr>
            <a:r>
              <a:rPr lang="de-DE" sz="1400" b="1">
                <a:solidFill>
                  <a:srgbClr val="F6781D"/>
                </a:solidFill>
                <a:latin typeface="Calibri" panose="020F0502020204030204" pitchFamily="34" charset="0"/>
                <a:cs typeface="Calibri" panose="020F0502020204030204" pitchFamily="34" charset="0"/>
              </a:rPr>
              <a:t>100.000 €</a:t>
            </a:r>
          </a:p>
        </p:txBody>
      </p:sp>
      <p:grpSp>
        <p:nvGrpSpPr>
          <p:cNvPr id="5" name="Gruppieren 4">
            <a:extLst>
              <a:ext uri="{FF2B5EF4-FFF2-40B4-BE49-F238E27FC236}">
                <a16:creationId xmlns:a16="http://schemas.microsoft.com/office/drawing/2014/main" id="{7EB5DBFF-0B1D-2B0A-39BE-E5EC48BA5BC1}"/>
              </a:ext>
            </a:extLst>
          </p:cNvPr>
          <p:cNvGrpSpPr/>
          <p:nvPr/>
        </p:nvGrpSpPr>
        <p:grpSpPr>
          <a:xfrm>
            <a:off x="3059206" y="1312100"/>
            <a:ext cx="5170394" cy="3010213"/>
            <a:chOff x="3274521" y="1341589"/>
            <a:chExt cx="5824859" cy="4222910"/>
          </a:xfrm>
          <a:noFill/>
        </p:grpSpPr>
        <p:graphicFrame>
          <p:nvGraphicFramePr>
            <p:cNvPr id="6" name="Diagramm 5">
              <a:extLst>
                <a:ext uri="{FF2B5EF4-FFF2-40B4-BE49-F238E27FC236}">
                  <a16:creationId xmlns:a16="http://schemas.microsoft.com/office/drawing/2014/main" id="{B0B7925F-B505-9B45-D050-0EF001A63611}"/>
                </a:ext>
              </a:extLst>
            </p:cNvPr>
            <p:cNvGraphicFramePr/>
            <p:nvPr>
              <p:extLst>
                <p:ext uri="{D42A27DB-BD31-4B8C-83A1-F6EECF244321}">
                  <p14:modId xmlns:p14="http://schemas.microsoft.com/office/powerpoint/2010/main" val="3634114138"/>
                </p:ext>
              </p:extLst>
            </p:nvPr>
          </p:nvGraphicFramePr>
          <p:xfrm>
            <a:off x="3274521" y="1341589"/>
            <a:ext cx="5807162" cy="422291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feld 6">
              <a:extLst>
                <a:ext uri="{FF2B5EF4-FFF2-40B4-BE49-F238E27FC236}">
                  <a16:creationId xmlns:a16="http://schemas.microsoft.com/office/drawing/2014/main" id="{6F599AF2-C62E-C631-D024-4CA89B98952E}"/>
                </a:ext>
              </a:extLst>
            </p:cNvPr>
            <p:cNvSpPr txBox="1"/>
            <p:nvPr/>
          </p:nvSpPr>
          <p:spPr>
            <a:xfrm>
              <a:off x="4110788" y="4626777"/>
              <a:ext cx="1520308" cy="534708"/>
            </a:xfrm>
            <a:prstGeom prst="rect">
              <a:avLst/>
            </a:prstGeom>
            <a:grpFill/>
          </p:spPr>
          <p:txBody>
            <a:bodyPr wrap="square" rtlCol="0">
              <a:spAutoFit/>
            </a:bodyPr>
            <a:lstStyle/>
            <a:p>
              <a:pPr algn="ctr"/>
              <a:r>
                <a:rPr lang="de-DE" sz="1200">
                  <a:latin typeface="Calibri" panose="020F0502020204030204" pitchFamily="34" charset="0"/>
                  <a:cs typeface="Calibri" panose="020F0502020204030204" pitchFamily="34" charset="0"/>
                </a:rPr>
                <a:t>50.000 € JE</a:t>
              </a:r>
            </a:p>
            <a:p>
              <a:pPr algn="ctr"/>
              <a:r>
                <a:rPr lang="de-DE" sz="1200">
                  <a:latin typeface="Calibri" panose="020F0502020204030204" pitchFamily="34" charset="0"/>
                  <a:cs typeface="Calibri" panose="020F0502020204030204" pitchFamily="34" charset="0"/>
                </a:rPr>
                <a:t>(ca. 40.000 € zvE)</a:t>
              </a:r>
            </a:p>
          </p:txBody>
        </p:sp>
        <p:sp>
          <p:nvSpPr>
            <p:cNvPr id="8" name="Textfeld 7">
              <a:extLst>
                <a:ext uri="{FF2B5EF4-FFF2-40B4-BE49-F238E27FC236}">
                  <a16:creationId xmlns:a16="http://schemas.microsoft.com/office/drawing/2014/main" id="{91794DA3-F593-41EA-AEF8-0BA8A6F19D33}"/>
                </a:ext>
              </a:extLst>
            </p:cNvPr>
            <p:cNvSpPr txBox="1"/>
            <p:nvPr/>
          </p:nvSpPr>
          <p:spPr>
            <a:xfrm>
              <a:off x="5740833" y="4626777"/>
              <a:ext cx="1528518" cy="534708"/>
            </a:xfrm>
            <a:prstGeom prst="rect">
              <a:avLst/>
            </a:prstGeom>
            <a:grpFill/>
          </p:spPr>
          <p:txBody>
            <a:bodyPr wrap="square" rtlCol="0">
              <a:spAutoFit/>
            </a:bodyPr>
            <a:lstStyle/>
            <a:p>
              <a:pPr algn="ctr"/>
              <a:r>
                <a:rPr lang="de-DE" sz="1200">
                  <a:latin typeface="Calibri" panose="020F0502020204030204" pitchFamily="34" charset="0"/>
                  <a:cs typeface="Calibri" panose="020F0502020204030204" pitchFamily="34" charset="0"/>
                </a:rPr>
                <a:t>75.000 € JE </a:t>
              </a:r>
              <a:br>
                <a:rPr lang="de-DE" sz="1200">
                  <a:latin typeface="Calibri" panose="020F0502020204030204" pitchFamily="34" charset="0"/>
                  <a:cs typeface="Calibri" panose="020F0502020204030204" pitchFamily="34" charset="0"/>
                </a:rPr>
              </a:br>
              <a:r>
                <a:rPr lang="de-DE" sz="1200">
                  <a:latin typeface="Calibri" panose="020F0502020204030204" pitchFamily="34" charset="0"/>
                  <a:cs typeface="Calibri" panose="020F0502020204030204" pitchFamily="34" charset="0"/>
                </a:rPr>
                <a:t>(ca. 63.000 € zvE)</a:t>
              </a:r>
            </a:p>
          </p:txBody>
        </p:sp>
        <p:sp>
          <p:nvSpPr>
            <p:cNvPr id="10" name="Textfeld 9">
              <a:extLst>
                <a:ext uri="{FF2B5EF4-FFF2-40B4-BE49-F238E27FC236}">
                  <a16:creationId xmlns:a16="http://schemas.microsoft.com/office/drawing/2014/main" id="{067B3ADD-CF81-95D7-0C01-DCD6C9AE7928}"/>
                </a:ext>
              </a:extLst>
            </p:cNvPr>
            <p:cNvSpPr txBox="1"/>
            <p:nvPr/>
          </p:nvSpPr>
          <p:spPr>
            <a:xfrm>
              <a:off x="7269351" y="4626777"/>
              <a:ext cx="1830029" cy="534708"/>
            </a:xfrm>
            <a:prstGeom prst="rect">
              <a:avLst/>
            </a:prstGeom>
            <a:grpFill/>
          </p:spPr>
          <p:txBody>
            <a:bodyPr wrap="square" rtlCol="0">
              <a:spAutoFit/>
            </a:bodyPr>
            <a:lstStyle/>
            <a:p>
              <a:pPr algn="ctr"/>
              <a:r>
                <a:rPr lang="de-DE" sz="1200">
                  <a:latin typeface="Calibri" panose="020F0502020204030204" pitchFamily="34" charset="0"/>
                  <a:cs typeface="Calibri" panose="020F0502020204030204" pitchFamily="34" charset="0"/>
                </a:rPr>
                <a:t>100.000 € JE </a:t>
              </a:r>
              <a:br>
                <a:rPr lang="de-DE" sz="1200">
                  <a:latin typeface="Calibri" panose="020F0502020204030204" pitchFamily="34" charset="0"/>
                  <a:cs typeface="Calibri" panose="020F0502020204030204" pitchFamily="34" charset="0"/>
                </a:rPr>
              </a:br>
              <a:r>
                <a:rPr lang="de-DE" sz="1200">
                  <a:latin typeface="Calibri" panose="020F0502020204030204" pitchFamily="34" charset="0"/>
                  <a:cs typeface="Calibri" panose="020F0502020204030204" pitchFamily="34" charset="0"/>
                </a:rPr>
                <a:t>(ca. 72.000 –93.000 € zvE)</a:t>
              </a:r>
            </a:p>
          </p:txBody>
        </p:sp>
        <p:cxnSp>
          <p:nvCxnSpPr>
            <p:cNvPr id="11" name="Gerader Verbinder 10">
              <a:extLst>
                <a:ext uri="{FF2B5EF4-FFF2-40B4-BE49-F238E27FC236}">
                  <a16:creationId xmlns:a16="http://schemas.microsoft.com/office/drawing/2014/main" id="{2F065ABB-73B4-8C53-D12C-3D79DD0F4A7E}"/>
                </a:ext>
              </a:extLst>
            </p:cNvPr>
            <p:cNvCxnSpPr/>
            <p:nvPr/>
          </p:nvCxnSpPr>
          <p:spPr>
            <a:xfrm>
              <a:off x="4060115" y="2440461"/>
              <a:ext cx="4788000" cy="0"/>
            </a:xfrm>
            <a:prstGeom prst="line">
              <a:avLst/>
            </a:prstGeom>
            <a:grpFill/>
            <a:ln w="19050">
              <a:solidFill>
                <a:srgbClr val="EC6607"/>
              </a:solidFill>
            </a:ln>
          </p:spPr>
          <p:style>
            <a:lnRef idx="1">
              <a:schemeClr val="accent1"/>
            </a:lnRef>
            <a:fillRef idx="0">
              <a:schemeClr val="accent1"/>
            </a:fillRef>
            <a:effectRef idx="0">
              <a:schemeClr val="accent1"/>
            </a:effectRef>
            <a:fontRef idx="minor">
              <a:schemeClr val="tx1"/>
            </a:fontRef>
          </p:style>
        </p:cxnSp>
        <p:sp>
          <p:nvSpPr>
            <p:cNvPr id="12" name="Eingekerbter Richtungspfeil 45">
              <a:extLst>
                <a:ext uri="{FF2B5EF4-FFF2-40B4-BE49-F238E27FC236}">
                  <a16:creationId xmlns:a16="http://schemas.microsoft.com/office/drawing/2014/main" id="{9D67ABB0-1F2E-D3BF-EE1D-8392116151F0}"/>
                </a:ext>
              </a:extLst>
            </p:cNvPr>
            <p:cNvSpPr/>
            <p:nvPr/>
          </p:nvSpPr>
          <p:spPr>
            <a:xfrm rot="5400000">
              <a:off x="4820241" y="3848575"/>
              <a:ext cx="136616" cy="1424271"/>
            </a:xfrm>
            <a:prstGeom prst="chevron">
              <a:avLst>
                <a:gd name="adj" fmla="val 9025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Eingekerbter Richtungspfeil 64">
              <a:extLst>
                <a:ext uri="{FF2B5EF4-FFF2-40B4-BE49-F238E27FC236}">
                  <a16:creationId xmlns:a16="http://schemas.microsoft.com/office/drawing/2014/main" id="{6E0DF1E6-8626-AD39-6E55-02B978D0E743}"/>
                </a:ext>
              </a:extLst>
            </p:cNvPr>
            <p:cNvSpPr/>
            <p:nvPr/>
          </p:nvSpPr>
          <p:spPr>
            <a:xfrm rot="5400000">
              <a:off x="6443578" y="3848575"/>
              <a:ext cx="136616" cy="1424271"/>
            </a:xfrm>
            <a:prstGeom prst="chevron">
              <a:avLst>
                <a:gd name="adj" fmla="val 9025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 name="Eingekerbter Richtungspfeil 68">
              <a:extLst>
                <a:ext uri="{FF2B5EF4-FFF2-40B4-BE49-F238E27FC236}">
                  <a16:creationId xmlns:a16="http://schemas.microsoft.com/office/drawing/2014/main" id="{AA7E5990-36B7-AF0C-D1C1-C19EEDE78223}"/>
                </a:ext>
              </a:extLst>
            </p:cNvPr>
            <p:cNvSpPr/>
            <p:nvPr/>
          </p:nvSpPr>
          <p:spPr>
            <a:xfrm rot="5400000">
              <a:off x="8051727" y="3848575"/>
              <a:ext cx="136616" cy="1424271"/>
            </a:xfrm>
            <a:prstGeom prst="chevron">
              <a:avLst>
                <a:gd name="adj" fmla="val 9025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3" name="Textfeld 2">
            <a:extLst>
              <a:ext uri="{FF2B5EF4-FFF2-40B4-BE49-F238E27FC236}">
                <a16:creationId xmlns:a16="http://schemas.microsoft.com/office/drawing/2014/main" id="{06063FAC-863B-9F24-CE3F-87A4FAC71E82}"/>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5" name="Titel 2">
            <a:extLst>
              <a:ext uri="{FF2B5EF4-FFF2-40B4-BE49-F238E27FC236}">
                <a16:creationId xmlns:a16="http://schemas.microsoft.com/office/drawing/2014/main" id="{79EB4C7B-5DC1-AA67-907A-A1050FEC4A71}"/>
              </a:ext>
            </a:extLst>
          </p:cNvPr>
          <p:cNvSpPr txBox="1">
            <a:spLocks/>
          </p:cNvSpPr>
          <p:nvPr/>
        </p:nvSpPr>
        <p:spPr>
          <a:xfrm>
            <a:off x="608459" y="406800"/>
            <a:ext cx="8220231" cy="486000"/>
          </a:xfrm>
          <a:prstGeom prst="rect">
            <a:avLst/>
          </a:prstGeom>
        </p:spPr>
        <p:txBody>
          <a:bodyPr anchor="t"/>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Max. steuerliche Begünstigung</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Nach Einkommen – für das erste bzw. zweite Jahr</a:t>
            </a:r>
            <a:endParaRPr kumimoji="0" lang="id-ID"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p:txBody>
      </p:sp>
      <p:sp>
        <p:nvSpPr>
          <p:cNvPr id="2" name="Textfeld 1">
            <a:extLst>
              <a:ext uri="{FF2B5EF4-FFF2-40B4-BE49-F238E27FC236}">
                <a16:creationId xmlns:a16="http://schemas.microsoft.com/office/drawing/2014/main" id="{9DB4243D-DDC9-A845-CC73-4CA4CB26F0C4}"/>
              </a:ext>
            </a:extLst>
          </p:cNvPr>
          <p:cNvSpPr txBox="1"/>
          <p:nvPr/>
        </p:nvSpPr>
        <p:spPr>
          <a:xfrm>
            <a:off x="3777158" y="1788427"/>
            <a:ext cx="1812244" cy="600164"/>
          </a:xfrm>
          <a:prstGeom prst="rect">
            <a:avLst/>
          </a:prstGeom>
          <a:noFill/>
        </p:spPr>
        <p:txBody>
          <a:bodyPr wrap="square" rtlCol="0">
            <a:spAutoFit/>
          </a:bodyPr>
          <a:lstStyle/>
          <a:p>
            <a:pPr algn="ctr">
              <a:spcAft>
                <a:spcPts val="600"/>
              </a:spcAft>
            </a:pPr>
            <a:r>
              <a:rPr lang="de-DE" sz="1400" b="1">
                <a:solidFill>
                  <a:srgbClr val="F6781D"/>
                </a:solidFill>
                <a:latin typeface="Calibri" panose="020F0502020204030204" pitchFamily="34" charset="0"/>
                <a:cs typeface="Calibri" panose="020F0502020204030204" pitchFamily="34" charset="0"/>
              </a:rPr>
              <a:t>Förderfähige Kosten</a:t>
            </a:r>
          </a:p>
          <a:p>
            <a:pPr algn="ctr">
              <a:spcAft>
                <a:spcPts val="600"/>
              </a:spcAft>
            </a:pPr>
            <a:r>
              <a:rPr lang="de-DE" sz="1400" b="1">
                <a:solidFill>
                  <a:srgbClr val="F6781D"/>
                </a:solidFill>
                <a:latin typeface="Calibri" panose="020F0502020204030204" pitchFamily="34" charset="0"/>
                <a:cs typeface="Calibri" panose="020F0502020204030204" pitchFamily="34" charset="0"/>
              </a:rPr>
              <a:t>200.000 €</a:t>
            </a:r>
          </a:p>
        </p:txBody>
      </p:sp>
    </p:spTree>
    <p:extLst>
      <p:ext uri="{BB962C8B-B14F-4D97-AF65-F5344CB8AC3E}">
        <p14:creationId xmlns:p14="http://schemas.microsoft.com/office/powerpoint/2010/main" val="2140864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34873AF-828E-1743-7E07-D1A56FD24913}"/>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5. Förderung</a:t>
            </a:r>
            <a:br>
              <a:rPr lang="de-DE" sz="3600">
                <a:latin typeface="Calibri" pitchFamily="-102" charset="0"/>
                <a:ea typeface="Open Sans Light" pitchFamily="-102" charset="0"/>
              </a:rPr>
            </a:br>
            <a:r>
              <a:rPr lang="de-DE" sz="3600">
                <a:latin typeface="Calibri" pitchFamily="-102" charset="0"/>
                <a:ea typeface="Open Sans Light" pitchFamily="-102" charset="0"/>
              </a:rPr>
              <a:t>Energieberatung</a:t>
            </a:r>
          </a:p>
        </p:txBody>
      </p:sp>
    </p:spTree>
    <p:extLst>
      <p:ext uri="{BB962C8B-B14F-4D97-AF65-F5344CB8AC3E}">
        <p14:creationId xmlns:p14="http://schemas.microsoft.com/office/powerpoint/2010/main" val="31678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34873AF-828E-1743-7E07-D1A56FD24913}"/>
              </a:ext>
            </a:extLst>
          </p:cNvPr>
          <p:cNvSpPr>
            <a:spLocks noChangeArrowheads="1"/>
          </p:cNvSpPr>
          <p:nvPr/>
        </p:nvSpPr>
        <p:spPr bwMode="auto">
          <a:xfrm>
            <a:off x="978693" y="2123106"/>
            <a:ext cx="7186613" cy="998537"/>
          </a:xfrm>
          <a:prstGeom prst="roundRect">
            <a:avLst>
              <a:gd name="adj" fmla="val 16667"/>
            </a:avLst>
          </a:prstGeom>
          <a:noFill/>
          <a:ln w="9525">
            <a:noFill/>
            <a:round/>
            <a:headEnd/>
            <a:tailEnd/>
          </a:ln>
        </p:spPr>
        <p:txBody>
          <a:bodyPr anchor="ctr">
            <a:prstTxWarp prst="textNoShape">
              <a:avLst/>
            </a:prstTxWarp>
          </a:bodyPr>
          <a:lstStyle/>
          <a:p>
            <a:pPr algn="ctr" eaLnBrk="1" hangingPunct="1"/>
            <a:r>
              <a:rPr lang="de-DE" sz="3600">
                <a:latin typeface="Calibri" pitchFamily="-102" charset="0"/>
                <a:ea typeface="Open Sans Light" pitchFamily="-102" charset="0"/>
              </a:rPr>
              <a:t>2. Einzelmaßnahmen</a:t>
            </a:r>
            <a:br>
              <a:rPr lang="de-DE" sz="3600">
                <a:latin typeface="Calibri" pitchFamily="-102" charset="0"/>
                <a:ea typeface="Open Sans Light" pitchFamily="-102" charset="0"/>
              </a:rPr>
            </a:br>
            <a:r>
              <a:rPr lang="de-DE" sz="3600">
                <a:latin typeface="Calibri" pitchFamily="-102" charset="0"/>
                <a:ea typeface="Open Sans Light" pitchFamily="-102" charset="0"/>
              </a:rPr>
              <a:t>Wohngebäude</a:t>
            </a:r>
          </a:p>
        </p:txBody>
      </p:sp>
    </p:spTree>
    <p:extLst>
      <p:ext uri="{BB962C8B-B14F-4D97-AF65-F5344CB8AC3E}">
        <p14:creationId xmlns:p14="http://schemas.microsoft.com/office/powerpoint/2010/main" val="2946571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1ACB10AF-89C0-825E-C67F-B3C8BB8BD6AF}"/>
              </a:ext>
            </a:extLst>
          </p:cNvPr>
          <p:cNvGrpSpPr>
            <a:grpSpLocks noChangeAspect="1"/>
          </p:cNvGrpSpPr>
          <p:nvPr/>
        </p:nvGrpSpPr>
        <p:grpSpPr>
          <a:xfrm>
            <a:off x="1411416" y="1227791"/>
            <a:ext cx="3420000" cy="3268009"/>
            <a:chOff x="2879743" y="1301393"/>
            <a:chExt cx="3782174" cy="3445554"/>
          </a:xfrm>
        </p:grpSpPr>
        <p:sp>
          <p:nvSpPr>
            <p:cNvPr id="20" name="Abgerundetes Rechteck 29">
              <a:extLst>
                <a:ext uri="{FF2B5EF4-FFF2-40B4-BE49-F238E27FC236}">
                  <a16:creationId xmlns:a16="http://schemas.microsoft.com/office/drawing/2014/main" id="{2815757D-BB1E-EC3C-0660-C830F2D1949E}"/>
                </a:ext>
              </a:extLst>
            </p:cNvPr>
            <p:cNvSpPr/>
            <p:nvPr/>
          </p:nvSpPr>
          <p:spPr>
            <a:xfrm>
              <a:off x="2879743" y="1301393"/>
              <a:ext cx="3782174" cy="3445554"/>
            </a:xfrm>
            <a:prstGeom prst="roundRect">
              <a:avLst>
                <a:gd name="adj" fmla="val 11155"/>
              </a:avLst>
            </a:prstGeom>
            <a:no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12D08E10-4569-ADF8-62DF-9AB0C15DB823}"/>
                </a:ext>
              </a:extLst>
            </p:cNvPr>
            <p:cNvSpPr/>
            <p:nvPr/>
          </p:nvSpPr>
          <p:spPr>
            <a:xfrm>
              <a:off x="3830596" y="1463128"/>
              <a:ext cx="1952367" cy="128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Rechteck 21">
            <a:extLst>
              <a:ext uri="{FF2B5EF4-FFF2-40B4-BE49-F238E27FC236}">
                <a16:creationId xmlns:a16="http://schemas.microsoft.com/office/drawing/2014/main" id="{C8EC6108-5F95-836F-0F49-8641508F05EC}"/>
              </a:ext>
            </a:extLst>
          </p:cNvPr>
          <p:cNvSpPr/>
          <p:nvPr/>
        </p:nvSpPr>
        <p:spPr>
          <a:xfrm>
            <a:off x="1514398" y="1778450"/>
            <a:ext cx="3204000" cy="810000"/>
          </a:xfrm>
          <a:prstGeom prst="rect">
            <a:avLst/>
          </a:prstGeom>
          <a:solidFill>
            <a:srgbClr val="8AC4D7"/>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Vor-Ort-Beratung und individueller Sanierungsfahrplan</a:t>
            </a:r>
          </a:p>
        </p:txBody>
      </p:sp>
      <p:sp>
        <p:nvSpPr>
          <p:cNvPr id="23" name="Textfeld 22">
            <a:extLst>
              <a:ext uri="{FF2B5EF4-FFF2-40B4-BE49-F238E27FC236}">
                <a16:creationId xmlns:a16="http://schemas.microsoft.com/office/drawing/2014/main" id="{6E11D135-2CAC-5CA4-AC25-05B867CA3645}"/>
              </a:ext>
            </a:extLst>
          </p:cNvPr>
          <p:cNvSpPr txBox="1">
            <a:spLocks/>
          </p:cNvSpPr>
          <p:nvPr/>
        </p:nvSpPr>
        <p:spPr>
          <a:xfrm>
            <a:off x="1579567" y="2310181"/>
            <a:ext cx="1512000" cy="216000"/>
          </a:xfrm>
          <a:prstGeom prst="rect">
            <a:avLst/>
          </a:prstGeom>
          <a:solidFill>
            <a:schemeClr val="bg1"/>
          </a:solidFill>
        </p:spPr>
        <p:txBody>
          <a:bodyPr wrap="square" rtlCol="0" anchor="ctr">
            <a:noAutofit/>
          </a:bodyPr>
          <a:lstStyle/>
          <a:p>
            <a:pPr algn="ctr"/>
            <a:r>
              <a:rPr lang="de-DE" sz="1400">
                <a:solidFill>
                  <a:srgbClr val="8AC4D7"/>
                </a:solidFill>
                <a:latin typeface="Calibri" panose="020F0502020204030204" pitchFamily="34" charset="0"/>
                <a:cs typeface="Calibri" panose="020F0502020204030204" pitchFamily="34" charset="0"/>
              </a:rPr>
              <a:t>bis</a:t>
            </a:r>
            <a:r>
              <a:rPr lang="de-DE" sz="2000" b="1">
                <a:solidFill>
                  <a:srgbClr val="8AC4D7"/>
                </a:solidFill>
                <a:latin typeface="Calibri" panose="020F0502020204030204" pitchFamily="34" charset="0"/>
                <a:cs typeface="Calibri" panose="020F0502020204030204" pitchFamily="34" charset="0"/>
              </a:rPr>
              <a:t> </a:t>
            </a:r>
            <a:r>
              <a:rPr lang="de-DE" sz="1600" b="1">
                <a:solidFill>
                  <a:srgbClr val="8AC4D7"/>
                </a:solidFill>
                <a:latin typeface="Calibri" panose="020F0502020204030204" pitchFamily="34" charset="0"/>
                <a:cs typeface="Calibri" panose="020F0502020204030204" pitchFamily="34" charset="0"/>
              </a:rPr>
              <a:t>80%* </a:t>
            </a:r>
          </a:p>
        </p:txBody>
      </p:sp>
      <p:sp>
        <p:nvSpPr>
          <p:cNvPr id="25" name="Textfeld 24">
            <a:extLst>
              <a:ext uri="{FF2B5EF4-FFF2-40B4-BE49-F238E27FC236}">
                <a16:creationId xmlns:a16="http://schemas.microsoft.com/office/drawing/2014/main" id="{1B086B3D-F433-3CEC-A095-29D85D5E8522}"/>
              </a:ext>
            </a:extLst>
          </p:cNvPr>
          <p:cNvSpPr txBox="1">
            <a:spLocks/>
          </p:cNvSpPr>
          <p:nvPr/>
        </p:nvSpPr>
        <p:spPr>
          <a:xfrm>
            <a:off x="3152559" y="2310181"/>
            <a:ext cx="1512000" cy="216000"/>
          </a:xfrm>
          <a:prstGeom prst="rect">
            <a:avLst/>
          </a:prstGeom>
          <a:solidFill>
            <a:schemeClr val="bg1"/>
          </a:solidFill>
        </p:spPr>
        <p:txBody>
          <a:bodyPr wrap="square" rtlCol="0" anchor="ctr">
            <a:noAutofit/>
          </a:bodyPr>
          <a:lstStyle/>
          <a:p>
            <a:pPr algn="ctr"/>
            <a:r>
              <a:rPr lang="de-DE" sz="1400">
                <a:solidFill>
                  <a:srgbClr val="8AC4D7"/>
                </a:solidFill>
                <a:latin typeface="Calibri" panose="020F0502020204030204" pitchFamily="34" charset="0"/>
                <a:cs typeface="Calibri" panose="020F0502020204030204" pitchFamily="34" charset="0"/>
              </a:rPr>
              <a:t>max.</a:t>
            </a:r>
            <a:r>
              <a:rPr lang="de-DE" sz="2000" b="1">
                <a:solidFill>
                  <a:srgbClr val="8AC4D7"/>
                </a:solidFill>
                <a:latin typeface="Calibri" panose="020F0502020204030204" pitchFamily="34" charset="0"/>
                <a:cs typeface="Calibri" panose="020F0502020204030204" pitchFamily="34" charset="0"/>
              </a:rPr>
              <a:t> </a:t>
            </a:r>
            <a:r>
              <a:rPr lang="de-DE" sz="1600" b="1">
                <a:solidFill>
                  <a:srgbClr val="8AC4D7"/>
                </a:solidFill>
                <a:latin typeface="Calibri" panose="020F0502020204030204" pitchFamily="34" charset="0"/>
                <a:cs typeface="Calibri" panose="020F0502020204030204" pitchFamily="34" charset="0"/>
              </a:rPr>
              <a:t>1.300 €</a:t>
            </a:r>
          </a:p>
        </p:txBody>
      </p:sp>
      <p:sp>
        <p:nvSpPr>
          <p:cNvPr id="26" name="Textfeld 25">
            <a:extLst>
              <a:ext uri="{FF2B5EF4-FFF2-40B4-BE49-F238E27FC236}">
                <a16:creationId xmlns:a16="http://schemas.microsoft.com/office/drawing/2014/main" id="{4E1EA3CC-1A23-CFCD-9594-9B04291660B6}"/>
              </a:ext>
            </a:extLst>
          </p:cNvPr>
          <p:cNvSpPr txBox="1"/>
          <p:nvPr/>
        </p:nvSpPr>
        <p:spPr>
          <a:xfrm>
            <a:off x="2222837" y="1445955"/>
            <a:ext cx="2543102" cy="338554"/>
          </a:xfrm>
          <a:prstGeom prst="rect">
            <a:avLst/>
          </a:prstGeom>
          <a:noFill/>
        </p:spPr>
        <p:txBody>
          <a:bodyPr wrap="square" rtlCol="0">
            <a:spAutoFit/>
          </a:bodyPr>
          <a:lstStyle/>
          <a:p>
            <a:pPr>
              <a:spcAft>
                <a:spcPts val="1200"/>
              </a:spcAft>
            </a:pPr>
            <a:r>
              <a:rPr lang="de-DE" sz="1600" b="1">
                <a:solidFill>
                  <a:srgbClr val="EC6607"/>
                </a:solidFill>
                <a:latin typeface="Calibri" panose="020F0502020204030204" pitchFamily="34" charset="0"/>
                <a:cs typeface="Calibri" panose="020F0502020204030204" pitchFamily="34" charset="0"/>
              </a:rPr>
              <a:t>Ein- &amp; Zweifamilienhaus </a:t>
            </a:r>
          </a:p>
        </p:txBody>
      </p:sp>
      <p:sp>
        <p:nvSpPr>
          <p:cNvPr id="27" name="Rechteck 26">
            <a:extLst>
              <a:ext uri="{FF2B5EF4-FFF2-40B4-BE49-F238E27FC236}">
                <a16:creationId xmlns:a16="http://schemas.microsoft.com/office/drawing/2014/main" id="{696D2E3F-75D3-2B60-E0E0-9A3D28DCF2D7}"/>
              </a:ext>
            </a:extLst>
          </p:cNvPr>
          <p:cNvSpPr/>
          <p:nvPr/>
        </p:nvSpPr>
        <p:spPr>
          <a:xfrm>
            <a:off x="1520926" y="2638624"/>
            <a:ext cx="3204000" cy="1116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Baubegleitung Effizienzhäuser** </a:t>
            </a:r>
          </a:p>
          <a:p>
            <a:pPr lvl="0">
              <a:lnSpc>
                <a:spcPct val="100000"/>
              </a:lnSpc>
            </a:pPr>
            <a:r>
              <a:rPr lang="de-DE" sz="1200">
                <a:solidFill>
                  <a:schemeClr val="bg1"/>
                </a:solidFill>
                <a:latin typeface="Calibri" panose="020F0502020204030204" pitchFamily="34" charset="0"/>
                <a:cs typeface="Calibri" panose="020F0502020204030204" pitchFamily="34" charset="0"/>
              </a:rPr>
              <a:t>max. förderf. Kosten 10.000 €</a:t>
            </a:r>
          </a:p>
        </p:txBody>
      </p:sp>
      <p:grpSp>
        <p:nvGrpSpPr>
          <p:cNvPr id="28" name="Gruppieren 27">
            <a:extLst>
              <a:ext uri="{FF2B5EF4-FFF2-40B4-BE49-F238E27FC236}">
                <a16:creationId xmlns:a16="http://schemas.microsoft.com/office/drawing/2014/main" id="{9596A729-232C-8C2F-5513-B73EB8741097}"/>
              </a:ext>
            </a:extLst>
          </p:cNvPr>
          <p:cNvGrpSpPr>
            <a:grpSpLocks noChangeAspect="1"/>
          </p:cNvGrpSpPr>
          <p:nvPr/>
        </p:nvGrpSpPr>
        <p:grpSpPr>
          <a:xfrm>
            <a:off x="4997867" y="1230367"/>
            <a:ext cx="3420000" cy="3265433"/>
            <a:chOff x="3055360" y="1301391"/>
            <a:chExt cx="3782174" cy="3412266"/>
          </a:xfrm>
        </p:grpSpPr>
        <p:sp>
          <p:nvSpPr>
            <p:cNvPr id="29" name="Abgerundetes Rechteck 29">
              <a:extLst>
                <a:ext uri="{FF2B5EF4-FFF2-40B4-BE49-F238E27FC236}">
                  <a16:creationId xmlns:a16="http://schemas.microsoft.com/office/drawing/2014/main" id="{4613D319-B55C-AB25-456F-0254637F9BBF}"/>
                </a:ext>
              </a:extLst>
            </p:cNvPr>
            <p:cNvSpPr/>
            <p:nvPr/>
          </p:nvSpPr>
          <p:spPr>
            <a:xfrm>
              <a:off x="3055360" y="1301391"/>
              <a:ext cx="3782174" cy="3412266"/>
            </a:xfrm>
            <a:prstGeom prst="roundRect">
              <a:avLst>
                <a:gd name="adj" fmla="val 11155"/>
              </a:avLst>
            </a:prstGeom>
            <a:no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0E1557C8-E318-1948-F2E2-5E9D6291F1C4}"/>
                </a:ext>
              </a:extLst>
            </p:cNvPr>
            <p:cNvSpPr/>
            <p:nvPr/>
          </p:nvSpPr>
          <p:spPr>
            <a:xfrm>
              <a:off x="3830596" y="1463128"/>
              <a:ext cx="1952367" cy="128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Rechteck 30">
            <a:extLst>
              <a:ext uri="{FF2B5EF4-FFF2-40B4-BE49-F238E27FC236}">
                <a16:creationId xmlns:a16="http://schemas.microsoft.com/office/drawing/2014/main" id="{45E0C188-F396-658C-F12D-81EA20F0175B}"/>
              </a:ext>
            </a:extLst>
          </p:cNvPr>
          <p:cNvSpPr/>
          <p:nvPr/>
        </p:nvSpPr>
        <p:spPr>
          <a:xfrm>
            <a:off x="5093870" y="1778450"/>
            <a:ext cx="3204000" cy="810000"/>
          </a:xfrm>
          <a:prstGeom prst="rect">
            <a:avLst/>
          </a:prstGeom>
          <a:solidFill>
            <a:srgbClr val="8AC4D7"/>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Vor-Ort-Beratung und individueller Sanierungsfahrplan</a:t>
            </a:r>
          </a:p>
        </p:txBody>
      </p:sp>
      <p:sp>
        <p:nvSpPr>
          <p:cNvPr id="32" name="Textfeld 31">
            <a:extLst>
              <a:ext uri="{FF2B5EF4-FFF2-40B4-BE49-F238E27FC236}">
                <a16:creationId xmlns:a16="http://schemas.microsoft.com/office/drawing/2014/main" id="{BB8426A3-980C-8831-6FA3-8A67A8760C09}"/>
              </a:ext>
            </a:extLst>
          </p:cNvPr>
          <p:cNvSpPr txBox="1">
            <a:spLocks/>
          </p:cNvSpPr>
          <p:nvPr/>
        </p:nvSpPr>
        <p:spPr>
          <a:xfrm>
            <a:off x="5149461" y="2310181"/>
            <a:ext cx="1512000" cy="216000"/>
          </a:xfrm>
          <a:prstGeom prst="rect">
            <a:avLst/>
          </a:prstGeom>
          <a:solidFill>
            <a:schemeClr val="bg1"/>
          </a:solidFill>
        </p:spPr>
        <p:txBody>
          <a:bodyPr wrap="square" rtlCol="0" anchor="ctr">
            <a:noAutofit/>
          </a:bodyPr>
          <a:lstStyle/>
          <a:p>
            <a:pPr algn="ctr"/>
            <a:r>
              <a:rPr lang="de-DE" sz="1400">
                <a:solidFill>
                  <a:srgbClr val="8AC4D7"/>
                </a:solidFill>
                <a:latin typeface="Calibri" panose="020F0502020204030204" pitchFamily="34" charset="0"/>
                <a:cs typeface="Calibri" panose="020F0502020204030204" pitchFamily="34" charset="0"/>
              </a:rPr>
              <a:t>bis</a:t>
            </a:r>
            <a:r>
              <a:rPr lang="de-DE" sz="2000" b="1">
                <a:solidFill>
                  <a:srgbClr val="8AC4D7"/>
                </a:solidFill>
                <a:latin typeface="Calibri" panose="020F0502020204030204" pitchFamily="34" charset="0"/>
                <a:cs typeface="Calibri" panose="020F0502020204030204" pitchFamily="34" charset="0"/>
              </a:rPr>
              <a:t> </a:t>
            </a:r>
            <a:r>
              <a:rPr lang="de-DE" sz="1600" b="1">
                <a:solidFill>
                  <a:srgbClr val="8AC4D7"/>
                </a:solidFill>
                <a:latin typeface="Calibri" panose="020F0502020204030204" pitchFamily="34" charset="0"/>
                <a:cs typeface="Calibri" panose="020F0502020204030204" pitchFamily="34" charset="0"/>
              </a:rPr>
              <a:t>80%* </a:t>
            </a:r>
          </a:p>
        </p:txBody>
      </p:sp>
      <p:sp>
        <p:nvSpPr>
          <p:cNvPr id="33" name="Textfeld 32">
            <a:extLst>
              <a:ext uri="{FF2B5EF4-FFF2-40B4-BE49-F238E27FC236}">
                <a16:creationId xmlns:a16="http://schemas.microsoft.com/office/drawing/2014/main" id="{12BDE876-0DCA-75A7-9271-9D9B7F4A7E14}"/>
              </a:ext>
            </a:extLst>
          </p:cNvPr>
          <p:cNvSpPr txBox="1">
            <a:spLocks/>
          </p:cNvSpPr>
          <p:nvPr/>
        </p:nvSpPr>
        <p:spPr>
          <a:xfrm>
            <a:off x="6719388" y="2310181"/>
            <a:ext cx="1512000" cy="216000"/>
          </a:xfrm>
          <a:prstGeom prst="rect">
            <a:avLst/>
          </a:prstGeom>
          <a:solidFill>
            <a:schemeClr val="bg1"/>
          </a:solidFill>
        </p:spPr>
        <p:txBody>
          <a:bodyPr wrap="square" rtlCol="0" anchor="ctr">
            <a:noAutofit/>
          </a:bodyPr>
          <a:lstStyle/>
          <a:p>
            <a:pPr algn="ctr"/>
            <a:r>
              <a:rPr lang="de-DE" sz="1400">
                <a:solidFill>
                  <a:srgbClr val="8AC4D7"/>
                </a:solidFill>
                <a:latin typeface="Calibri" panose="020F0502020204030204" pitchFamily="34" charset="0"/>
                <a:cs typeface="Calibri" panose="020F0502020204030204" pitchFamily="34" charset="0"/>
              </a:rPr>
              <a:t>max. </a:t>
            </a:r>
            <a:r>
              <a:rPr lang="de-DE" sz="1600" b="1">
                <a:solidFill>
                  <a:srgbClr val="8AC4D7"/>
                </a:solidFill>
                <a:latin typeface="Calibri" panose="020F0502020204030204" pitchFamily="34" charset="0"/>
                <a:cs typeface="Calibri" panose="020F0502020204030204" pitchFamily="34" charset="0"/>
              </a:rPr>
              <a:t>1.700 €</a:t>
            </a:r>
          </a:p>
        </p:txBody>
      </p:sp>
      <p:sp>
        <p:nvSpPr>
          <p:cNvPr id="34" name="Textfeld 33">
            <a:extLst>
              <a:ext uri="{FF2B5EF4-FFF2-40B4-BE49-F238E27FC236}">
                <a16:creationId xmlns:a16="http://schemas.microsoft.com/office/drawing/2014/main" id="{23362721-3289-C67E-86AE-F8B6809C2FCC}"/>
              </a:ext>
            </a:extLst>
          </p:cNvPr>
          <p:cNvSpPr txBox="1"/>
          <p:nvPr/>
        </p:nvSpPr>
        <p:spPr>
          <a:xfrm>
            <a:off x="5696671" y="1457209"/>
            <a:ext cx="1929579" cy="338554"/>
          </a:xfrm>
          <a:prstGeom prst="rect">
            <a:avLst/>
          </a:prstGeom>
          <a:noFill/>
        </p:spPr>
        <p:txBody>
          <a:bodyPr wrap="square" rtlCol="0">
            <a:spAutoFit/>
          </a:bodyPr>
          <a:lstStyle/>
          <a:p>
            <a:pPr>
              <a:spcAft>
                <a:spcPts val="1200"/>
              </a:spcAft>
            </a:pPr>
            <a:r>
              <a:rPr lang="de-DE" sz="1600" b="1">
                <a:solidFill>
                  <a:srgbClr val="EC6607"/>
                </a:solidFill>
                <a:latin typeface="Calibri" panose="020F0502020204030204" pitchFamily="34" charset="0"/>
                <a:cs typeface="Calibri" panose="020F0502020204030204" pitchFamily="34" charset="0"/>
              </a:rPr>
              <a:t>Mehrfamilienhaus </a:t>
            </a:r>
          </a:p>
        </p:txBody>
      </p:sp>
      <p:sp>
        <p:nvSpPr>
          <p:cNvPr id="35" name="Rechteck 34">
            <a:extLst>
              <a:ext uri="{FF2B5EF4-FFF2-40B4-BE49-F238E27FC236}">
                <a16:creationId xmlns:a16="http://schemas.microsoft.com/office/drawing/2014/main" id="{9FCA6B4D-1523-886C-7680-7ACFA628CAD6}"/>
              </a:ext>
            </a:extLst>
          </p:cNvPr>
          <p:cNvSpPr/>
          <p:nvPr/>
        </p:nvSpPr>
        <p:spPr>
          <a:xfrm>
            <a:off x="5093870" y="2638624"/>
            <a:ext cx="3204000" cy="1116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Baubegleitung Effizienzhäuser**</a:t>
            </a:r>
          </a:p>
          <a:p>
            <a:pPr lvl="0">
              <a:lnSpc>
                <a:spcPct val="100000"/>
              </a:lnSpc>
            </a:pPr>
            <a:r>
              <a:rPr lang="de-DE" sz="1200">
                <a:solidFill>
                  <a:schemeClr val="bg1"/>
                </a:solidFill>
                <a:latin typeface="Calibri" panose="020F0502020204030204" pitchFamily="34" charset="0"/>
                <a:cs typeface="Calibri" panose="020F0502020204030204" pitchFamily="34" charset="0"/>
              </a:rPr>
              <a:t>4.000 € förderf. Kosten je Wohneinheit, max. förderf. Gesamtkosten: 40.000 €</a:t>
            </a:r>
          </a:p>
        </p:txBody>
      </p:sp>
      <p:pic>
        <p:nvPicPr>
          <p:cNvPr id="36" name="Grafik 35">
            <a:extLst>
              <a:ext uri="{FF2B5EF4-FFF2-40B4-BE49-F238E27FC236}">
                <a16:creationId xmlns:a16="http://schemas.microsoft.com/office/drawing/2014/main" id="{3231A457-F9B1-F1B4-2C78-91CCBFCA4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3" t="16719" r="22890" b="5627"/>
          <a:stretch/>
        </p:blipFill>
        <p:spPr>
          <a:xfrm>
            <a:off x="1698506" y="1296945"/>
            <a:ext cx="409940" cy="429419"/>
          </a:xfrm>
          <a:prstGeom prst="rect">
            <a:avLst/>
          </a:prstGeom>
        </p:spPr>
      </p:pic>
      <p:pic>
        <p:nvPicPr>
          <p:cNvPr id="37" name="Grafik 36">
            <a:extLst>
              <a:ext uri="{FF2B5EF4-FFF2-40B4-BE49-F238E27FC236}">
                <a16:creationId xmlns:a16="http://schemas.microsoft.com/office/drawing/2014/main" id="{54EFCFBA-2319-AA11-DF9B-D061E168C3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028" t="5071" r="19781" b="4571"/>
          <a:stretch/>
        </p:blipFill>
        <p:spPr>
          <a:xfrm>
            <a:off x="5288928" y="1292142"/>
            <a:ext cx="409940" cy="429419"/>
          </a:xfrm>
          <a:prstGeom prst="rect">
            <a:avLst/>
          </a:prstGeom>
        </p:spPr>
      </p:pic>
      <p:sp>
        <p:nvSpPr>
          <p:cNvPr id="38" name="Rechteck 37">
            <a:extLst>
              <a:ext uri="{FF2B5EF4-FFF2-40B4-BE49-F238E27FC236}">
                <a16:creationId xmlns:a16="http://schemas.microsoft.com/office/drawing/2014/main" id="{091275F4-51F2-C85E-B0C5-6DAEBF8B84EF}"/>
              </a:ext>
            </a:extLst>
          </p:cNvPr>
          <p:cNvSpPr/>
          <p:nvPr/>
        </p:nvSpPr>
        <p:spPr>
          <a:xfrm rot="21233440">
            <a:off x="7409802" y="933046"/>
            <a:ext cx="1516525" cy="80209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tIns="36000" bIns="36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 max. 500 € für Erläuterung des Energieberatungs-berichts.***</a:t>
            </a:r>
          </a:p>
        </p:txBody>
      </p:sp>
      <p:sp>
        <p:nvSpPr>
          <p:cNvPr id="39" name="Rechteck 38">
            <a:extLst>
              <a:ext uri="{FF2B5EF4-FFF2-40B4-BE49-F238E27FC236}">
                <a16:creationId xmlns:a16="http://schemas.microsoft.com/office/drawing/2014/main" id="{D0F83842-2583-9A77-82DF-887DBBF01F2B}"/>
              </a:ext>
            </a:extLst>
          </p:cNvPr>
          <p:cNvSpPr/>
          <p:nvPr/>
        </p:nvSpPr>
        <p:spPr>
          <a:xfrm>
            <a:off x="1520926" y="3361917"/>
            <a:ext cx="3204000" cy="972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Baubegleitung Einzelmaßnahme** </a:t>
            </a:r>
          </a:p>
          <a:p>
            <a:pPr lvl="0">
              <a:lnSpc>
                <a:spcPct val="100000"/>
              </a:lnSpc>
            </a:pPr>
            <a:r>
              <a:rPr lang="de-DE" sz="1200">
                <a:solidFill>
                  <a:schemeClr val="bg1"/>
                </a:solidFill>
                <a:latin typeface="Calibri" panose="020F0502020204030204" pitchFamily="34" charset="0"/>
                <a:cs typeface="Calibri" panose="020F0502020204030204" pitchFamily="34" charset="0"/>
              </a:rPr>
              <a:t>max. förderf. Kosten 5.000 €</a:t>
            </a:r>
          </a:p>
        </p:txBody>
      </p:sp>
      <p:sp>
        <p:nvSpPr>
          <p:cNvPr id="40" name="Textfeld 39">
            <a:extLst>
              <a:ext uri="{FF2B5EF4-FFF2-40B4-BE49-F238E27FC236}">
                <a16:creationId xmlns:a16="http://schemas.microsoft.com/office/drawing/2014/main" id="{0CF86A2F-3862-5028-513B-79A847FF87C9}"/>
              </a:ext>
            </a:extLst>
          </p:cNvPr>
          <p:cNvSpPr txBox="1">
            <a:spLocks/>
          </p:cNvSpPr>
          <p:nvPr/>
        </p:nvSpPr>
        <p:spPr>
          <a:xfrm>
            <a:off x="1579567" y="4058511"/>
            <a:ext cx="3084992" cy="216000"/>
          </a:xfrm>
          <a:prstGeom prst="rect">
            <a:avLst/>
          </a:prstGeom>
          <a:solidFill>
            <a:schemeClr val="bg1"/>
          </a:solidFill>
        </p:spPr>
        <p:txBody>
          <a:bodyPr wrap="square" rtlCol="0" anchor="ctr">
            <a:noAutofit/>
          </a:bodyPr>
          <a:lstStyle/>
          <a:p>
            <a:pPr algn="ctr"/>
            <a:r>
              <a:rPr lang="de-DE" sz="1600" b="1">
                <a:solidFill>
                  <a:srgbClr val="348098"/>
                </a:solidFill>
                <a:latin typeface="Calibri" panose="020F0502020204030204" pitchFamily="34" charset="0"/>
                <a:cs typeface="Calibri" panose="020F0502020204030204" pitchFamily="34" charset="0"/>
              </a:rPr>
              <a:t>50%* </a:t>
            </a:r>
          </a:p>
        </p:txBody>
      </p:sp>
      <p:sp>
        <p:nvSpPr>
          <p:cNvPr id="41" name="Rechteck 40">
            <a:extLst>
              <a:ext uri="{FF2B5EF4-FFF2-40B4-BE49-F238E27FC236}">
                <a16:creationId xmlns:a16="http://schemas.microsoft.com/office/drawing/2014/main" id="{086D8124-2335-BDCA-E3FA-DA725E949AAD}"/>
              </a:ext>
            </a:extLst>
          </p:cNvPr>
          <p:cNvSpPr/>
          <p:nvPr/>
        </p:nvSpPr>
        <p:spPr>
          <a:xfrm>
            <a:off x="5093870" y="3361917"/>
            <a:ext cx="3204000" cy="972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lvl="0">
              <a:lnSpc>
                <a:spcPct val="100000"/>
              </a:lnSpc>
            </a:pPr>
            <a:r>
              <a:rPr lang="de-DE" sz="1400" b="1">
                <a:solidFill>
                  <a:schemeClr val="bg1"/>
                </a:solidFill>
                <a:latin typeface="Calibri" panose="020F0502020204030204" pitchFamily="34" charset="0"/>
                <a:cs typeface="Calibri" panose="020F0502020204030204" pitchFamily="34" charset="0"/>
              </a:rPr>
              <a:t>Baubegleitung Einzelmaßnahme**</a:t>
            </a:r>
          </a:p>
          <a:p>
            <a:pPr lvl="0">
              <a:lnSpc>
                <a:spcPct val="100000"/>
              </a:lnSpc>
            </a:pPr>
            <a:r>
              <a:rPr lang="de-DE" sz="1200">
                <a:solidFill>
                  <a:schemeClr val="bg1"/>
                </a:solidFill>
                <a:latin typeface="Calibri" panose="020F0502020204030204" pitchFamily="34" charset="0"/>
                <a:cs typeface="Calibri" panose="020F0502020204030204" pitchFamily="34" charset="0"/>
              </a:rPr>
              <a:t>2.000 € förderf. Kosten je Wohneinheit, max. förderf. Gesamtkosten: 20.000 €</a:t>
            </a:r>
          </a:p>
          <a:p>
            <a:pPr lvl="0">
              <a:lnSpc>
                <a:spcPct val="100000"/>
              </a:lnSpc>
            </a:pPr>
            <a:endParaRPr lang="de-DE" sz="1400">
              <a:solidFill>
                <a:schemeClr val="bg1"/>
              </a:solidFill>
              <a:latin typeface="Calibri" panose="020F0502020204030204" pitchFamily="34" charset="0"/>
              <a:cs typeface="Calibri" panose="020F0502020204030204" pitchFamily="34" charset="0"/>
            </a:endParaRPr>
          </a:p>
        </p:txBody>
      </p:sp>
      <p:sp>
        <p:nvSpPr>
          <p:cNvPr id="42" name="Textfeld 41">
            <a:extLst>
              <a:ext uri="{FF2B5EF4-FFF2-40B4-BE49-F238E27FC236}">
                <a16:creationId xmlns:a16="http://schemas.microsoft.com/office/drawing/2014/main" id="{A8B68E71-6C73-50DB-FC04-C8362BE035BF}"/>
              </a:ext>
            </a:extLst>
          </p:cNvPr>
          <p:cNvSpPr txBox="1">
            <a:spLocks/>
          </p:cNvSpPr>
          <p:nvPr/>
        </p:nvSpPr>
        <p:spPr>
          <a:xfrm>
            <a:off x="5149461" y="4058511"/>
            <a:ext cx="3081926" cy="216000"/>
          </a:xfrm>
          <a:prstGeom prst="rect">
            <a:avLst/>
          </a:prstGeom>
          <a:solidFill>
            <a:schemeClr val="bg1"/>
          </a:solidFill>
        </p:spPr>
        <p:txBody>
          <a:bodyPr wrap="square" rtlCol="0" anchor="ctr">
            <a:noAutofit/>
          </a:bodyPr>
          <a:lstStyle/>
          <a:p>
            <a:pPr algn="ctr"/>
            <a:r>
              <a:rPr lang="de-DE" sz="1600" b="1">
                <a:solidFill>
                  <a:srgbClr val="348098"/>
                </a:solidFill>
                <a:latin typeface="Calibri" panose="020F0502020204030204" pitchFamily="34" charset="0"/>
                <a:cs typeface="Calibri" panose="020F0502020204030204" pitchFamily="34" charset="0"/>
              </a:rPr>
              <a:t>50%* </a:t>
            </a:r>
          </a:p>
        </p:txBody>
      </p:sp>
      <p:grpSp>
        <p:nvGrpSpPr>
          <p:cNvPr id="43" name="Gruppieren 42">
            <a:extLst>
              <a:ext uri="{FF2B5EF4-FFF2-40B4-BE49-F238E27FC236}">
                <a16:creationId xmlns:a16="http://schemas.microsoft.com/office/drawing/2014/main" id="{E4F06AC6-61BD-CBB7-C9A5-575A80D207ED}"/>
              </a:ext>
            </a:extLst>
          </p:cNvPr>
          <p:cNvGrpSpPr/>
          <p:nvPr/>
        </p:nvGrpSpPr>
        <p:grpSpPr>
          <a:xfrm>
            <a:off x="6339155" y="944173"/>
            <a:ext cx="713433" cy="357586"/>
            <a:chOff x="3024554" y="1338884"/>
            <a:chExt cx="713433" cy="357586"/>
          </a:xfrm>
        </p:grpSpPr>
        <p:sp>
          <p:nvSpPr>
            <p:cNvPr id="44" name="Rechteck: abgerundete Ecken 43">
              <a:extLst>
                <a:ext uri="{FF2B5EF4-FFF2-40B4-BE49-F238E27FC236}">
                  <a16:creationId xmlns:a16="http://schemas.microsoft.com/office/drawing/2014/main" id="{E8143AFC-2F57-77BE-EA74-37BDA4AEFF30}"/>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Kreis: nicht ausgefüllt 44">
              <a:extLst>
                <a:ext uri="{FF2B5EF4-FFF2-40B4-BE49-F238E27FC236}">
                  <a16:creationId xmlns:a16="http://schemas.microsoft.com/office/drawing/2014/main" id="{E9FB68F0-47CF-60B5-CF45-3D2DDCDE7F28}"/>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46" name="Gruppieren 45">
            <a:extLst>
              <a:ext uri="{FF2B5EF4-FFF2-40B4-BE49-F238E27FC236}">
                <a16:creationId xmlns:a16="http://schemas.microsoft.com/office/drawing/2014/main" id="{9A0A1AB5-42F9-70FB-588B-03B0BFA5D07E}"/>
              </a:ext>
            </a:extLst>
          </p:cNvPr>
          <p:cNvGrpSpPr/>
          <p:nvPr/>
        </p:nvGrpSpPr>
        <p:grpSpPr>
          <a:xfrm>
            <a:off x="2774346" y="961465"/>
            <a:ext cx="713433" cy="357586"/>
            <a:chOff x="3024554" y="1338884"/>
            <a:chExt cx="713433" cy="357586"/>
          </a:xfrm>
        </p:grpSpPr>
        <p:sp>
          <p:nvSpPr>
            <p:cNvPr id="47" name="Rechteck: abgerundete Ecken 46">
              <a:extLst>
                <a:ext uri="{FF2B5EF4-FFF2-40B4-BE49-F238E27FC236}">
                  <a16:creationId xmlns:a16="http://schemas.microsoft.com/office/drawing/2014/main" id="{FF0BE6AE-A52F-41DB-E522-E81A32C05233}"/>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Kreis: nicht ausgefüllt 47">
              <a:extLst>
                <a:ext uri="{FF2B5EF4-FFF2-40B4-BE49-F238E27FC236}">
                  <a16:creationId xmlns:a16="http://schemas.microsoft.com/office/drawing/2014/main" id="{322DDD8A-0CA0-DFC2-B12C-D89DC3BBC3C1}"/>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3" name="Textfeld 2">
            <a:extLst>
              <a:ext uri="{FF2B5EF4-FFF2-40B4-BE49-F238E27FC236}">
                <a16:creationId xmlns:a16="http://schemas.microsoft.com/office/drawing/2014/main" id="{B32301C5-BB61-D9BF-B559-5FEB3F96DFC6}"/>
              </a:ext>
            </a:extLst>
          </p:cNvPr>
          <p:cNvSpPr txBox="1"/>
          <p:nvPr/>
        </p:nvSpPr>
        <p:spPr>
          <a:xfrm>
            <a:off x="2457680" y="4531831"/>
            <a:ext cx="6202554" cy="585866"/>
          </a:xfrm>
          <a:prstGeom prst="rect">
            <a:avLst/>
          </a:prstGeom>
          <a:noFill/>
        </p:spPr>
        <p:txBody>
          <a:bodyPr wrap="square" tIns="46800" anchor="b">
            <a:spAutoFit/>
          </a:bodyPr>
          <a:lstStyle/>
          <a:p>
            <a:r>
              <a:rPr lang="de-DE" sz="800">
                <a:latin typeface="Calibri"/>
                <a:cs typeface="Calibri"/>
              </a:rPr>
              <a:t>* Prozentangaben weisen Förderungen aus.   ** Die Beantragung erfolgt im Zuge der Förderantragsstellung der jeweiligen Sanierungsmaßnahme. </a:t>
            </a:r>
            <a:br>
              <a:rPr lang="de-DE" sz="800">
                <a:latin typeface="Calibri"/>
                <a:cs typeface="Calibri"/>
              </a:rPr>
            </a:br>
            <a:r>
              <a:rPr lang="de-DE" sz="800">
                <a:latin typeface="Calibri"/>
                <a:cs typeface="Calibri"/>
              </a:rPr>
              <a:t>*** In einer Wohnungseigentümerversammlung oder Beiratssitzung.   Quelle: Richtlinie über die Förderung der Energieberatung für Wohngebäude, Stand 31.05.2023 (</a:t>
            </a:r>
            <a:r>
              <a:rPr lang="de-DE" sz="800">
                <a:latin typeface="Calibri"/>
                <a:cs typeface="Calibri"/>
                <a:hlinkClick r:id="rId5"/>
              </a:rPr>
              <a:t>https://www.bmwi.de/Redaktion/DE/Artikel/Energie/bundesfoerderung-fuer-effiziente-gebaeude-beg.html</a:t>
            </a:r>
            <a:r>
              <a:rPr lang="de-DE" sz="800">
                <a:latin typeface="Calibri"/>
                <a:cs typeface="Calibri"/>
              </a:rPr>
              <a:t>) sowie BEG-EM, Stand 29.12.2023 (</a:t>
            </a:r>
            <a:r>
              <a:rPr lang="de-DE" sz="800">
                <a:latin typeface="Calibri"/>
                <a:cs typeface="Calibri"/>
                <a:hlinkClick r:id="rId5"/>
              </a:rPr>
              <a:t>https://www.bmwi.de/Redaktion/DE/Artikel/Energie/bundesfoerderung-fuer-effiziente-gebaeude-beg.html</a:t>
            </a:r>
            <a:r>
              <a:rPr lang="de-DE" sz="800">
                <a:latin typeface="Calibri"/>
                <a:cs typeface="Calibri"/>
              </a:rPr>
              <a:t>)</a:t>
            </a:r>
            <a:r>
              <a:rPr lang="de-DE" sz="800" b="0" i="0" u="none" strike="noStrike" baseline="0">
                <a:latin typeface="Calibri" panose="020F0502020204030204" pitchFamily="34" charset="0"/>
                <a:cs typeface="Calibri" panose="020F0502020204030204" pitchFamily="34" charset="0"/>
              </a:rPr>
              <a:t> </a:t>
            </a:r>
            <a:r>
              <a:rPr lang="de-DE" sz="800">
                <a:latin typeface="Calibri"/>
                <a:cs typeface="Calibri"/>
              </a:rPr>
              <a:t> </a:t>
            </a:r>
            <a:endParaRPr lang="de-DE" sz="800">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04D467D8-62E6-F526-EC75-83435C70EFAC}"/>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itel 2">
            <a:extLst>
              <a:ext uri="{FF2B5EF4-FFF2-40B4-BE49-F238E27FC236}">
                <a16:creationId xmlns:a16="http://schemas.microsoft.com/office/drawing/2014/main" id="{F350832C-A1CC-F69D-AA09-1B564159A4CD}"/>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Förderung Energieberatung</a:t>
            </a:r>
          </a:p>
        </p:txBody>
      </p:sp>
      <p:pic>
        <p:nvPicPr>
          <p:cNvPr id="9" name="Grafik 8" descr="Ein Bild, das Cartoon, Gelenk, stehend, Hose enthält.&#10;&#10;Automatisch generierte Beschreibung">
            <a:extLst>
              <a:ext uri="{FF2B5EF4-FFF2-40B4-BE49-F238E27FC236}">
                <a16:creationId xmlns:a16="http://schemas.microsoft.com/office/drawing/2014/main" id="{F19E5DC0-2CB4-E3E5-F8CC-2F4A3DBE45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18428" y="2861795"/>
            <a:ext cx="729385" cy="1620000"/>
          </a:xfrm>
          <a:prstGeom prst="rect">
            <a:avLst/>
          </a:prstGeom>
        </p:spPr>
      </p:pic>
      <p:pic>
        <p:nvPicPr>
          <p:cNvPr id="24" name="Grafik 23">
            <a:extLst>
              <a:ext uri="{FF2B5EF4-FFF2-40B4-BE49-F238E27FC236}">
                <a16:creationId xmlns:a16="http://schemas.microsoft.com/office/drawing/2014/main" id="{2FC810E0-6FC8-1C95-3645-348C37C2EA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416" y="3052274"/>
            <a:ext cx="564270" cy="1479557"/>
          </a:xfrm>
          <a:prstGeom prst="rect">
            <a:avLst/>
          </a:prstGeom>
        </p:spPr>
      </p:pic>
      <p:grpSp>
        <p:nvGrpSpPr>
          <p:cNvPr id="12" name="Gruppieren 11">
            <a:extLst>
              <a:ext uri="{FF2B5EF4-FFF2-40B4-BE49-F238E27FC236}">
                <a16:creationId xmlns:a16="http://schemas.microsoft.com/office/drawing/2014/main" id="{6A66B655-6741-D392-7C55-4A32D1BAC600}"/>
              </a:ext>
            </a:extLst>
          </p:cNvPr>
          <p:cNvGrpSpPr/>
          <p:nvPr/>
        </p:nvGrpSpPr>
        <p:grpSpPr>
          <a:xfrm>
            <a:off x="8117732" y="-113388"/>
            <a:ext cx="1085001" cy="914400"/>
            <a:chOff x="7443880" y="567386"/>
            <a:chExt cx="914400" cy="914400"/>
          </a:xfrm>
        </p:grpSpPr>
        <p:pic>
          <p:nvPicPr>
            <p:cNvPr id="13" name="Grafik 12" descr="Lesezeichen mit einfarbiger Füllung">
              <a:extLst>
                <a:ext uri="{FF2B5EF4-FFF2-40B4-BE49-F238E27FC236}">
                  <a16:creationId xmlns:a16="http://schemas.microsoft.com/office/drawing/2014/main" id="{61A8AD41-6B52-8C65-62D0-E18F760A1D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3880" y="567386"/>
              <a:ext cx="914400" cy="914400"/>
            </a:xfrm>
            <a:prstGeom prst="rect">
              <a:avLst/>
            </a:prstGeom>
          </p:spPr>
        </p:pic>
        <p:sp>
          <p:nvSpPr>
            <p:cNvPr id="14" name="Textfeld 13">
              <a:extLst>
                <a:ext uri="{FF2B5EF4-FFF2-40B4-BE49-F238E27FC236}">
                  <a16:creationId xmlns:a16="http://schemas.microsoft.com/office/drawing/2014/main" id="{05B7F81B-B514-4E40-04B3-E6A1517DF667}"/>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EH</a:t>
              </a:r>
            </a:p>
          </p:txBody>
        </p:sp>
      </p:grpSp>
      <p:grpSp>
        <p:nvGrpSpPr>
          <p:cNvPr id="15" name="Gruppieren 14">
            <a:extLst>
              <a:ext uri="{FF2B5EF4-FFF2-40B4-BE49-F238E27FC236}">
                <a16:creationId xmlns:a16="http://schemas.microsoft.com/office/drawing/2014/main" id="{F713723E-A92B-F506-74FD-9F7A932AA98A}"/>
              </a:ext>
            </a:extLst>
          </p:cNvPr>
          <p:cNvGrpSpPr/>
          <p:nvPr/>
        </p:nvGrpSpPr>
        <p:grpSpPr>
          <a:xfrm>
            <a:off x="7575232" y="-113388"/>
            <a:ext cx="1085001" cy="914400"/>
            <a:chOff x="7443880" y="567386"/>
            <a:chExt cx="914400" cy="914400"/>
          </a:xfrm>
        </p:grpSpPr>
        <p:pic>
          <p:nvPicPr>
            <p:cNvPr id="16" name="Grafik 15" descr="Lesezeichen mit einfarbiger Füllung">
              <a:extLst>
                <a:ext uri="{FF2B5EF4-FFF2-40B4-BE49-F238E27FC236}">
                  <a16:creationId xmlns:a16="http://schemas.microsoft.com/office/drawing/2014/main" id="{B0D0B6F6-6B7D-F519-7F0C-C6E051FD10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43880" y="567386"/>
              <a:ext cx="914400" cy="914400"/>
            </a:xfrm>
            <a:prstGeom prst="rect">
              <a:avLst/>
            </a:prstGeom>
          </p:spPr>
        </p:pic>
        <p:sp>
          <p:nvSpPr>
            <p:cNvPr id="17" name="Textfeld 16">
              <a:extLst>
                <a:ext uri="{FF2B5EF4-FFF2-40B4-BE49-F238E27FC236}">
                  <a16:creationId xmlns:a16="http://schemas.microsoft.com/office/drawing/2014/main" id="{04B99A34-C4DC-4296-A7BF-BCBBDA67E4B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Tree>
    <p:extLst>
      <p:ext uri="{BB962C8B-B14F-4D97-AF65-F5344CB8AC3E}">
        <p14:creationId xmlns:p14="http://schemas.microsoft.com/office/powerpoint/2010/main" val="1282547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978BE10-C125-8AF3-8EED-70891E138439}"/>
              </a:ext>
            </a:extLst>
          </p:cNvPr>
          <p:cNvSpPr txBox="1">
            <a:spLocks/>
          </p:cNvSpPr>
          <p:nvPr/>
        </p:nvSpPr>
        <p:spPr bwMode="auto">
          <a:xfrm>
            <a:off x="1623601" y="145800"/>
            <a:ext cx="6166340" cy="70212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p>
            <a:pPr eaLnBrk="1" hangingPunct="1">
              <a:lnSpc>
                <a:spcPct val="90000"/>
              </a:lnSpc>
              <a:defRPr/>
            </a:pPr>
            <a:endParaRPr lang="de-DE" sz="2400">
              <a:solidFill>
                <a:schemeClr val="tx1">
                  <a:lumMod val="60000"/>
                  <a:lumOff val="40000"/>
                </a:schemeClr>
              </a:solidFill>
              <a:latin typeface="Calibri" pitchFamily="-102" charset="0"/>
              <a:ea typeface="Calibri" pitchFamily="-102" charset="0"/>
              <a:cs typeface="Calibri" pitchFamily="-102" charset="0"/>
            </a:endParaRPr>
          </a:p>
        </p:txBody>
      </p:sp>
      <p:sp>
        <p:nvSpPr>
          <p:cNvPr id="3" name="Textfeld 2">
            <a:extLst>
              <a:ext uri="{FF2B5EF4-FFF2-40B4-BE49-F238E27FC236}">
                <a16:creationId xmlns:a16="http://schemas.microsoft.com/office/drawing/2014/main" id="{EFF4B6DE-611E-9C00-028F-085C6373150B}"/>
              </a:ext>
            </a:extLst>
          </p:cNvPr>
          <p:cNvSpPr txBox="1"/>
          <p:nvPr/>
        </p:nvSpPr>
        <p:spPr>
          <a:xfrm>
            <a:off x="2543820" y="4603803"/>
            <a:ext cx="5944981" cy="494238"/>
          </a:xfrm>
          <a:prstGeom prst="rect">
            <a:avLst/>
          </a:prstGeom>
          <a:noFill/>
        </p:spPr>
        <p:txBody>
          <a:bodyPr wrap="square" lIns="0" tIns="0" rIns="0" bIns="0" rtlCol="0" anchor="b">
            <a:spAutoFit/>
          </a:bodyPr>
          <a:lstStyle/>
          <a:p>
            <a:r>
              <a:rPr lang="de-DE" sz="803" dirty="0">
                <a:latin typeface="Calibri"/>
                <a:cs typeface="Calibri"/>
              </a:rPr>
              <a:t>Alle Maßangaben beziehen sich auf die Nettogrundfläche, die angegebenen Förderungen sind jeweils die Maximalsätze. </a:t>
            </a:r>
            <a:br>
              <a:rPr lang="de-DE" sz="803" dirty="0">
                <a:latin typeface="Calibri" panose="020F0502020204030204" pitchFamily="34" charset="0"/>
                <a:cs typeface="Calibri" panose="020F0502020204030204" pitchFamily="34" charset="0"/>
              </a:rPr>
            </a:br>
            <a:r>
              <a:rPr lang="de-DE" sz="803" dirty="0">
                <a:latin typeface="Calibri"/>
                <a:cs typeface="Calibri"/>
              </a:rPr>
              <a:t>Quel</a:t>
            </a:r>
            <a:r>
              <a:rPr lang="de-DE" sz="803" dirty="0">
                <a:latin typeface="Calibri"/>
                <a:ea typeface="Open Sans Light"/>
                <a:cs typeface="Calibri"/>
              </a:rPr>
              <a:t>le: Richtlinie "Energieberatung für Nichtwohngebäude, Anlagen und Systeme"</a:t>
            </a:r>
            <a:r>
              <a:rPr lang="de-DE" sz="803" dirty="0">
                <a:latin typeface="Calibri"/>
                <a:cs typeface="Calibri"/>
              </a:rPr>
              <a:t>, Stand 13.11.2020</a:t>
            </a:r>
            <a:br>
              <a:rPr lang="de-DE" sz="803" dirty="0">
                <a:latin typeface="Calibri"/>
                <a:cs typeface="Calibri"/>
              </a:rPr>
            </a:br>
            <a:r>
              <a:rPr lang="de-DE" sz="803" dirty="0">
                <a:latin typeface="Calibri"/>
                <a:cs typeface="Calibri"/>
              </a:rPr>
              <a:t>(</a:t>
            </a:r>
            <a:r>
              <a:rPr lang="de-DE" sz="803" dirty="0">
                <a:latin typeface="Calibri"/>
                <a:ea typeface="Open Sans Light"/>
                <a:cs typeface="Open Sans Light"/>
                <a:hlinkClick r:id="rId3"/>
              </a:rPr>
              <a:t>https://www.bundesanzeiger.de/pub/publication/ueaTarM0sjLJCCaCDHA/content/ueaTarM0sjLJCCaCDHA/BAnz%20AT%2011.12.2020%20B2.pdf?inline</a:t>
            </a:r>
            <a:r>
              <a:rPr lang="de-DE" sz="803" dirty="0">
                <a:latin typeface="Calibri"/>
                <a:cs typeface="Calibri"/>
                <a:hlinkClick r:id="rId4"/>
              </a:rPr>
              <a:t>)</a:t>
            </a:r>
            <a:endParaRPr lang="de-DE" sz="803" dirty="0">
              <a:latin typeface="Calibri" panose="020F0502020204030204" pitchFamily="34" charset="0"/>
              <a:cs typeface="Calibri" panose="020F0502020204030204" pitchFamily="34" charset="0"/>
            </a:endParaRPr>
          </a:p>
        </p:txBody>
      </p:sp>
      <p:sp>
        <p:nvSpPr>
          <p:cNvPr id="9" name="Titel 2">
            <a:extLst>
              <a:ext uri="{FF2B5EF4-FFF2-40B4-BE49-F238E27FC236}">
                <a16:creationId xmlns:a16="http://schemas.microsoft.com/office/drawing/2014/main" id="{3D043AF2-1559-9073-CDE0-64B605622784}"/>
              </a:ext>
            </a:extLst>
          </p:cNvPr>
          <p:cNvSpPr txBox="1">
            <a:spLocks/>
          </p:cNvSpPr>
          <p:nvPr/>
        </p:nvSpPr>
        <p:spPr>
          <a:xfrm>
            <a:off x="608460"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Förderung Energieberatung </a:t>
            </a:r>
            <a:endParaRPr lang="de-DE" sz="3200">
              <a:solidFill>
                <a:schemeClr val="tx1">
                  <a:lumMod val="60000"/>
                  <a:lumOff val="40000"/>
                </a:schemeClr>
              </a:solidFill>
              <a:highlight>
                <a:srgbClr val="FFFF00"/>
              </a:highlight>
              <a:latin typeface="Calibri" pitchFamily="-102" charset="0"/>
              <a:ea typeface="Calibri" pitchFamily="-102" charset="0"/>
              <a:cs typeface="Calibri" pitchFamily="-102" charset="0"/>
            </a:endParaRPr>
          </a:p>
        </p:txBody>
      </p:sp>
      <p:grpSp>
        <p:nvGrpSpPr>
          <p:cNvPr id="22" name="Gruppieren 21">
            <a:extLst>
              <a:ext uri="{FF2B5EF4-FFF2-40B4-BE49-F238E27FC236}">
                <a16:creationId xmlns:a16="http://schemas.microsoft.com/office/drawing/2014/main" id="{65DB90E4-ACF2-8A63-5289-D3398EF0036F}"/>
              </a:ext>
            </a:extLst>
          </p:cNvPr>
          <p:cNvGrpSpPr/>
          <p:nvPr/>
        </p:nvGrpSpPr>
        <p:grpSpPr>
          <a:xfrm>
            <a:off x="8117732" y="-113388"/>
            <a:ext cx="1085001" cy="914400"/>
            <a:chOff x="7443880" y="567386"/>
            <a:chExt cx="914400" cy="914400"/>
          </a:xfrm>
        </p:grpSpPr>
        <p:pic>
          <p:nvPicPr>
            <p:cNvPr id="26" name="Grafik 25" descr="Lesezeichen mit einfarbiger Füllung">
              <a:extLst>
                <a:ext uri="{FF2B5EF4-FFF2-40B4-BE49-F238E27FC236}">
                  <a16:creationId xmlns:a16="http://schemas.microsoft.com/office/drawing/2014/main" id="{D0AAE797-A186-9A66-149B-09D63F566E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3880" y="567386"/>
              <a:ext cx="914400" cy="914400"/>
            </a:xfrm>
            <a:prstGeom prst="rect">
              <a:avLst/>
            </a:prstGeom>
          </p:spPr>
        </p:pic>
        <p:sp>
          <p:nvSpPr>
            <p:cNvPr id="29" name="Textfeld 28">
              <a:extLst>
                <a:ext uri="{FF2B5EF4-FFF2-40B4-BE49-F238E27FC236}">
                  <a16:creationId xmlns:a16="http://schemas.microsoft.com/office/drawing/2014/main" id="{9A320D7B-8DA7-8B7F-9D5F-9993571BB659}"/>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dirty="0">
                  <a:solidFill>
                    <a:schemeClr val="bg1"/>
                  </a:solidFill>
                  <a:latin typeface="Calibri" panose="020F0502020204030204" pitchFamily="34" charset="0"/>
                  <a:cs typeface="Calibri" panose="020F0502020204030204" pitchFamily="34" charset="0"/>
                </a:rPr>
                <a:t>NWG EG</a:t>
              </a:r>
            </a:p>
          </p:txBody>
        </p:sp>
      </p:grpSp>
      <p:grpSp>
        <p:nvGrpSpPr>
          <p:cNvPr id="33" name="Gruppieren 32">
            <a:extLst>
              <a:ext uri="{FF2B5EF4-FFF2-40B4-BE49-F238E27FC236}">
                <a16:creationId xmlns:a16="http://schemas.microsoft.com/office/drawing/2014/main" id="{0516B2A1-D291-CB0D-B996-C25A5CB30A78}"/>
              </a:ext>
            </a:extLst>
          </p:cNvPr>
          <p:cNvGrpSpPr/>
          <p:nvPr/>
        </p:nvGrpSpPr>
        <p:grpSpPr>
          <a:xfrm>
            <a:off x="7575232" y="-113388"/>
            <a:ext cx="1085001" cy="914400"/>
            <a:chOff x="7443880" y="567386"/>
            <a:chExt cx="914400" cy="914400"/>
          </a:xfrm>
        </p:grpSpPr>
        <p:pic>
          <p:nvPicPr>
            <p:cNvPr id="34" name="Grafik 33" descr="Lesezeichen mit einfarbiger Füllung">
              <a:extLst>
                <a:ext uri="{FF2B5EF4-FFF2-40B4-BE49-F238E27FC236}">
                  <a16:creationId xmlns:a16="http://schemas.microsoft.com/office/drawing/2014/main" id="{24149C96-E262-06A1-571E-7C729D0B0F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43880" y="567386"/>
              <a:ext cx="914400" cy="914400"/>
            </a:xfrm>
            <a:prstGeom prst="rect">
              <a:avLst/>
            </a:prstGeom>
          </p:spPr>
        </p:pic>
        <p:sp>
          <p:nvSpPr>
            <p:cNvPr id="35" name="Textfeld 34">
              <a:extLst>
                <a:ext uri="{FF2B5EF4-FFF2-40B4-BE49-F238E27FC236}">
                  <a16:creationId xmlns:a16="http://schemas.microsoft.com/office/drawing/2014/main" id="{1B96B06D-196C-F075-42B7-6573F3989F04}"/>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NWG EM</a:t>
              </a:r>
            </a:p>
          </p:txBody>
        </p:sp>
      </p:grpSp>
      <p:sp>
        <p:nvSpPr>
          <p:cNvPr id="20" name="Textfeld 19">
            <a:extLst>
              <a:ext uri="{FF2B5EF4-FFF2-40B4-BE49-F238E27FC236}">
                <a16:creationId xmlns:a16="http://schemas.microsoft.com/office/drawing/2014/main" id="{49BBB97F-8A6F-B7CD-6990-F2935A3D13B3}"/>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grpSp>
        <p:nvGrpSpPr>
          <p:cNvPr id="43" name="Gruppieren 42"/>
          <p:cNvGrpSpPr>
            <a:grpSpLocks noChangeAspect="1"/>
          </p:cNvGrpSpPr>
          <p:nvPr/>
        </p:nvGrpSpPr>
        <p:grpSpPr>
          <a:xfrm>
            <a:off x="1407759" y="1257578"/>
            <a:ext cx="4225063" cy="2876667"/>
            <a:chOff x="3055360" y="1277383"/>
            <a:chExt cx="6131107" cy="4508534"/>
          </a:xfrm>
        </p:grpSpPr>
        <p:sp>
          <p:nvSpPr>
            <p:cNvPr id="48" name="Abgerundetes Rechteck 29"/>
            <p:cNvSpPr/>
            <p:nvPr/>
          </p:nvSpPr>
          <p:spPr>
            <a:xfrm>
              <a:off x="3055360" y="1277383"/>
              <a:ext cx="6131107" cy="4508534"/>
            </a:xfrm>
            <a:prstGeom prst="roundRect">
              <a:avLst>
                <a:gd name="adj" fmla="val 11155"/>
              </a:avLst>
            </a:prstGeom>
            <a:no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4789298" y="1463128"/>
              <a:ext cx="1952367" cy="128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0" name="Rechteck 49"/>
          <p:cNvSpPr/>
          <p:nvPr/>
        </p:nvSpPr>
        <p:spPr>
          <a:xfrm>
            <a:off x="1576869" y="1690488"/>
            <a:ext cx="3886842" cy="1029756"/>
          </a:xfrm>
          <a:prstGeom prst="rect">
            <a:avLst/>
          </a:prstGeom>
          <a:solidFill>
            <a:srgbClr val="8AC4D7"/>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54000" rtlCol="0" anchor="t"/>
          <a:lstStyle/>
          <a:p>
            <a:pPr lvl="0">
              <a:lnSpc>
                <a:spcPct val="100000"/>
              </a:lnSpc>
            </a:pPr>
            <a:r>
              <a:rPr lang="de-DE" sz="1200" b="1">
                <a:solidFill>
                  <a:schemeClr val="bg1"/>
                </a:solidFill>
                <a:latin typeface="Calibri" panose="020F0502020204030204" pitchFamily="34" charset="0"/>
                <a:cs typeface="Calibri" panose="020F0502020204030204" pitchFamily="34" charset="0"/>
              </a:rPr>
              <a:t>Energieberatung</a:t>
            </a:r>
          </a:p>
        </p:txBody>
      </p:sp>
      <p:sp>
        <p:nvSpPr>
          <p:cNvPr id="51" name="Textfeld 50"/>
          <p:cNvSpPr txBox="1">
            <a:spLocks/>
          </p:cNvSpPr>
          <p:nvPr/>
        </p:nvSpPr>
        <p:spPr>
          <a:xfrm>
            <a:off x="1649532" y="2459162"/>
            <a:ext cx="1296000" cy="205200"/>
          </a:xfrm>
          <a:prstGeom prst="rect">
            <a:avLst/>
          </a:prstGeom>
          <a:solidFill>
            <a:schemeClr val="bg1"/>
          </a:solidFill>
        </p:spPr>
        <p:txBody>
          <a:bodyPr wrap="square" rtlCol="0" anchor="ctr">
            <a:noAutofit/>
          </a:bodyPr>
          <a:lstStyle/>
          <a:p>
            <a:pPr algn="ctr"/>
            <a:r>
              <a:rPr lang="de-DE" sz="1500" b="1">
                <a:solidFill>
                  <a:srgbClr val="8AC4D7"/>
                </a:solidFill>
                <a:latin typeface="Calibri" panose="020F0502020204030204" pitchFamily="34" charset="0"/>
                <a:cs typeface="Calibri" panose="020F0502020204030204" pitchFamily="34" charset="0"/>
              </a:rPr>
              <a:t>&gt; 500m</a:t>
            </a:r>
            <a:r>
              <a:rPr lang="de-DE" sz="1500" b="1" baseline="30000">
                <a:solidFill>
                  <a:srgbClr val="8AC4D7"/>
                </a:solidFill>
                <a:latin typeface="Calibri" panose="020F0502020204030204" pitchFamily="34" charset="0"/>
                <a:cs typeface="Calibri" panose="020F0502020204030204" pitchFamily="34" charset="0"/>
              </a:rPr>
              <a:t>2</a:t>
            </a:r>
            <a:endParaRPr lang="de-DE" sz="1500" b="1">
              <a:solidFill>
                <a:srgbClr val="8AC4D7"/>
              </a:solidFill>
              <a:latin typeface="Calibri" panose="020F0502020204030204" pitchFamily="34" charset="0"/>
              <a:cs typeface="Calibri" panose="020F0502020204030204" pitchFamily="34" charset="0"/>
            </a:endParaRPr>
          </a:p>
        </p:txBody>
      </p:sp>
      <p:pic>
        <p:nvPicPr>
          <p:cNvPr id="52" name="Grafik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419692" y="1862270"/>
            <a:ext cx="956606" cy="2508290"/>
          </a:xfrm>
          <a:prstGeom prst="rect">
            <a:avLst/>
          </a:prstGeom>
        </p:spPr>
      </p:pic>
      <p:sp>
        <p:nvSpPr>
          <p:cNvPr id="53" name="Textfeld 52"/>
          <p:cNvSpPr txBox="1">
            <a:spLocks/>
          </p:cNvSpPr>
          <p:nvPr/>
        </p:nvSpPr>
        <p:spPr>
          <a:xfrm>
            <a:off x="4094302" y="2459162"/>
            <a:ext cx="1296000" cy="205200"/>
          </a:xfrm>
          <a:prstGeom prst="rect">
            <a:avLst/>
          </a:prstGeom>
          <a:solidFill>
            <a:schemeClr val="bg1"/>
          </a:solidFill>
        </p:spPr>
        <p:txBody>
          <a:bodyPr wrap="square" rtlCol="0" anchor="ctr">
            <a:noAutofit/>
          </a:bodyPr>
          <a:lstStyle/>
          <a:p>
            <a:pPr algn="ctr"/>
            <a:r>
              <a:rPr lang="de-DE" sz="1050">
                <a:solidFill>
                  <a:srgbClr val="8AC4D7"/>
                </a:solidFill>
                <a:latin typeface="Calibri" panose="020F0502020204030204" pitchFamily="34" charset="0"/>
                <a:cs typeface="Calibri" panose="020F0502020204030204" pitchFamily="34" charset="0"/>
              </a:rPr>
              <a:t>max. </a:t>
            </a:r>
            <a:r>
              <a:rPr lang="de-DE" sz="1500" b="1">
                <a:solidFill>
                  <a:srgbClr val="8AC4D7"/>
                </a:solidFill>
                <a:latin typeface="Calibri" panose="020F0502020204030204" pitchFamily="34" charset="0"/>
                <a:cs typeface="Calibri" panose="020F0502020204030204" pitchFamily="34" charset="0"/>
              </a:rPr>
              <a:t>8.000 €</a:t>
            </a:r>
          </a:p>
        </p:txBody>
      </p:sp>
      <p:sp>
        <p:nvSpPr>
          <p:cNvPr id="54" name="Textfeld 53">
            <a:extLst>
              <a:ext uri="{FF2B5EF4-FFF2-40B4-BE49-F238E27FC236}">
                <a16:creationId xmlns:a16="http://schemas.microsoft.com/office/drawing/2014/main" id="{84CB3947-6426-484B-92EF-A176E809B07B}"/>
              </a:ext>
            </a:extLst>
          </p:cNvPr>
          <p:cNvSpPr txBox="1"/>
          <p:nvPr/>
        </p:nvSpPr>
        <p:spPr>
          <a:xfrm>
            <a:off x="1610204" y="1374417"/>
            <a:ext cx="3776507" cy="319639"/>
          </a:xfrm>
          <a:prstGeom prst="rect">
            <a:avLst/>
          </a:prstGeom>
          <a:noFill/>
        </p:spPr>
        <p:txBody>
          <a:bodyPr wrap="square" lIns="68580" tIns="34290" rIns="68580" bIns="34290" rtlCol="0" anchor="t">
            <a:spAutoFit/>
          </a:bodyPr>
          <a:lstStyle/>
          <a:p>
            <a:pPr algn="ctr">
              <a:spcAft>
                <a:spcPts val="900"/>
              </a:spcAft>
            </a:pPr>
            <a:r>
              <a:rPr lang="de-DE" sz="1627" b="1">
                <a:solidFill>
                  <a:schemeClr val="accent5">
                    <a:lumMod val="50000"/>
                  </a:schemeClr>
                </a:solidFill>
                <a:latin typeface="Calibri"/>
                <a:cs typeface="Calibri"/>
              </a:rPr>
              <a:t>Nichtwohngebäude</a:t>
            </a:r>
            <a:endParaRPr lang="de-DE" sz="1627">
              <a:solidFill>
                <a:schemeClr val="accent5">
                  <a:lumMod val="50000"/>
                </a:schemeClr>
              </a:solidFill>
            </a:endParaRPr>
          </a:p>
        </p:txBody>
      </p:sp>
      <p:sp>
        <p:nvSpPr>
          <p:cNvPr id="55" name="Rechteck 54">
            <a:extLst>
              <a:ext uri="{FF2B5EF4-FFF2-40B4-BE49-F238E27FC236}">
                <a16:creationId xmlns:a16="http://schemas.microsoft.com/office/drawing/2014/main" id="{CFF20D11-C726-4B62-930E-3EF261A93112}"/>
              </a:ext>
            </a:extLst>
          </p:cNvPr>
          <p:cNvSpPr/>
          <p:nvPr/>
        </p:nvSpPr>
        <p:spPr>
          <a:xfrm>
            <a:off x="1576290" y="2805292"/>
            <a:ext cx="3888000" cy="684629"/>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54000" bIns="34290" rtlCol="0" anchor="t"/>
          <a:lstStyle/>
          <a:p>
            <a:pPr lvl="0">
              <a:lnSpc>
                <a:spcPct val="100000"/>
              </a:lnSpc>
            </a:pPr>
            <a:r>
              <a:rPr lang="de-DE" sz="1200" b="1">
                <a:solidFill>
                  <a:schemeClr val="bg1"/>
                </a:solidFill>
                <a:latin typeface="Calibri"/>
                <a:cs typeface="Calibri"/>
              </a:rPr>
              <a:t>Baubegleitung Effizienzgebäude</a:t>
            </a:r>
            <a:endParaRPr lang="de-DE" sz="1200" b="1" baseline="30000">
              <a:solidFill>
                <a:schemeClr val="bg1"/>
              </a:solidFill>
              <a:highlight>
                <a:srgbClr val="FFFF00"/>
              </a:highlight>
              <a:latin typeface="Calibri" panose="020F0502020204030204" pitchFamily="34" charset="0"/>
              <a:cs typeface="Calibri" panose="020F0502020204030204" pitchFamily="34" charset="0"/>
            </a:endParaRPr>
          </a:p>
          <a:p>
            <a:pPr lvl="0">
              <a:lnSpc>
                <a:spcPct val="100000"/>
              </a:lnSpc>
            </a:pPr>
            <a:endParaRPr lang="de-DE" sz="1200" b="1">
              <a:solidFill>
                <a:schemeClr val="bg1"/>
              </a:solidFill>
              <a:latin typeface="Calibri" panose="020F0502020204030204" pitchFamily="34" charset="0"/>
              <a:cs typeface="Calibri" panose="020F0502020204030204" pitchFamily="34" charset="0"/>
            </a:endParaRPr>
          </a:p>
        </p:txBody>
      </p:sp>
      <p:sp>
        <p:nvSpPr>
          <p:cNvPr id="56" name="Textfeld 55">
            <a:extLst>
              <a:ext uri="{FF2B5EF4-FFF2-40B4-BE49-F238E27FC236}">
                <a16:creationId xmlns:a16="http://schemas.microsoft.com/office/drawing/2014/main" id="{3EC15D74-9F90-41C7-B30D-85D6D24E34E9}"/>
              </a:ext>
            </a:extLst>
          </p:cNvPr>
          <p:cNvSpPr txBox="1">
            <a:spLocks/>
          </p:cNvSpPr>
          <p:nvPr/>
        </p:nvSpPr>
        <p:spPr>
          <a:xfrm>
            <a:off x="1649532" y="2214249"/>
            <a:ext cx="1296000" cy="205200"/>
          </a:xfrm>
          <a:prstGeom prst="rect">
            <a:avLst/>
          </a:prstGeom>
          <a:solidFill>
            <a:schemeClr val="bg1"/>
          </a:solidFill>
        </p:spPr>
        <p:txBody>
          <a:bodyPr wrap="square" rtlCol="0" anchor="ctr">
            <a:noAutofit/>
          </a:bodyPr>
          <a:lstStyle/>
          <a:p>
            <a:pPr algn="ctr"/>
            <a:r>
              <a:rPr lang="de-DE" sz="1500" b="1">
                <a:solidFill>
                  <a:srgbClr val="8AC4D7"/>
                </a:solidFill>
                <a:latin typeface="Calibri" panose="020F0502020204030204" pitchFamily="34" charset="0"/>
                <a:cs typeface="Calibri" panose="020F0502020204030204" pitchFamily="34" charset="0"/>
              </a:rPr>
              <a:t>200 – 500m</a:t>
            </a:r>
            <a:r>
              <a:rPr lang="de-DE" sz="1500" b="1" baseline="30000">
                <a:solidFill>
                  <a:srgbClr val="8AC4D7"/>
                </a:solidFill>
                <a:latin typeface="Calibri" panose="020F0502020204030204" pitchFamily="34" charset="0"/>
                <a:cs typeface="Calibri" panose="020F0502020204030204" pitchFamily="34" charset="0"/>
              </a:rPr>
              <a:t>2</a:t>
            </a:r>
            <a:endParaRPr lang="de-DE" sz="1500" b="1">
              <a:solidFill>
                <a:srgbClr val="8AC4D7"/>
              </a:solidFill>
              <a:latin typeface="Calibri" panose="020F0502020204030204" pitchFamily="34" charset="0"/>
              <a:cs typeface="Calibri" panose="020F0502020204030204" pitchFamily="34" charset="0"/>
            </a:endParaRPr>
          </a:p>
        </p:txBody>
      </p:sp>
      <p:sp>
        <p:nvSpPr>
          <p:cNvPr id="57" name="Textfeld 56">
            <a:extLst>
              <a:ext uri="{FF2B5EF4-FFF2-40B4-BE49-F238E27FC236}">
                <a16:creationId xmlns:a16="http://schemas.microsoft.com/office/drawing/2014/main" id="{579F32D5-B033-4838-813C-A4CA15F91CB8}"/>
              </a:ext>
            </a:extLst>
          </p:cNvPr>
          <p:cNvSpPr txBox="1">
            <a:spLocks/>
          </p:cNvSpPr>
          <p:nvPr/>
        </p:nvSpPr>
        <p:spPr>
          <a:xfrm>
            <a:off x="4094302" y="2214249"/>
            <a:ext cx="1296000" cy="205200"/>
          </a:xfrm>
          <a:prstGeom prst="rect">
            <a:avLst/>
          </a:prstGeom>
          <a:solidFill>
            <a:schemeClr val="bg1"/>
          </a:solidFill>
        </p:spPr>
        <p:txBody>
          <a:bodyPr wrap="square" rtlCol="0" anchor="ctr">
            <a:noAutofit/>
          </a:bodyPr>
          <a:lstStyle/>
          <a:p>
            <a:pPr algn="ctr"/>
            <a:r>
              <a:rPr lang="de-DE" sz="1050">
                <a:solidFill>
                  <a:srgbClr val="8AC4D7"/>
                </a:solidFill>
                <a:latin typeface="Calibri" panose="020F0502020204030204" pitchFamily="34" charset="0"/>
                <a:cs typeface="Calibri" panose="020F0502020204030204" pitchFamily="34" charset="0"/>
              </a:rPr>
              <a:t>max. </a:t>
            </a:r>
            <a:r>
              <a:rPr lang="de-DE" sz="1500" b="1">
                <a:solidFill>
                  <a:srgbClr val="8AC4D7"/>
                </a:solidFill>
                <a:latin typeface="Calibri" panose="020F0502020204030204" pitchFamily="34" charset="0"/>
                <a:cs typeface="Calibri" panose="020F0502020204030204" pitchFamily="34" charset="0"/>
              </a:rPr>
              <a:t>5.000 €</a:t>
            </a:r>
          </a:p>
        </p:txBody>
      </p:sp>
      <p:sp>
        <p:nvSpPr>
          <p:cNvPr id="58" name="Textfeld 57">
            <a:extLst>
              <a:ext uri="{FF2B5EF4-FFF2-40B4-BE49-F238E27FC236}">
                <a16:creationId xmlns:a16="http://schemas.microsoft.com/office/drawing/2014/main" id="{96ABC2D5-F39F-48CB-8C9F-765C3CBC9564}"/>
              </a:ext>
            </a:extLst>
          </p:cNvPr>
          <p:cNvSpPr txBox="1">
            <a:spLocks/>
          </p:cNvSpPr>
          <p:nvPr/>
        </p:nvSpPr>
        <p:spPr>
          <a:xfrm>
            <a:off x="1649532" y="1973715"/>
            <a:ext cx="1296000" cy="205200"/>
          </a:xfrm>
          <a:prstGeom prst="rect">
            <a:avLst/>
          </a:prstGeom>
          <a:solidFill>
            <a:schemeClr val="bg1"/>
          </a:solidFill>
        </p:spPr>
        <p:txBody>
          <a:bodyPr wrap="square" rtlCol="0" anchor="ctr">
            <a:noAutofit/>
          </a:bodyPr>
          <a:lstStyle/>
          <a:p>
            <a:pPr algn="ctr"/>
            <a:r>
              <a:rPr lang="de-DE" sz="1500" b="1">
                <a:solidFill>
                  <a:srgbClr val="8AC4D7"/>
                </a:solidFill>
                <a:latin typeface="Calibri" panose="020F0502020204030204" pitchFamily="34" charset="0"/>
                <a:cs typeface="Calibri" panose="020F0502020204030204" pitchFamily="34" charset="0"/>
              </a:rPr>
              <a:t>&lt; 200m</a:t>
            </a:r>
            <a:r>
              <a:rPr lang="de-DE" sz="1500" b="1" baseline="30000">
                <a:solidFill>
                  <a:srgbClr val="8AC4D7"/>
                </a:solidFill>
                <a:latin typeface="Calibri" panose="020F0502020204030204" pitchFamily="34" charset="0"/>
                <a:cs typeface="Calibri" panose="020F0502020204030204" pitchFamily="34" charset="0"/>
              </a:rPr>
              <a:t>2</a:t>
            </a:r>
            <a:endParaRPr lang="de-DE" sz="1500" b="1">
              <a:solidFill>
                <a:srgbClr val="8AC4D7"/>
              </a:solidFill>
              <a:latin typeface="Calibri" panose="020F0502020204030204" pitchFamily="34" charset="0"/>
              <a:cs typeface="Calibri" panose="020F0502020204030204" pitchFamily="34" charset="0"/>
            </a:endParaRPr>
          </a:p>
        </p:txBody>
      </p:sp>
      <p:sp>
        <p:nvSpPr>
          <p:cNvPr id="59" name="Textfeld 58">
            <a:extLst>
              <a:ext uri="{FF2B5EF4-FFF2-40B4-BE49-F238E27FC236}">
                <a16:creationId xmlns:a16="http://schemas.microsoft.com/office/drawing/2014/main" id="{7A51E17B-DDCF-489D-8C38-16CB06AF96B7}"/>
              </a:ext>
            </a:extLst>
          </p:cNvPr>
          <p:cNvSpPr txBox="1">
            <a:spLocks/>
          </p:cNvSpPr>
          <p:nvPr/>
        </p:nvSpPr>
        <p:spPr>
          <a:xfrm>
            <a:off x="4094302" y="1973715"/>
            <a:ext cx="1296000" cy="205200"/>
          </a:xfrm>
          <a:prstGeom prst="rect">
            <a:avLst/>
          </a:prstGeom>
          <a:solidFill>
            <a:schemeClr val="bg1"/>
          </a:solidFill>
        </p:spPr>
        <p:txBody>
          <a:bodyPr wrap="square" rtlCol="0" anchor="ctr">
            <a:noAutofit/>
          </a:bodyPr>
          <a:lstStyle/>
          <a:p>
            <a:pPr algn="ctr"/>
            <a:r>
              <a:rPr lang="de-DE" sz="1050">
                <a:solidFill>
                  <a:srgbClr val="8AC4D7"/>
                </a:solidFill>
                <a:latin typeface="Calibri" panose="020F0502020204030204" pitchFamily="34" charset="0"/>
                <a:cs typeface="Calibri" panose="020F0502020204030204" pitchFamily="34" charset="0"/>
              </a:rPr>
              <a:t>max. </a:t>
            </a:r>
            <a:r>
              <a:rPr lang="de-DE" sz="1500" b="1">
                <a:solidFill>
                  <a:srgbClr val="8AC4D7"/>
                </a:solidFill>
                <a:latin typeface="Calibri" panose="020F0502020204030204" pitchFamily="34" charset="0"/>
                <a:cs typeface="Calibri" panose="020F0502020204030204" pitchFamily="34" charset="0"/>
              </a:rPr>
              <a:t>1.700 €</a:t>
            </a:r>
          </a:p>
        </p:txBody>
      </p:sp>
      <p:sp>
        <p:nvSpPr>
          <p:cNvPr id="60" name="Textfeld 59">
            <a:extLst>
              <a:ext uri="{FF2B5EF4-FFF2-40B4-BE49-F238E27FC236}">
                <a16:creationId xmlns:a16="http://schemas.microsoft.com/office/drawing/2014/main" id="{5627EDCD-A44F-49F4-8CE4-1699941D79D4}"/>
              </a:ext>
            </a:extLst>
          </p:cNvPr>
          <p:cNvSpPr txBox="1">
            <a:spLocks/>
          </p:cNvSpPr>
          <p:nvPr/>
        </p:nvSpPr>
        <p:spPr>
          <a:xfrm>
            <a:off x="3020211" y="1975320"/>
            <a:ext cx="1008000" cy="203596"/>
          </a:xfrm>
          <a:prstGeom prst="rect">
            <a:avLst/>
          </a:prstGeom>
          <a:solidFill>
            <a:schemeClr val="bg1"/>
          </a:solidFill>
        </p:spPr>
        <p:txBody>
          <a:bodyPr wrap="square" rtlCol="0" anchor="ctr">
            <a:noAutofit/>
          </a:bodyPr>
          <a:lstStyle/>
          <a:p>
            <a:pPr algn="ctr"/>
            <a:r>
              <a:rPr lang="de-DE" sz="1050">
                <a:solidFill>
                  <a:srgbClr val="8AC4D7"/>
                </a:solidFill>
                <a:latin typeface="Calibri" panose="020F0502020204030204" pitchFamily="34" charset="0"/>
                <a:cs typeface="Calibri" panose="020F0502020204030204" pitchFamily="34" charset="0"/>
              </a:rPr>
              <a:t>bis</a:t>
            </a:r>
            <a:r>
              <a:rPr lang="de-DE" sz="1500" b="1">
                <a:solidFill>
                  <a:srgbClr val="8AC4D7"/>
                </a:solidFill>
                <a:latin typeface="Calibri" panose="020F0502020204030204" pitchFamily="34" charset="0"/>
                <a:cs typeface="Calibri" panose="020F0502020204030204" pitchFamily="34" charset="0"/>
              </a:rPr>
              <a:t> 80 % </a:t>
            </a:r>
          </a:p>
        </p:txBody>
      </p:sp>
      <p:sp>
        <p:nvSpPr>
          <p:cNvPr id="61" name="Textfeld 60">
            <a:extLst>
              <a:ext uri="{FF2B5EF4-FFF2-40B4-BE49-F238E27FC236}">
                <a16:creationId xmlns:a16="http://schemas.microsoft.com/office/drawing/2014/main" id="{96DAF232-0BBD-4166-8B20-07D808536590}"/>
              </a:ext>
            </a:extLst>
          </p:cNvPr>
          <p:cNvSpPr txBox="1">
            <a:spLocks/>
          </p:cNvSpPr>
          <p:nvPr/>
        </p:nvSpPr>
        <p:spPr>
          <a:xfrm>
            <a:off x="3020211" y="2211736"/>
            <a:ext cx="1008000" cy="203596"/>
          </a:xfrm>
          <a:prstGeom prst="rect">
            <a:avLst/>
          </a:prstGeom>
          <a:solidFill>
            <a:schemeClr val="bg1"/>
          </a:solidFill>
        </p:spPr>
        <p:txBody>
          <a:bodyPr wrap="square" rtlCol="0" anchor="ctr">
            <a:noAutofit/>
          </a:bodyPr>
          <a:lstStyle/>
          <a:p>
            <a:pPr algn="ctr"/>
            <a:r>
              <a:rPr lang="de-DE" sz="1050">
                <a:solidFill>
                  <a:srgbClr val="8AC4D7"/>
                </a:solidFill>
                <a:latin typeface="Calibri" panose="020F0502020204030204" pitchFamily="34" charset="0"/>
                <a:cs typeface="Calibri" panose="020F0502020204030204" pitchFamily="34" charset="0"/>
              </a:rPr>
              <a:t>bis</a:t>
            </a:r>
            <a:r>
              <a:rPr lang="de-DE" sz="1500" b="1">
                <a:solidFill>
                  <a:srgbClr val="8AC4D7"/>
                </a:solidFill>
                <a:latin typeface="Calibri" panose="020F0502020204030204" pitchFamily="34" charset="0"/>
                <a:cs typeface="Calibri" panose="020F0502020204030204" pitchFamily="34" charset="0"/>
              </a:rPr>
              <a:t> 80 % </a:t>
            </a:r>
          </a:p>
        </p:txBody>
      </p:sp>
      <p:sp>
        <p:nvSpPr>
          <p:cNvPr id="62" name="Textfeld 61">
            <a:extLst>
              <a:ext uri="{FF2B5EF4-FFF2-40B4-BE49-F238E27FC236}">
                <a16:creationId xmlns:a16="http://schemas.microsoft.com/office/drawing/2014/main" id="{37EB40B2-B1C0-4278-ADDF-216A11CE0439}"/>
              </a:ext>
            </a:extLst>
          </p:cNvPr>
          <p:cNvSpPr txBox="1">
            <a:spLocks/>
          </p:cNvSpPr>
          <p:nvPr/>
        </p:nvSpPr>
        <p:spPr>
          <a:xfrm>
            <a:off x="3020211" y="2460767"/>
            <a:ext cx="1008000" cy="203596"/>
          </a:xfrm>
          <a:prstGeom prst="rect">
            <a:avLst/>
          </a:prstGeom>
          <a:solidFill>
            <a:schemeClr val="bg1"/>
          </a:solidFill>
        </p:spPr>
        <p:txBody>
          <a:bodyPr wrap="square" rtlCol="0" anchor="ctr">
            <a:noAutofit/>
          </a:bodyPr>
          <a:lstStyle/>
          <a:p>
            <a:pPr algn="ctr"/>
            <a:r>
              <a:rPr lang="de-DE" sz="1050">
                <a:solidFill>
                  <a:srgbClr val="8AC4D7"/>
                </a:solidFill>
                <a:latin typeface="Calibri" panose="020F0502020204030204" pitchFamily="34" charset="0"/>
                <a:cs typeface="Calibri" panose="020F0502020204030204" pitchFamily="34" charset="0"/>
              </a:rPr>
              <a:t>bis</a:t>
            </a:r>
            <a:r>
              <a:rPr lang="de-DE" sz="1500" b="1">
                <a:solidFill>
                  <a:srgbClr val="8AC4D7"/>
                </a:solidFill>
                <a:latin typeface="Calibri" panose="020F0502020204030204" pitchFamily="34" charset="0"/>
                <a:cs typeface="Calibri" panose="020F0502020204030204" pitchFamily="34" charset="0"/>
              </a:rPr>
              <a:t> 80 % </a:t>
            </a:r>
          </a:p>
        </p:txBody>
      </p:sp>
      <p:sp>
        <p:nvSpPr>
          <p:cNvPr id="63" name="Rechteck 62">
            <a:extLst>
              <a:ext uri="{FF2B5EF4-FFF2-40B4-BE49-F238E27FC236}">
                <a16:creationId xmlns:a16="http://schemas.microsoft.com/office/drawing/2014/main" id="{D6FC4D0D-3C1A-4660-A32B-658BCB19D8B4}"/>
              </a:ext>
            </a:extLst>
          </p:cNvPr>
          <p:cNvSpPr/>
          <p:nvPr/>
        </p:nvSpPr>
        <p:spPr>
          <a:xfrm>
            <a:off x="1576290" y="3337196"/>
            <a:ext cx="3888000" cy="594000"/>
          </a:xfrm>
          <a:prstGeom prst="rect">
            <a:avLst/>
          </a:prstGeom>
          <a:solidFill>
            <a:srgbClr val="348098"/>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81000" tIns="54000" rIns="54000" bIns="34290" rtlCol="0" anchor="t"/>
          <a:lstStyle/>
          <a:p>
            <a:r>
              <a:rPr lang="de-DE" sz="1200" b="1">
                <a:solidFill>
                  <a:schemeClr val="bg1"/>
                </a:solidFill>
                <a:latin typeface="Calibri" panose="020F0502020204030204" pitchFamily="34" charset="0"/>
                <a:cs typeface="Calibri" panose="020F0502020204030204" pitchFamily="34" charset="0"/>
              </a:rPr>
              <a:t>Baubegleitung Einzelmaßnahmen</a:t>
            </a:r>
          </a:p>
        </p:txBody>
      </p:sp>
      <p:sp>
        <p:nvSpPr>
          <p:cNvPr id="64" name="Textfeld 63">
            <a:extLst>
              <a:ext uri="{FF2B5EF4-FFF2-40B4-BE49-F238E27FC236}">
                <a16:creationId xmlns:a16="http://schemas.microsoft.com/office/drawing/2014/main" id="{49BAD41F-C238-491A-A02B-14BA354E03D6}"/>
              </a:ext>
            </a:extLst>
          </p:cNvPr>
          <p:cNvSpPr txBox="1">
            <a:spLocks/>
          </p:cNvSpPr>
          <p:nvPr/>
        </p:nvSpPr>
        <p:spPr>
          <a:xfrm>
            <a:off x="1649532" y="3065391"/>
            <a:ext cx="1296000" cy="252000"/>
          </a:xfrm>
          <a:prstGeom prst="rect">
            <a:avLst/>
          </a:prstGeom>
          <a:solidFill>
            <a:schemeClr val="bg1"/>
          </a:solidFill>
        </p:spPr>
        <p:txBody>
          <a:bodyPr wrap="square" lIns="27000" rIns="27000" rtlCol="0" anchor="ctr">
            <a:noAutofit/>
          </a:bodyPr>
          <a:lstStyle/>
          <a:p>
            <a:pPr algn="ctr"/>
            <a:r>
              <a:rPr lang="de-DE" sz="1500" b="1">
                <a:solidFill>
                  <a:srgbClr val="348098"/>
                </a:solidFill>
                <a:latin typeface="Calibri" panose="020F0502020204030204" pitchFamily="34" charset="0"/>
                <a:cs typeface="Calibri" panose="020F0502020204030204" pitchFamily="34" charset="0"/>
              </a:rPr>
              <a:t>50 %</a:t>
            </a:r>
          </a:p>
        </p:txBody>
      </p:sp>
      <p:sp>
        <p:nvSpPr>
          <p:cNvPr id="65" name="Textfeld 64">
            <a:extLst>
              <a:ext uri="{FF2B5EF4-FFF2-40B4-BE49-F238E27FC236}">
                <a16:creationId xmlns:a16="http://schemas.microsoft.com/office/drawing/2014/main" id="{29DC9FDE-1A2C-4F98-B444-6E363729DE9F}"/>
              </a:ext>
            </a:extLst>
          </p:cNvPr>
          <p:cNvSpPr txBox="1">
            <a:spLocks/>
          </p:cNvSpPr>
          <p:nvPr/>
        </p:nvSpPr>
        <p:spPr>
          <a:xfrm>
            <a:off x="1649532" y="3594827"/>
            <a:ext cx="1296000" cy="252000"/>
          </a:xfrm>
          <a:prstGeom prst="rect">
            <a:avLst/>
          </a:prstGeom>
          <a:solidFill>
            <a:schemeClr val="bg1"/>
          </a:solidFill>
        </p:spPr>
        <p:txBody>
          <a:bodyPr wrap="square" lIns="27000" rIns="27000" rtlCol="0" anchor="ctr">
            <a:noAutofit/>
          </a:bodyPr>
          <a:lstStyle/>
          <a:p>
            <a:pPr algn="ctr"/>
            <a:r>
              <a:rPr lang="de-DE" sz="1500" b="1">
                <a:solidFill>
                  <a:srgbClr val="348098"/>
                </a:solidFill>
                <a:latin typeface="Calibri" panose="020F0502020204030204" pitchFamily="34" charset="0"/>
                <a:cs typeface="Calibri" panose="020F0502020204030204" pitchFamily="34" charset="0"/>
              </a:rPr>
              <a:t>50 %</a:t>
            </a:r>
          </a:p>
        </p:txBody>
      </p:sp>
      <p:grpSp>
        <p:nvGrpSpPr>
          <p:cNvPr id="66" name="Gruppieren 65">
            <a:extLst>
              <a:ext uri="{FF2B5EF4-FFF2-40B4-BE49-F238E27FC236}">
                <a16:creationId xmlns:a16="http://schemas.microsoft.com/office/drawing/2014/main" id="{14A0C5CC-6170-7FA7-904F-18BC581C9F14}"/>
              </a:ext>
            </a:extLst>
          </p:cNvPr>
          <p:cNvGrpSpPr/>
          <p:nvPr/>
        </p:nvGrpSpPr>
        <p:grpSpPr>
          <a:xfrm>
            <a:off x="2709815" y="965206"/>
            <a:ext cx="713433" cy="357586"/>
            <a:chOff x="3024554" y="1338884"/>
            <a:chExt cx="713433" cy="357586"/>
          </a:xfrm>
        </p:grpSpPr>
        <p:sp>
          <p:nvSpPr>
            <p:cNvPr id="67" name="Rechteck: abgerundete Ecken 66">
              <a:extLst>
                <a:ext uri="{FF2B5EF4-FFF2-40B4-BE49-F238E27FC236}">
                  <a16:creationId xmlns:a16="http://schemas.microsoft.com/office/drawing/2014/main" id="{90A488CE-AA2E-5538-6A67-F8FA99783DCF}"/>
                </a:ext>
              </a:extLst>
            </p:cNvPr>
            <p:cNvSpPr/>
            <p:nvPr/>
          </p:nvSpPr>
          <p:spPr>
            <a:xfrm>
              <a:off x="3024554" y="1552470"/>
              <a:ext cx="713433" cy="144000"/>
            </a:xfrm>
            <a:prstGeom prst="roundRect">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68" name="Kreis: nicht ausgefüllt 67">
              <a:extLst>
                <a:ext uri="{FF2B5EF4-FFF2-40B4-BE49-F238E27FC236}">
                  <a16:creationId xmlns:a16="http://schemas.microsoft.com/office/drawing/2014/main" id="{ED123560-D885-DE99-EFF2-9DC5F7EE95F6}"/>
                </a:ext>
              </a:extLst>
            </p:cNvPr>
            <p:cNvSpPr/>
            <p:nvPr/>
          </p:nvSpPr>
          <p:spPr>
            <a:xfrm>
              <a:off x="3235568" y="1338884"/>
              <a:ext cx="291403" cy="282423"/>
            </a:xfrm>
            <a:prstGeom prst="donut">
              <a:avLst>
                <a:gd name="adj" fmla="val 33806"/>
              </a:avLst>
            </a:prstGeom>
            <a:solidFill>
              <a:srgbClr val="348098"/>
            </a:solidFill>
            <a:ln>
              <a:solidFill>
                <a:srgbClr val="348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
        <p:nvSpPr>
          <p:cNvPr id="69" name="Textfeld 68">
            <a:extLst>
              <a:ext uri="{FF2B5EF4-FFF2-40B4-BE49-F238E27FC236}">
                <a16:creationId xmlns:a16="http://schemas.microsoft.com/office/drawing/2014/main" id="{00793A9C-B10F-BD23-327A-0463B43D8FDE}"/>
              </a:ext>
            </a:extLst>
          </p:cNvPr>
          <p:cNvSpPr txBox="1">
            <a:spLocks/>
          </p:cNvSpPr>
          <p:nvPr/>
        </p:nvSpPr>
        <p:spPr>
          <a:xfrm>
            <a:off x="4094302" y="3065391"/>
            <a:ext cx="1296000" cy="252000"/>
          </a:xfrm>
          <a:prstGeom prst="rect">
            <a:avLst/>
          </a:prstGeom>
          <a:solidFill>
            <a:schemeClr val="bg1"/>
          </a:solidFill>
        </p:spPr>
        <p:txBody>
          <a:bodyPr wrap="square" lIns="27000" rIns="27000" rtlCol="0" anchor="ctr">
            <a:noAutofit/>
          </a:bodyPr>
          <a:lstStyle/>
          <a:p>
            <a:pPr algn="ctr"/>
            <a:r>
              <a:rPr lang="de-DE" sz="1050">
                <a:solidFill>
                  <a:srgbClr val="348098"/>
                </a:solidFill>
                <a:latin typeface="Calibri" panose="020F0502020204030204" pitchFamily="34" charset="0"/>
                <a:cs typeface="Calibri" panose="020F0502020204030204" pitchFamily="34" charset="0"/>
              </a:rPr>
              <a:t>max. </a:t>
            </a:r>
            <a:r>
              <a:rPr lang="de-DE" sz="1500" b="1">
                <a:solidFill>
                  <a:srgbClr val="348098"/>
                </a:solidFill>
                <a:latin typeface="Calibri" panose="020F0502020204030204" pitchFamily="34" charset="0"/>
                <a:cs typeface="Calibri" panose="020F0502020204030204" pitchFamily="34" charset="0"/>
              </a:rPr>
              <a:t>40.000 €</a:t>
            </a:r>
          </a:p>
        </p:txBody>
      </p:sp>
      <p:sp>
        <p:nvSpPr>
          <p:cNvPr id="70" name="Textfeld 69">
            <a:extLst>
              <a:ext uri="{FF2B5EF4-FFF2-40B4-BE49-F238E27FC236}">
                <a16:creationId xmlns:a16="http://schemas.microsoft.com/office/drawing/2014/main" id="{2D39C773-119C-BA4C-5309-0D497B8A5515}"/>
              </a:ext>
            </a:extLst>
          </p:cNvPr>
          <p:cNvSpPr txBox="1">
            <a:spLocks/>
          </p:cNvSpPr>
          <p:nvPr/>
        </p:nvSpPr>
        <p:spPr>
          <a:xfrm>
            <a:off x="3020211" y="3065391"/>
            <a:ext cx="1008000" cy="252000"/>
          </a:xfrm>
          <a:prstGeom prst="rect">
            <a:avLst/>
          </a:prstGeom>
          <a:solidFill>
            <a:schemeClr val="bg1"/>
          </a:solidFill>
        </p:spPr>
        <p:txBody>
          <a:bodyPr wrap="square" lIns="27000" rIns="27000" rtlCol="0" anchor="ctr">
            <a:noAutofit/>
          </a:bodyPr>
          <a:lstStyle/>
          <a:p>
            <a:pPr algn="ctr"/>
            <a:r>
              <a:rPr lang="de-DE" sz="1050">
                <a:solidFill>
                  <a:srgbClr val="348098"/>
                </a:solidFill>
                <a:latin typeface="Calibri" panose="020F0502020204030204" pitchFamily="34" charset="0"/>
                <a:cs typeface="Calibri" panose="020F0502020204030204" pitchFamily="34" charset="0"/>
              </a:rPr>
              <a:t>max. </a:t>
            </a:r>
            <a:r>
              <a:rPr lang="de-DE" sz="1500" b="1">
                <a:solidFill>
                  <a:srgbClr val="348098"/>
                </a:solidFill>
                <a:latin typeface="Calibri" panose="020F0502020204030204" pitchFamily="34" charset="0"/>
                <a:cs typeface="Calibri" panose="020F0502020204030204" pitchFamily="34" charset="0"/>
              </a:rPr>
              <a:t>10 €/m²</a:t>
            </a:r>
          </a:p>
        </p:txBody>
      </p:sp>
      <p:sp>
        <p:nvSpPr>
          <p:cNvPr id="71" name="Textfeld 70">
            <a:extLst>
              <a:ext uri="{FF2B5EF4-FFF2-40B4-BE49-F238E27FC236}">
                <a16:creationId xmlns:a16="http://schemas.microsoft.com/office/drawing/2014/main" id="{1BF51CE1-F92B-13B8-74CB-D89B6B40912A}"/>
              </a:ext>
            </a:extLst>
          </p:cNvPr>
          <p:cNvSpPr txBox="1">
            <a:spLocks/>
          </p:cNvSpPr>
          <p:nvPr/>
        </p:nvSpPr>
        <p:spPr>
          <a:xfrm>
            <a:off x="4094302" y="3594827"/>
            <a:ext cx="1296000" cy="252000"/>
          </a:xfrm>
          <a:prstGeom prst="rect">
            <a:avLst/>
          </a:prstGeom>
          <a:solidFill>
            <a:schemeClr val="bg1"/>
          </a:solidFill>
        </p:spPr>
        <p:txBody>
          <a:bodyPr wrap="square" lIns="27000" rIns="27000" rtlCol="0" anchor="ctr">
            <a:noAutofit/>
          </a:bodyPr>
          <a:lstStyle/>
          <a:p>
            <a:pPr algn="ctr"/>
            <a:r>
              <a:rPr lang="de-DE" sz="1050">
                <a:solidFill>
                  <a:srgbClr val="348098"/>
                </a:solidFill>
                <a:latin typeface="Calibri" panose="020F0502020204030204" pitchFamily="34" charset="0"/>
                <a:cs typeface="Calibri" panose="020F0502020204030204" pitchFamily="34" charset="0"/>
              </a:rPr>
              <a:t>max. </a:t>
            </a:r>
            <a:r>
              <a:rPr lang="de-DE" sz="1500" b="1">
                <a:solidFill>
                  <a:srgbClr val="348098"/>
                </a:solidFill>
                <a:latin typeface="Calibri" panose="020F0502020204030204" pitchFamily="34" charset="0"/>
                <a:cs typeface="Calibri" panose="020F0502020204030204" pitchFamily="34" charset="0"/>
              </a:rPr>
              <a:t>20.000 €</a:t>
            </a:r>
          </a:p>
        </p:txBody>
      </p:sp>
      <p:sp>
        <p:nvSpPr>
          <p:cNvPr id="72" name="Textfeld 71">
            <a:extLst>
              <a:ext uri="{FF2B5EF4-FFF2-40B4-BE49-F238E27FC236}">
                <a16:creationId xmlns:a16="http://schemas.microsoft.com/office/drawing/2014/main" id="{FBAEFB8A-3EC2-85AE-C4BD-AB96CD545A2A}"/>
              </a:ext>
            </a:extLst>
          </p:cNvPr>
          <p:cNvSpPr txBox="1">
            <a:spLocks/>
          </p:cNvSpPr>
          <p:nvPr/>
        </p:nvSpPr>
        <p:spPr>
          <a:xfrm>
            <a:off x="3020210" y="3594827"/>
            <a:ext cx="1008000" cy="252000"/>
          </a:xfrm>
          <a:prstGeom prst="rect">
            <a:avLst/>
          </a:prstGeom>
          <a:solidFill>
            <a:schemeClr val="bg1"/>
          </a:solidFill>
        </p:spPr>
        <p:txBody>
          <a:bodyPr wrap="square" lIns="27000" rIns="27000" rtlCol="0" anchor="ctr">
            <a:noAutofit/>
          </a:bodyPr>
          <a:lstStyle/>
          <a:p>
            <a:pPr algn="ctr"/>
            <a:r>
              <a:rPr lang="de-DE" sz="1050">
                <a:solidFill>
                  <a:srgbClr val="348098"/>
                </a:solidFill>
                <a:latin typeface="Calibri" panose="020F0502020204030204" pitchFamily="34" charset="0"/>
                <a:cs typeface="Calibri" panose="020F0502020204030204" pitchFamily="34" charset="0"/>
              </a:rPr>
              <a:t>max. </a:t>
            </a:r>
            <a:r>
              <a:rPr lang="de-DE" sz="1500" b="1">
                <a:solidFill>
                  <a:srgbClr val="348098"/>
                </a:solidFill>
                <a:latin typeface="Calibri" panose="020F0502020204030204" pitchFamily="34" charset="0"/>
                <a:cs typeface="Calibri" panose="020F0502020204030204" pitchFamily="34" charset="0"/>
              </a:rPr>
              <a:t>5 €/m²</a:t>
            </a:r>
          </a:p>
        </p:txBody>
      </p:sp>
    </p:spTree>
    <p:extLst>
      <p:ext uri="{BB962C8B-B14F-4D97-AF65-F5344CB8AC3E}">
        <p14:creationId xmlns:p14="http://schemas.microsoft.com/office/powerpoint/2010/main" val="2294173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4135156" y="1466933"/>
            <a:ext cx="4320000" cy="15660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de-DE" sz="4000" b="0" i="0" u="none" strike="noStrike" kern="1200" cap="none" spc="0" normalizeH="0" baseline="0" noProof="0">
                <a:ln>
                  <a:noFill/>
                </a:ln>
                <a:solidFill>
                  <a:schemeClr val="bg1"/>
                </a:solidFill>
                <a:effectLst/>
                <a:uLnTx/>
                <a:uFillTx/>
                <a:latin typeface="Calibri" pitchFamily="34" charset="0"/>
                <a:ea typeface="ＭＳ Ｐゴシック" pitchFamily="-102" charset="-128"/>
                <a:cs typeface="ＭＳ Ｐゴシック" pitchFamily="-102" charset="-128"/>
              </a:rPr>
              <a:t>Packen wir‘s an</a:t>
            </a:r>
          </a:p>
        </p:txBody>
      </p:sp>
      <p:pic>
        <p:nvPicPr>
          <p:cNvPr id="3" name="Grafik 2" descr="Ein Bild, das Schrift, Logo, Symbol, Grafiken enthält.&#10;&#10;Automatisch generierte Beschreibung">
            <a:extLst>
              <a:ext uri="{FF2B5EF4-FFF2-40B4-BE49-F238E27FC236}">
                <a16:creationId xmlns:a16="http://schemas.microsoft.com/office/drawing/2014/main" id="{ACFDEE55-CBF7-206E-A137-D90DB153D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325" y="3548175"/>
            <a:ext cx="958934" cy="432000"/>
          </a:xfrm>
          <a:prstGeom prst="rect">
            <a:avLst/>
          </a:prstGeom>
          <a:solidFill>
            <a:schemeClr val="bg1"/>
          </a:solidFill>
        </p:spPr>
      </p:pic>
      <p:sp>
        <p:nvSpPr>
          <p:cNvPr id="2" name="Rechteck 1">
            <a:extLst>
              <a:ext uri="{FF2B5EF4-FFF2-40B4-BE49-F238E27FC236}">
                <a16:creationId xmlns:a16="http://schemas.microsoft.com/office/drawing/2014/main" id="{762B28D3-445C-B322-E14B-7AD79573B33A}"/>
              </a:ext>
            </a:extLst>
          </p:cNvPr>
          <p:cNvSpPr/>
          <p:nvPr/>
        </p:nvSpPr>
        <p:spPr>
          <a:xfrm>
            <a:off x="2557464" y="3495898"/>
            <a:ext cx="1050131" cy="542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Schrift, Logo, Grafiken, Text enthält.&#10;&#10;Automatisch generierte Beschreibung">
            <a:extLst>
              <a:ext uri="{FF2B5EF4-FFF2-40B4-BE49-F238E27FC236}">
                <a16:creationId xmlns:a16="http://schemas.microsoft.com/office/drawing/2014/main" id="{F28377D0-E98C-E11B-D34D-5264EF463B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84" t="18500" r="6406" b="21000"/>
          <a:stretch/>
        </p:blipFill>
        <p:spPr>
          <a:xfrm>
            <a:off x="2393154" y="3674489"/>
            <a:ext cx="1161073" cy="252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C41FA0CC-56DE-65BA-953D-FD65F0B62CED}"/>
              </a:ext>
            </a:extLst>
          </p:cNvPr>
          <p:cNvGraphicFramePr>
            <a:graphicFrameLocks noGrp="1"/>
          </p:cNvGraphicFramePr>
          <p:nvPr>
            <p:extLst>
              <p:ext uri="{D42A27DB-BD31-4B8C-83A1-F6EECF244321}">
                <p14:modId xmlns:p14="http://schemas.microsoft.com/office/powerpoint/2010/main" val="2402005300"/>
              </p:ext>
            </p:extLst>
          </p:nvPr>
        </p:nvGraphicFramePr>
        <p:xfrm>
          <a:off x="720729" y="900864"/>
          <a:ext cx="5490899" cy="2610902"/>
        </p:xfrm>
        <a:graphic>
          <a:graphicData uri="http://schemas.openxmlformats.org/drawingml/2006/table">
            <a:tbl>
              <a:tblPr firstRow="1" bandRow="1">
                <a:tableStyleId>{5C22544A-7EE6-4342-B048-85BDC9FD1C3A}</a:tableStyleId>
              </a:tblPr>
              <a:tblGrid>
                <a:gridCol w="5490899">
                  <a:extLst>
                    <a:ext uri="{9D8B030D-6E8A-4147-A177-3AD203B41FA5}">
                      <a16:colId xmlns:a16="http://schemas.microsoft.com/office/drawing/2014/main" val="20000"/>
                    </a:ext>
                  </a:extLst>
                </a:gridCol>
              </a:tblGrid>
              <a:tr h="342900">
                <a:tc>
                  <a:txBody>
                    <a:bodyPr/>
                    <a:lstStyle/>
                    <a:p>
                      <a:r>
                        <a:rPr lang="de-DE" sz="1000" b="1" kern="1200">
                          <a:solidFill>
                            <a:schemeClr val="lt1"/>
                          </a:solidFill>
                          <a:latin typeface="Calibri"/>
                          <a:ea typeface="+mn-ea"/>
                          <a:cs typeface="Calibri"/>
                        </a:rPr>
                        <a:t>Richtlinien für die Bundesförderung für effiziente Gebäude</a:t>
                      </a:r>
                      <a:br>
                        <a:rPr lang="de-DE" sz="1000" b="0" kern="1200">
                          <a:solidFill>
                            <a:srgbClr val="FFFFFF"/>
                          </a:solidFill>
                          <a:latin typeface="Calibri"/>
                          <a:ea typeface="+mn-ea"/>
                          <a:cs typeface="Calibri"/>
                        </a:rPr>
                      </a:br>
                      <a:r>
                        <a:rPr lang="de-DE" sz="1000" b="0" kern="1200">
                          <a:solidFill>
                            <a:schemeClr val="lt1"/>
                          </a:solidFill>
                          <a:latin typeface="Calibri"/>
                          <a:ea typeface="+mn-ea"/>
                          <a:cs typeface="Calibri"/>
                        </a:rPr>
                        <a:t>inklusive der technischen Mindestanforderungen</a:t>
                      </a:r>
                    </a:p>
                  </a:txBody>
                  <a:tcPr marL="54000" marR="54000" marT="34290" marB="3429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48098"/>
                    </a:solidFill>
                  </a:tcPr>
                </a:tc>
                <a:extLst>
                  <a:ext uri="{0D108BD9-81ED-4DB2-BD59-A6C34878D82A}">
                    <a16:rowId xmlns:a16="http://schemas.microsoft.com/office/drawing/2014/main" val="10007"/>
                  </a:ext>
                </a:extLst>
              </a:tr>
              <a:tr h="205740">
                <a:tc>
                  <a:txBody>
                    <a:bodyPr/>
                    <a:lstStyle/>
                    <a:p>
                      <a:pPr algn="l"/>
                      <a:r>
                        <a:rPr lang="de-DE" sz="1000">
                          <a:solidFill>
                            <a:srgbClr val="262626"/>
                          </a:solidFill>
                          <a:latin typeface="Calibri"/>
                          <a:cs typeface="Calibri"/>
                          <a:hlinkClick r:id="rId3"/>
                        </a:rPr>
                        <a:t>Übersicht</a:t>
                      </a:r>
                      <a:r>
                        <a:rPr lang="de-DE" sz="1000">
                          <a:solidFill>
                            <a:srgbClr val="262626"/>
                          </a:solidFill>
                          <a:latin typeface="Calibri"/>
                          <a:cs typeface="Calibri"/>
                        </a:rPr>
                        <a:t> </a:t>
                      </a:r>
                      <a:endParaRPr lang="de-DE" sz="1000" strike="sngStrike">
                        <a:solidFill>
                          <a:srgbClr val="262626"/>
                        </a:solidFill>
                        <a:highlight>
                          <a:srgbClr val="FFFF00"/>
                        </a:highlight>
                        <a:latin typeface="Calibri" panose="020F0502020204030204" pitchFamily="34" charset="0"/>
                        <a:cs typeface="Calibri" panose="020F0502020204030204" pitchFamily="34" charset="0"/>
                      </a:endParaRPr>
                    </a:p>
                  </a:txBody>
                  <a:tcPr marL="54000" marR="54000" marT="34290" marB="34290" anchor="ct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765965754"/>
                  </a:ext>
                </a:extLst>
              </a:tr>
              <a:tr h="205740">
                <a:tc>
                  <a:txBody>
                    <a:bodyPr/>
                    <a:lstStyle/>
                    <a:p>
                      <a:pPr algn="l"/>
                      <a:r>
                        <a:rPr lang="de-DE" sz="1000">
                          <a:solidFill>
                            <a:srgbClr val="262626"/>
                          </a:solidFill>
                          <a:latin typeface="Calibri"/>
                          <a:cs typeface="Calibri"/>
                          <a:hlinkClick r:id="rId4"/>
                        </a:rPr>
                        <a:t>Wohngebäude – BEG WG</a:t>
                      </a:r>
                      <a:r>
                        <a:rPr lang="de-DE" sz="1000">
                          <a:solidFill>
                            <a:srgbClr val="262626"/>
                          </a:solidFill>
                          <a:latin typeface="Calibri"/>
                          <a:cs typeface="Calibri"/>
                        </a:rPr>
                        <a:t> (09.12.2022 – noch aktuell)</a:t>
                      </a:r>
                    </a:p>
                  </a:txBody>
                  <a:tcPr marL="54000" marR="54000" marT="34290" marB="34290" anchor="ctr">
                    <a:lnT w="12700"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10001"/>
                  </a:ext>
                </a:extLst>
              </a:tr>
              <a:tr h="205740">
                <a:tc>
                  <a:txBody>
                    <a:bodyPr/>
                    <a:lstStyle/>
                    <a:p>
                      <a:pPr algn="l"/>
                      <a:r>
                        <a:rPr lang="de-DE" sz="1000">
                          <a:solidFill>
                            <a:srgbClr val="262626"/>
                          </a:solidFill>
                          <a:latin typeface="Calibri"/>
                          <a:cs typeface="Calibri"/>
                          <a:hlinkClick r:id="rId5"/>
                        </a:rPr>
                        <a:t>Nichtwohngebäude – BEG NWG</a:t>
                      </a:r>
                      <a:r>
                        <a:rPr lang="de-DE" sz="1000">
                          <a:solidFill>
                            <a:srgbClr val="262626"/>
                          </a:solidFill>
                          <a:latin typeface="Calibri"/>
                          <a:cs typeface="Calibri"/>
                        </a:rPr>
                        <a:t> (09.12.2022 – noch aktuell)</a:t>
                      </a:r>
                    </a:p>
                  </a:txBody>
                  <a:tcPr marL="54000" marR="54000" marT="34290" marB="34290" anchor="ctr">
                    <a:solidFill>
                      <a:srgbClr val="E0E0E0"/>
                    </a:solidFill>
                  </a:tcPr>
                </a:tc>
                <a:extLst>
                  <a:ext uri="{0D108BD9-81ED-4DB2-BD59-A6C34878D82A}">
                    <a16:rowId xmlns:a16="http://schemas.microsoft.com/office/drawing/2014/main" val="657121652"/>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262626"/>
                          </a:solidFill>
                          <a:latin typeface="Calibri"/>
                          <a:cs typeface="Calibri"/>
                          <a:hlinkClick r:id="rId6"/>
                        </a:rPr>
                        <a:t>Einzelmaßnahmen – BEG EM</a:t>
                      </a:r>
                      <a:r>
                        <a:rPr lang="de-DE" sz="1000">
                          <a:solidFill>
                            <a:srgbClr val="262626"/>
                          </a:solidFill>
                          <a:latin typeface="Calibri"/>
                          <a:cs typeface="Calibri"/>
                        </a:rPr>
                        <a:t> (29.12.2023)</a:t>
                      </a:r>
                    </a:p>
                  </a:txBody>
                  <a:tcPr marL="54000" marR="54000" marT="34290" marB="34290" anchor="ctr">
                    <a:solidFill>
                      <a:srgbClr val="F2F2F2"/>
                    </a:solidFill>
                  </a:tcPr>
                </a:tc>
                <a:extLst>
                  <a:ext uri="{0D108BD9-81ED-4DB2-BD59-A6C34878D82A}">
                    <a16:rowId xmlns:a16="http://schemas.microsoft.com/office/drawing/2014/main" val="10002"/>
                  </a:ext>
                </a:extLst>
              </a:tr>
              <a:tr h="248702">
                <a:tc>
                  <a:txBody>
                    <a:bodyPr/>
                    <a:lstStyle/>
                    <a:p>
                      <a:pPr algn="l"/>
                      <a:r>
                        <a:rPr lang="de-DE" sz="1000" b="1">
                          <a:solidFill>
                            <a:schemeClr val="bg1"/>
                          </a:solidFill>
                          <a:latin typeface="Calibri"/>
                          <a:cs typeface="Calibri"/>
                        </a:rPr>
                        <a:t>Weiterführende Informationen zur Bundesförderung für effiziente Gebäude</a:t>
                      </a:r>
                    </a:p>
                  </a:txBody>
                  <a:tcPr marL="54000" marR="54000" marT="34290" marB="34290" anchor="ctr">
                    <a:solidFill>
                      <a:srgbClr val="348098"/>
                    </a:solidFill>
                  </a:tcPr>
                </a:tc>
                <a:extLst>
                  <a:ext uri="{0D108BD9-81ED-4DB2-BD59-A6C34878D82A}">
                    <a16:rowId xmlns:a16="http://schemas.microsoft.com/office/drawing/2014/main" val="10009"/>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a:solidFill>
                            <a:srgbClr val="262626"/>
                          </a:solidFill>
                          <a:latin typeface="Calibri"/>
                          <a:cs typeface="Calibri"/>
                          <a:hlinkClick r:id="rId7"/>
                        </a:rPr>
                        <a:t>Übersicht zu Arbeitshilfen und Formularen</a:t>
                      </a:r>
                      <a:endParaRPr lang="de-DE" sz="1000" strike="noStrike">
                        <a:solidFill>
                          <a:srgbClr val="262626"/>
                        </a:solidFill>
                        <a:latin typeface="Calibri"/>
                        <a:cs typeface="Calibri"/>
                      </a:endParaRPr>
                    </a:p>
                  </a:txBody>
                  <a:tcPr marL="54000" marR="54000" marT="34290" marB="34290" anchor="ctr">
                    <a:solidFill>
                      <a:srgbClr val="E0E0E0"/>
                    </a:solidFill>
                  </a:tcPr>
                </a:tc>
                <a:extLst>
                  <a:ext uri="{0D108BD9-81ED-4DB2-BD59-A6C34878D82A}">
                    <a16:rowId xmlns:a16="http://schemas.microsoft.com/office/drawing/2014/main" val="2392512767"/>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a:solidFill>
                            <a:srgbClr val="262626"/>
                          </a:solidFill>
                          <a:latin typeface="Calibri"/>
                          <a:cs typeface="Calibri"/>
                          <a:hlinkClick r:id="rId8"/>
                        </a:rPr>
                        <a:t>FAQ – die häufigsten Fragen</a:t>
                      </a:r>
                      <a:endParaRPr lang="de-DE" sz="1000" strike="noStrike">
                        <a:solidFill>
                          <a:srgbClr val="262626"/>
                        </a:solidFill>
                        <a:latin typeface="Calibri"/>
                        <a:cs typeface="Calibri"/>
                      </a:endParaRPr>
                    </a:p>
                  </a:txBody>
                  <a:tcPr marL="54000" marR="54000" marT="34290" marB="34290" anchor="ctr">
                    <a:solidFill>
                      <a:srgbClr val="F2F2F2"/>
                    </a:solidFill>
                  </a:tcPr>
                </a:tc>
                <a:extLst>
                  <a:ext uri="{0D108BD9-81ED-4DB2-BD59-A6C34878D82A}">
                    <a16:rowId xmlns:a16="http://schemas.microsoft.com/office/drawing/2014/main" val="10010"/>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noProof="0">
                          <a:latin typeface="Calibri"/>
                          <a:cs typeface="Calibri"/>
                          <a:hlinkClick r:id="rId9"/>
                        </a:rPr>
                        <a:t>Förderfähige Kosten (BEG EM, BEG WG, BEG NWG)</a:t>
                      </a:r>
                      <a:endParaRPr lang="de-DE" sz="1000" strike="noStrike" noProof="0">
                        <a:solidFill>
                          <a:srgbClr val="262626"/>
                        </a:solidFill>
                        <a:latin typeface="Calibri" panose="020F0502020204030204" pitchFamily="34" charset="0"/>
                        <a:cs typeface="Calibri" panose="020F0502020204030204" pitchFamily="34" charset="0"/>
                      </a:endParaRPr>
                    </a:p>
                  </a:txBody>
                  <a:tcPr marL="54000" marR="54000" marT="34290" marB="34290" anchor="ctr">
                    <a:solidFill>
                      <a:srgbClr val="E0E0E0"/>
                    </a:solidFill>
                  </a:tcPr>
                </a:tc>
                <a:extLst>
                  <a:ext uri="{0D108BD9-81ED-4DB2-BD59-A6C34878D82A}">
                    <a16:rowId xmlns:a16="http://schemas.microsoft.com/office/drawing/2014/main" val="3796554457"/>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dirty="0">
                          <a:solidFill>
                            <a:srgbClr val="262626"/>
                          </a:solidFill>
                          <a:latin typeface="Calibri"/>
                          <a:cs typeface="Calibri"/>
                          <a:hlinkClick r:id="rId10"/>
                        </a:rPr>
                        <a:t>Merkblatt Antragsstellung BAFA (BEG EM)</a:t>
                      </a:r>
                      <a:endParaRPr lang="de-DE" sz="1000" strike="noStrike" dirty="0">
                        <a:solidFill>
                          <a:srgbClr val="262626"/>
                        </a:solidFill>
                        <a:latin typeface="Calibri"/>
                        <a:cs typeface="Calibri"/>
                      </a:endParaRPr>
                    </a:p>
                  </a:txBody>
                  <a:tcPr marL="54000" marR="54000" marT="34290" marB="34290" anchor="ctr">
                    <a:solidFill>
                      <a:srgbClr val="F2F2F2"/>
                    </a:solidFill>
                  </a:tcPr>
                </a:tc>
                <a:extLst>
                  <a:ext uri="{0D108BD9-81ED-4DB2-BD59-A6C34878D82A}">
                    <a16:rowId xmlns:a16="http://schemas.microsoft.com/office/drawing/2014/main" val="419856233"/>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strike="noStrike" dirty="0">
                          <a:solidFill>
                            <a:srgbClr val="262626"/>
                          </a:solidFill>
                          <a:latin typeface="Calibri"/>
                          <a:cs typeface="Calibri"/>
                          <a:hlinkClick r:id="rId10"/>
                        </a:rPr>
                        <a:t>Merkblatt Antragsstellung KfW </a:t>
                      </a:r>
                      <a:r>
                        <a:rPr lang="de-DE" sz="1000" strike="noStrike" dirty="0">
                          <a:solidFill>
                            <a:srgbClr val="262626"/>
                          </a:solidFill>
                          <a:latin typeface="Calibri"/>
                          <a:cs typeface="Calibri"/>
                          <a:hlinkClick r:id="rId11"/>
                        </a:rPr>
                        <a:t>(BEG EM)</a:t>
                      </a:r>
                      <a:endParaRPr lang="de-DE" sz="1000" strike="noStrike" dirty="0">
                        <a:solidFill>
                          <a:srgbClr val="262626"/>
                        </a:solidFill>
                        <a:latin typeface="Calibri"/>
                        <a:cs typeface="Calibri"/>
                      </a:endParaRPr>
                    </a:p>
                  </a:txBody>
                  <a:tcPr marL="54000" marR="54000" marT="34290" marB="34290" anchor="ctr">
                    <a:solidFill>
                      <a:srgbClr val="E0E0E0"/>
                    </a:solidFill>
                  </a:tcPr>
                </a:tc>
                <a:extLst>
                  <a:ext uri="{0D108BD9-81ED-4DB2-BD59-A6C34878D82A}">
                    <a16:rowId xmlns:a16="http://schemas.microsoft.com/office/drawing/2014/main" val="3213737595"/>
                  </a:ext>
                </a:extLst>
              </a:tr>
            </a:tbl>
          </a:graphicData>
        </a:graphic>
      </p:graphicFrame>
      <p:graphicFrame>
        <p:nvGraphicFramePr>
          <p:cNvPr id="8" name="Tabelle 7">
            <a:extLst>
              <a:ext uri="{FF2B5EF4-FFF2-40B4-BE49-F238E27FC236}">
                <a16:creationId xmlns:a16="http://schemas.microsoft.com/office/drawing/2014/main" id="{9A06CE47-61EE-E516-DDB9-42C59644FB2C}"/>
              </a:ext>
            </a:extLst>
          </p:cNvPr>
          <p:cNvGraphicFramePr>
            <a:graphicFrameLocks noGrp="1"/>
          </p:cNvGraphicFramePr>
          <p:nvPr>
            <p:extLst>
              <p:ext uri="{D42A27DB-BD31-4B8C-83A1-F6EECF244321}">
                <p14:modId xmlns:p14="http://schemas.microsoft.com/office/powerpoint/2010/main" val="1451149717"/>
              </p:ext>
            </p:extLst>
          </p:nvPr>
        </p:nvGraphicFramePr>
        <p:xfrm>
          <a:off x="719138" y="3511766"/>
          <a:ext cx="5491800" cy="1201202"/>
        </p:xfrm>
        <a:graphic>
          <a:graphicData uri="http://schemas.openxmlformats.org/drawingml/2006/table">
            <a:tbl>
              <a:tblPr firstRow="1" bandRow="1">
                <a:tableStyleId>{5C22544A-7EE6-4342-B048-85BDC9FD1C3A}</a:tableStyleId>
              </a:tblPr>
              <a:tblGrid>
                <a:gridCol w="5491800">
                  <a:extLst>
                    <a:ext uri="{9D8B030D-6E8A-4147-A177-3AD203B41FA5}">
                      <a16:colId xmlns:a16="http://schemas.microsoft.com/office/drawing/2014/main" val="20000"/>
                    </a:ext>
                  </a:extLst>
                </a:gridCol>
              </a:tblGrid>
              <a:tr h="248702">
                <a:tc>
                  <a:txBody>
                    <a:bodyPr/>
                    <a:lstStyle/>
                    <a:p>
                      <a:pPr algn="l"/>
                      <a:r>
                        <a:rPr lang="de-DE" sz="1000" b="1" kern="1200">
                          <a:solidFill>
                            <a:schemeClr val="bg1"/>
                          </a:solidFill>
                          <a:latin typeface="Calibri"/>
                          <a:ea typeface="+mn-ea"/>
                          <a:cs typeface="Calibri"/>
                        </a:rPr>
                        <a:t>Steuerliche Begünstigung</a:t>
                      </a:r>
                    </a:p>
                  </a:txBody>
                  <a:tcPr marL="54000" marR="54000" marT="34290" marB="34290" anchor="ctr">
                    <a:solidFill>
                      <a:srgbClr val="348098"/>
                    </a:solidFill>
                  </a:tcPr>
                </a:tc>
                <a:extLst>
                  <a:ext uri="{0D108BD9-81ED-4DB2-BD59-A6C34878D82A}">
                    <a16:rowId xmlns:a16="http://schemas.microsoft.com/office/drawing/2014/main" val="773530049"/>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kern="1200">
                          <a:solidFill>
                            <a:schemeClr val="dk1"/>
                          </a:solidFill>
                          <a:latin typeface="Calibri"/>
                          <a:ea typeface="+mn-ea"/>
                          <a:cs typeface="Calibri"/>
                          <a:hlinkClick r:id="rId12"/>
                        </a:rPr>
                        <a:t>Übersicht</a:t>
                      </a:r>
                      <a:endParaRPr lang="de-DE" sz="1000" kern="1200">
                        <a:solidFill>
                          <a:schemeClr val="dk1"/>
                        </a:solidFill>
                        <a:latin typeface="Calibri"/>
                        <a:ea typeface="+mn-ea"/>
                        <a:cs typeface="Calibri"/>
                      </a:endParaRPr>
                    </a:p>
                  </a:txBody>
                  <a:tcPr marL="54000" marR="54000" marT="34290" marB="34290" anchor="ctr">
                    <a:solidFill>
                      <a:srgbClr val="F2F2F2"/>
                    </a:solidFill>
                  </a:tcPr>
                </a:tc>
                <a:extLst>
                  <a:ext uri="{0D108BD9-81ED-4DB2-BD59-A6C34878D82A}">
                    <a16:rowId xmlns:a16="http://schemas.microsoft.com/office/drawing/2014/main" val="974704935"/>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noProof="0">
                          <a:latin typeface="Calibri"/>
                          <a:cs typeface="Calibri"/>
                          <a:hlinkClick r:id="rId13"/>
                        </a:rPr>
                        <a:t>Fachunternehmerbescheinigung</a:t>
                      </a:r>
                      <a:endParaRPr lang="de-DE" sz="1000" noProof="0">
                        <a:solidFill>
                          <a:srgbClr val="262626"/>
                        </a:solidFill>
                        <a:latin typeface="Calibri" panose="020F0502020204030204" pitchFamily="34" charset="0"/>
                        <a:cs typeface="Calibri" panose="020F0502020204030204" pitchFamily="34" charset="0"/>
                      </a:endParaRPr>
                    </a:p>
                  </a:txBody>
                  <a:tcPr marL="72000" marR="72000" anchor="ctr">
                    <a:solidFill>
                      <a:srgbClr val="E0E0E0"/>
                    </a:solidFill>
                  </a:tcPr>
                </a:tc>
                <a:extLst>
                  <a:ext uri="{0D108BD9-81ED-4DB2-BD59-A6C34878D82A}">
                    <a16:rowId xmlns:a16="http://schemas.microsoft.com/office/drawing/2014/main" val="3125507264"/>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a:solidFill>
                            <a:srgbClr val="262626"/>
                          </a:solidFill>
                          <a:latin typeface="Calibri"/>
                          <a:cs typeface="Calibri"/>
                          <a:hlinkClick r:id="rId14"/>
                        </a:rPr>
                        <a:t>Einzelfragen</a:t>
                      </a:r>
                      <a:endParaRPr lang="de-DE" sz="1000">
                        <a:solidFill>
                          <a:srgbClr val="262626"/>
                        </a:solidFill>
                        <a:latin typeface="Calibri"/>
                        <a:cs typeface="Calibri"/>
                      </a:endParaRPr>
                    </a:p>
                  </a:txBody>
                  <a:tcPr marL="72000" marR="72000" anchor="ctr">
                    <a:solidFill>
                      <a:srgbClr val="F2F2F2"/>
                    </a:solidFill>
                  </a:tcPr>
                </a:tc>
                <a:extLst>
                  <a:ext uri="{0D108BD9-81ED-4DB2-BD59-A6C34878D82A}">
                    <a16:rowId xmlns:a16="http://schemas.microsoft.com/office/drawing/2014/main" val="269388229"/>
                  </a:ext>
                </a:extLst>
              </a:tr>
              <a:tr h="205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solidFill>
                            <a:srgbClr val="262626"/>
                          </a:solidFill>
                          <a:latin typeface="Calibri"/>
                          <a:cs typeface="Calibri"/>
                          <a:hlinkClick r:id="rId15"/>
                        </a:rPr>
                        <a:t>Verordnung</a:t>
                      </a:r>
                      <a:endParaRPr lang="de-DE" sz="1000" dirty="0">
                        <a:solidFill>
                          <a:srgbClr val="262626"/>
                        </a:solidFill>
                        <a:latin typeface="Calibri"/>
                        <a:cs typeface="Calibri"/>
                      </a:endParaRPr>
                    </a:p>
                  </a:txBody>
                  <a:tcPr marL="72000" marR="72000" anchor="ctr">
                    <a:solidFill>
                      <a:srgbClr val="E0E0E0"/>
                    </a:solidFill>
                  </a:tcPr>
                </a:tc>
                <a:extLst>
                  <a:ext uri="{0D108BD9-81ED-4DB2-BD59-A6C34878D82A}">
                    <a16:rowId xmlns:a16="http://schemas.microsoft.com/office/drawing/2014/main" val="3592755942"/>
                  </a:ext>
                </a:extLst>
              </a:tr>
            </a:tbl>
          </a:graphicData>
        </a:graphic>
      </p:graphicFrame>
      <p:sp>
        <p:nvSpPr>
          <p:cNvPr id="2" name="Titel 2">
            <a:extLst>
              <a:ext uri="{FF2B5EF4-FFF2-40B4-BE49-F238E27FC236}">
                <a16:creationId xmlns:a16="http://schemas.microsoft.com/office/drawing/2014/main" id="{FD15E3A3-784B-0E48-7C77-8648EDFFB2B0}"/>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Links</a:t>
            </a:r>
          </a:p>
        </p:txBody>
      </p:sp>
      <p:sp>
        <p:nvSpPr>
          <p:cNvPr id="12" name="Textfeld 11">
            <a:extLst>
              <a:ext uri="{FF2B5EF4-FFF2-40B4-BE49-F238E27FC236}">
                <a16:creationId xmlns:a16="http://schemas.microsoft.com/office/drawing/2014/main" id="{1853953F-F4B9-9F81-0A8C-222DC8130212}"/>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Tree>
    <p:extLst>
      <p:ext uri="{BB962C8B-B14F-4D97-AF65-F5344CB8AC3E}">
        <p14:creationId xmlns:p14="http://schemas.microsoft.com/office/powerpoint/2010/main" val="337230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46FCAD3D-2E5A-C527-FF45-78EBE51E35AD}"/>
              </a:ext>
            </a:extLst>
          </p:cNvPr>
          <p:cNvSpPr txBox="1"/>
          <p:nvPr/>
        </p:nvSpPr>
        <p:spPr>
          <a:xfrm>
            <a:off x="2066326" y="124684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373"/>
                </a:solidFill>
                <a:latin typeface="Calibri"/>
                <a:cs typeface="Segoe UI"/>
              </a:rPr>
              <a:t>Energieberatung einbeziehen*</a:t>
            </a:r>
            <a:r>
              <a:rPr lang="en-US" sz="1400">
                <a:solidFill>
                  <a:srgbClr val="006373"/>
                </a:solidFill>
                <a:latin typeface="Calibri"/>
                <a:cs typeface="Segoe UI"/>
              </a:rPr>
              <a:t>​</a:t>
            </a:r>
          </a:p>
          <a:p>
            <a:pPr marL="269875" indent="-177800">
              <a:buFont typeface="Wingdings" panose="05000000000000000000" pitchFamily="2" charset="2"/>
              <a:buChar char="§"/>
              <a:tabLst>
                <a:tab pos="446088" algn="l"/>
              </a:tabLst>
            </a:pPr>
            <a:r>
              <a:rPr lang="de-DE" sz="1400">
                <a:solidFill>
                  <a:srgbClr val="006373"/>
                </a:solidFill>
                <a:latin typeface="Calibri"/>
                <a:cs typeface="Segoe UI"/>
              </a:rPr>
              <a:t>Angebote einholen</a:t>
            </a:r>
          </a:p>
        </p:txBody>
      </p:sp>
      <p:sp>
        <p:nvSpPr>
          <p:cNvPr id="14" name="Textfeld 13">
            <a:extLst>
              <a:ext uri="{FF2B5EF4-FFF2-40B4-BE49-F238E27FC236}">
                <a16:creationId xmlns:a16="http://schemas.microsoft.com/office/drawing/2014/main" id="{D140C2FC-15E0-F033-A324-450BD66C0193}"/>
              </a:ext>
            </a:extLst>
          </p:cNvPr>
          <p:cNvSpPr txBox="1"/>
          <p:nvPr/>
        </p:nvSpPr>
        <p:spPr>
          <a:xfrm>
            <a:off x="2066326" y="1806899"/>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373"/>
                </a:solidFill>
                <a:latin typeface="Calibri"/>
                <a:cs typeface="Segoe UI"/>
              </a:rPr>
              <a:t>Fachunternehmen​ beauftragen, Vertrag mit</a:t>
            </a:r>
          </a:p>
          <a:p>
            <a:pPr marL="539750" lvl="2" indent="-177800">
              <a:buFont typeface="Wingdings" panose="05000000000000000000" pitchFamily="2" charset="2"/>
              <a:buChar char="§"/>
              <a:tabLst>
                <a:tab pos="446088" algn="l"/>
              </a:tabLst>
            </a:pPr>
            <a:r>
              <a:rPr lang="de-DE" sz="1400">
                <a:solidFill>
                  <a:srgbClr val="006373"/>
                </a:solidFill>
                <a:latin typeface="Calibri"/>
                <a:cs typeface="Segoe UI"/>
              </a:rPr>
              <a:t>aufschiebender oder auflösender Bedingung</a:t>
            </a:r>
          </a:p>
          <a:p>
            <a:pPr marL="539750" lvl="2" indent="-177800">
              <a:buFont typeface="Wingdings" panose="05000000000000000000" pitchFamily="2" charset="2"/>
              <a:buChar char="§"/>
              <a:tabLst>
                <a:tab pos="446088" algn="l"/>
              </a:tabLst>
            </a:pPr>
            <a:r>
              <a:rPr lang="de-DE" sz="1400">
                <a:solidFill>
                  <a:srgbClr val="006373"/>
                </a:solidFill>
                <a:latin typeface="Calibri"/>
                <a:cs typeface="Segoe UI"/>
              </a:rPr>
              <a:t>voraussichtliches Umsetzungsdatum d. Maßnahme</a:t>
            </a:r>
          </a:p>
        </p:txBody>
      </p:sp>
      <p:sp>
        <p:nvSpPr>
          <p:cNvPr id="15" name="Textfeld 14">
            <a:extLst>
              <a:ext uri="{FF2B5EF4-FFF2-40B4-BE49-F238E27FC236}">
                <a16:creationId xmlns:a16="http://schemas.microsoft.com/office/drawing/2014/main" id="{BC691AB5-0B94-83C2-9275-C1FBA5675735}"/>
              </a:ext>
            </a:extLst>
          </p:cNvPr>
          <p:cNvSpPr txBox="1"/>
          <p:nvPr/>
        </p:nvSpPr>
        <p:spPr>
          <a:xfrm>
            <a:off x="2066326" y="251094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373"/>
                </a:solidFill>
                <a:latin typeface="Calibri"/>
                <a:cs typeface="Segoe UI"/>
              </a:rPr>
              <a:t>Gemeinsam mit Energieberatenden oder Fachunternehmen.**</a:t>
            </a:r>
          </a:p>
        </p:txBody>
      </p:sp>
      <p:sp>
        <p:nvSpPr>
          <p:cNvPr id="24" name="Textfeld 23">
            <a:extLst>
              <a:ext uri="{FF2B5EF4-FFF2-40B4-BE49-F238E27FC236}">
                <a16:creationId xmlns:a16="http://schemas.microsoft.com/office/drawing/2014/main" id="{D188AEB8-23F4-4268-C0D4-947F3A0D9A93}"/>
              </a:ext>
            </a:extLst>
          </p:cNvPr>
          <p:cNvSpPr txBox="1"/>
          <p:nvPr/>
        </p:nvSpPr>
        <p:spPr>
          <a:xfrm>
            <a:off x="2066326" y="363104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373"/>
                </a:solidFill>
                <a:latin typeface="Calibri"/>
                <a:cs typeface="Segoe UI"/>
              </a:rPr>
              <a:t>Innerhalb von 36 Monaten (keine Verlängerung möglich)</a:t>
            </a:r>
          </a:p>
        </p:txBody>
      </p:sp>
      <p:sp>
        <p:nvSpPr>
          <p:cNvPr id="19" name="Textfeld 18">
            <a:extLst>
              <a:ext uri="{FF2B5EF4-FFF2-40B4-BE49-F238E27FC236}">
                <a16:creationId xmlns:a16="http://schemas.microsoft.com/office/drawing/2014/main" id="{DA18836B-A019-CBEB-D536-7FB1BE0E2A47}"/>
              </a:ext>
            </a:extLst>
          </p:cNvPr>
          <p:cNvSpPr txBox="1"/>
          <p:nvPr/>
        </p:nvSpPr>
        <p:spPr>
          <a:xfrm>
            <a:off x="2066326" y="307099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dirty="0">
                <a:solidFill>
                  <a:srgbClr val="006373"/>
                </a:solidFill>
                <a:latin typeface="Calibri"/>
                <a:cs typeface="Segoe UI"/>
              </a:rPr>
              <a:t>Gilt als Vorhabenbeginn***</a:t>
            </a:r>
          </a:p>
        </p:txBody>
      </p:sp>
      <p:sp>
        <p:nvSpPr>
          <p:cNvPr id="7" name="Pfeil: Fünfeck 6">
            <a:extLst>
              <a:ext uri="{FF2B5EF4-FFF2-40B4-BE49-F238E27FC236}">
                <a16:creationId xmlns:a16="http://schemas.microsoft.com/office/drawing/2014/main" id="{A3199DEB-9B8C-BA93-FC7F-16EDA3303B93}"/>
              </a:ext>
            </a:extLst>
          </p:cNvPr>
          <p:cNvSpPr/>
          <p:nvPr/>
        </p:nvSpPr>
        <p:spPr>
          <a:xfrm>
            <a:off x="714103" y="124684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Planung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Einzelmaßnahme</a:t>
            </a:r>
          </a:p>
        </p:txBody>
      </p:sp>
      <p:sp>
        <p:nvSpPr>
          <p:cNvPr id="4" name="Textfeld 3">
            <a:extLst>
              <a:ext uri="{FF2B5EF4-FFF2-40B4-BE49-F238E27FC236}">
                <a16:creationId xmlns:a16="http://schemas.microsoft.com/office/drawing/2014/main" id="{2C0F6BE7-A49C-CB35-E77B-3F2B894E8DE5}"/>
              </a:ext>
            </a:extLst>
          </p:cNvPr>
          <p:cNvSpPr txBox="1"/>
          <p:nvPr/>
        </p:nvSpPr>
        <p:spPr>
          <a:xfrm>
            <a:off x="2457679" y="4654942"/>
            <a:ext cx="5681865" cy="462755"/>
          </a:xfrm>
          <a:prstGeom prst="rect">
            <a:avLst/>
          </a:prstGeom>
          <a:noFill/>
        </p:spPr>
        <p:txBody>
          <a:bodyPr wrap="square" tIns="46800" anchor="b">
            <a:spAutoFit/>
          </a:bodyPr>
          <a:lstStyle/>
          <a:p>
            <a:r>
              <a:rPr lang="de-DE" sz="800" dirty="0">
                <a:latin typeface="Calibri"/>
                <a:cs typeface="Calibri"/>
              </a:rPr>
              <a:t>* Soweit erforderlich, jedoch immer empfehlenswert.   ** Bei der KfW ist eine Bestätigung zum Antrag (</a:t>
            </a:r>
            <a:r>
              <a:rPr lang="de-DE" sz="800" dirty="0" err="1">
                <a:latin typeface="Calibri"/>
                <a:cs typeface="Calibri"/>
              </a:rPr>
              <a:t>BzA</a:t>
            </a:r>
            <a:r>
              <a:rPr lang="de-DE" sz="800" dirty="0">
                <a:latin typeface="Calibri"/>
                <a:cs typeface="Calibri"/>
              </a:rPr>
              <a:t>) erforderlich, die BAFA benötigt eine Technische Projektbeschreibung (TPB).   *** Beginn auf eigenes Risiko nach Antragsbeginn möglich.   Quelle: BEG-EM, Stand 29.12.2023 (</a:t>
            </a:r>
            <a:r>
              <a:rPr lang="de-DE" sz="800" dirty="0">
                <a:latin typeface="Calibri"/>
                <a:cs typeface="Calibri"/>
                <a:hlinkClick r:id="rId2"/>
              </a:rPr>
              <a:t>https://www.bmwi.de/Redaktion/DE/Artikel/Energie/bundesfoerderung-fuer-effiziente-gebaeude-beg.html</a:t>
            </a:r>
            <a:r>
              <a:rPr lang="de-DE" sz="800" dirty="0">
                <a:latin typeface="Calibri"/>
                <a:cs typeface="Calibri"/>
              </a:rPr>
              <a:t>)</a:t>
            </a:r>
            <a:endParaRPr lang="de-DE" sz="800" dirty="0"/>
          </a:p>
        </p:txBody>
      </p:sp>
      <p:sp>
        <p:nvSpPr>
          <p:cNvPr id="6" name="Pfeil: Fünfeck 5">
            <a:extLst>
              <a:ext uri="{FF2B5EF4-FFF2-40B4-BE49-F238E27FC236}">
                <a16:creationId xmlns:a16="http://schemas.microsoft.com/office/drawing/2014/main" id="{DA0892D7-25D4-5665-FAD1-8BD5BC220D79}"/>
              </a:ext>
            </a:extLst>
          </p:cNvPr>
          <p:cNvSpPr/>
          <p:nvPr/>
        </p:nvSpPr>
        <p:spPr>
          <a:xfrm>
            <a:off x="714103" y="1806899"/>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Liefer- /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Leistungsvertrag</a:t>
            </a:r>
          </a:p>
        </p:txBody>
      </p:sp>
      <p:sp>
        <p:nvSpPr>
          <p:cNvPr id="8" name="Pfeil: Fünfeck 7">
            <a:extLst>
              <a:ext uri="{FF2B5EF4-FFF2-40B4-BE49-F238E27FC236}">
                <a16:creationId xmlns:a16="http://schemas.microsoft.com/office/drawing/2014/main" id="{1ADA58A1-1A5D-3E26-32E4-D3FF5DA3149B}"/>
              </a:ext>
            </a:extLst>
          </p:cNvPr>
          <p:cNvSpPr/>
          <p:nvPr/>
        </p:nvSpPr>
        <p:spPr>
          <a:xfrm>
            <a:off x="714103" y="251094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Antrag stellen</a:t>
            </a:r>
            <a:endParaRPr lang="de-DE" sz="1400">
              <a:latin typeface="Calibri" panose="020F0502020204030204" pitchFamily="34" charset="0"/>
              <a:cs typeface="Calibri" panose="020F0502020204030204" pitchFamily="34" charset="0"/>
            </a:endParaRPr>
          </a:p>
        </p:txBody>
      </p:sp>
      <p:sp>
        <p:nvSpPr>
          <p:cNvPr id="11" name="Pfeil: Fünfeck 10">
            <a:extLst>
              <a:ext uri="{FF2B5EF4-FFF2-40B4-BE49-F238E27FC236}">
                <a16:creationId xmlns:a16="http://schemas.microsoft.com/office/drawing/2014/main" id="{1DDAE52A-531B-B7B9-26B9-B4B377C72C66}"/>
              </a:ext>
            </a:extLst>
          </p:cNvPr>
          <p:cNvSpPr/>
          <p:nvPr/>
        </p:nvSpPr>
        <p:spPr>
          <a:xfrm>
            <a:off x="714103" y="363104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Umsetzung </a:t>
            </a:r>
            <a:br>
              <a:rPr lang="de-DE" sz="1400">
                <a:latin typeface="Calibri"/>
                <a:cs typeface="Calibri"/>
              </a:rPr>
            </a:br>
            <a:r>
              <a:rPr lang="de-DE" sz="1400">
                <a:latin typeface="Calibri"/>
                <a:cs typeface="Calibri"/>
              </a:rPr>
              <a:t>d. Vorhabens</a:t>
            </a:r>
            <a:endParaRPr lang="de-DE" sz="1400"/>
          </a:p>
        </p:txBody>
      </p:sp>
      <p:sp>
        <p:nvSpPr>
          <p:cNvPr id="12" name="Pfeil: Fünfeck 11">
            <a:extLst>
              <a:ext uri="{FF2B5EF4-FFF2-40B4-BE49-F238E27FC236}">
                <a16:creationId xmlns:a16="http://schemas.microsoft.com/office/drawing/2014/main" id="{F1EEFCD6-1E7C-C7E5-BFA5-F18F396DED33}"/>
              </a:ext>
            </a:extLst>
          </p:cNvPr>
          <p:cNvSpPr/>
          <p:nvPr/>
        </p:nvSpPr>
        <p:spPr>
          <a:xfrm>
            <a:off x="714103" y="419109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Abschluss des Antrags</a:t>
            </a:r>
            <a:endParaRPr lang="de-DE" sz="1400"/>
          </a:p>
        </p:txBody>
      </p:sp>
      <p:sp>
        <p:nvSpPr>
          <p:cNvPr id="29" name="Rechteck 28">
            <a:extLst>
              <a:ext uri="{FF2B5EF4-FFF2-40B4-BE49-F238E27FC236}">
                <a16:creationId xmlns:a16="http://schemas.microsoft.com/office/drawing/2014/main" id="{D97E3A2A-41F0-1047-90BA-52922EE053D1}"/>
              </a:ext>
            </a:extLst>
          </p:cNvPr>
          <p:cNvSpPr/>
          <p:nvPr/>
        </p:nvSpPr>
        <p:spPr>
          <a:xfrm rot="21320372">
            <a:off x="6859909" y="2262541"/>
            <a:ext cx="1116632" cy="442248"/>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dirty="0">
                <a:solidFill>
                  <a:srgbClr val="EC6607"/>
                </a:solidFill>
                <a:latin typeface="Calibri" panose="020F0502020204030204" pitchFamily="34" charset="0"/>
              </a:rPr>
              <a:t>Geändertes Vorgehen!</a:t>
            </a:r>
          </a:p>
        </p:txBody>
      </p:sp>
      <p:grpSp>
        <p:nvGrpSpPr>
          <p:cNvPr id="3" name="Gruppieren 2">
            <a:extLst>
              <a:ext uri="{FF2B5EF4-FFF2-40B4-BE49-F238E27FC236}">
                <a16:creationId xmlns:a16="http://schemas.microsoft.com/office/drawing/2014/main" id="{77C0E93F-4B7A-E6F9-71E9-57916A1AA88D}"/>
              </a:ext>
            </a:extLst>
          </p:cNvPr>
          <p:cNvGrpSpPr/>
          <p:nvPr/>
        </p:nvGrpSpPr>
        <p:grpSpPr>
          <a:xfrm>
            <a:off x="7575232" y="-113388"/>
            <a:ext cx="1085001" cy="914400"/>
            <a:chOff x="7443880" y="567386"/>
            <a:chExt cx="914400" cy="914400"/>
          </a:xfrm>
        </p:grpSpPr>
        <p:pic>
          <p:nvPicPr>
            <p:cNvPr id="9" name="Grafik 8" descr="Lesezeichen mit einfarbiger Füllung">
              <a:extLst>
                <a:ext uri="{FF2B5EF4-FFF2-40B4-BE49-F238E27FC236}">
                  <a16:creationId xmlns:a16="http://schemas.microsoft.com/office/drawing/2014/main" id="{373028F6-036C-D8B9-EF1E-B003BA4E0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0" name="Textfeld 9">
              <a:extLst>
                <a:ext uri="{FF2B5EF4-FFF2-40B4-BE49-F238E27FC236}">
                  <a16:creationId xmlns:a16="http://schemas.microsoft.com/office/drawing/2014/main" id="{BCA74156-9168-ADCF-FF54-AC6301FC37A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13" name="Grafik 12">
            <a:extLst>
              <a:ext uri="{FF2B5EF4-FFF2-40B4-BE49-F238E27FC236}">
                <a16:creationId xmlns:a16="http://schemas.microsoft.com/office/drawing/2014/main" id="{2D170445-3994-FC01-BBCC-907B4201EB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3702" y="1024657"/>
            <a:ext cx="288240" cy="755763"/>
          </a:xfrm>
          <a:prstGeom prst="rect">
            <a:avLst/>
          </a:prstGeom>
          <a:noFill/>
        </p:spPr>
      </p:pic>
      <p:pic>
        <p:nvPicPr>
          <p:cNvPr id="16" name="Grafik 15">
            <a:extLst>
              <a:ext uri="{FF2B5EF4-FFF2-40B4-BE49-F238E27FC236}">
                <a16:creationId xmlns:a16="http://schemas.microsoft.com/office/drawing/2014/main" id="{D21BB9F8-838D-70FE-B2F0-D8F9BA4570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0330" y="1600298"/>
            <a:ext cx="326916" cy="648000"/>
          </a:xfrm>
          <a:prstGeom prst="rect">
            <a:avLst/>
          </a:prstGeom>
          <a:noFill/>
        </p:spPr>
      </p:pic>
      <p:pic>
        <p:nvPicPr>
          <p:cNvPr id="18" name="Grafik 17" descr="Ein Bild, das Cartoon, Gelenk, stehend, Hose enthält.&#10;&#10;Automatisch generierte Beschreibung">
            <a:extLst>
              <a:ext uri="{FF2B5EF4-FFF2-40B4-BE49-F238E27FC236}">
                <a16:creationId xmlns:a16="http://schemas.microsoft.com/office/drawing/2014/main" id="{D332FBFC-516F-F668-AE9F-3D55DACE13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45158" y="984262"/>
            <a:ext cx="340380" cy="756000"/>
          </a:xfrm>
          <a:prstGeom prst="rect">
            <a:avLst/>
          </a:prstGeom>
          <a:noFill/>
        </p:spPr>
      </p:pic>
      <p:sp>
        <p:nvSpPr>
          <p:cNvPr id="5" name="Textfeld 4">
            <a:extLst>
              <a:ext uri="{FF2B5EF4-FFF2-40B4-BE49-F238E27FC236}">
                <a16:creationId xmlns:a16="http://schemas.microsoft.com/office/drawing/2014/main" id="{E3DA7E70-ADC9-0D40-1554-C936A70582B2}"/>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5434645F-ACB4-DF8B-6110-728D067F61F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Antragsstellung von Einzelmaßnahmen</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ab dem 01.01.2024</a:t>
            </a:r>
            <a:endParaRPr lang="id-ID" sz="2000">
              <a:solidFill>
                <a:srgbClr val="FF0000"/>
              </a:solidFill>
              <a:latin typeface="Calibri" pitchFamily="-102" charset="0"/>
              <a:ea typeface="Calibri" pitchFamily="-102" charset="0"/>
              <a:cs typeface="Calibri" pitchFamily="-102" charset="0"/>
            </a:endParaRPr>
          </a:p>
        </p:txBody>
      </p:sp>
      <p:sp>
        <p:nvSpPr>
          <p:cNvPr id="2" name="Pfeil: Fünfeck 1">
            <a:extLst>
              <a:ext uri="{FF2B5EF4-FFF2-40B4-BE49-F238E27FC236}">
                <a16:creationId xmlns:a16="http://schemas.microsoft.com/office/drawing/2014/main" id="{0D673A40-39C5-1CBA-AF07-241390BCF25F}"/>
              </a:ext>
            </a:extLst>
          </p:cNvPr>
          <p:cNvSpPr/>
          <p:nvPr/>
        </p:nvSpPr>
        <p:spPr>
          <a:xfrm>
            <a:off x="714103" y="307099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Erhalt d. Förderzusage</a:t>
            </a:r>
            <a:endParaRPr lang="de-DE"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661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147C2-7A1B-8E78-BC74-3B4CEC4375D1}"/>
              </a:ext>
            </a:extLst>
          </p:cNvPr>
          <p:cNvSpPr>
            <a:spLocks noGrp="1"/>
          </p:cNvSpPr>
          <p:nvPr>
            <p:ph type="title"/>
          </p:nvPr>
        </p:nvSpPr>
        <p:spPr>
          <a:xfrm>
            <a:off x="456060" y="547202"/>
            <a:ext cx="8325991" cy="652948"/>
          </a:xfrm>
        </p:spPr>
        <p:txBody>
          <a:bodyPr>
            <a:noAutofit/>
          </a:bodyPr>
          <a:lstStyle/>
          <a:p>
            <a:r>
              <a:rPr lang="de-DE" sz="3203"/>
              <a:t>Aufschiebende oder auflösende Bedingung</a:t>
            </a:r>
          </a:p>
        </p:txBody>
      </p:sp>
      <p:sp>
        <p:nvSpPr>
          <p:cNvPr id="7" name="Textfeld 6">
            <a:extLst>
              <a:ext uri="{FF2B5EF4-FFF2-40B4-BE49-F238E27FC236}">
                <a16:creationId xmlns:a16="http://schemas.microsoft.com/office/drawing/2014/main" id="{27C36DED-D753-A4B4-EB57-6358C29224BD}"/>
              </a:ext>
            </a:extLst>
          </p:cNvPr>
          <p:cNvSpPr txBox="1"/>
          <p:nvPr/>
        </p:nvSpPr>
        <p:spPr>
          <a:xfrm>
            <a:off x="1187106" y="4904834"/>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8" name="Textfeld 7">
            <a:extLst>
              <a:ext uri="{FF2B5EF4-FFF2-40B4-BE49-F238E27FC236}">
                <a16:creationId xmlns:a16="http://schemas.microsoft.com/office/drawing/2014/main" id="{071BC33E-F638-A818-A236-E800275B602C}"/>
              </a:ext>
            </a:extLst>
          </p:cNvPr>
          <p:cNvSpPr txBox="1"/>
          <p:nvPr/>
        </p:nvSpPr>
        <p:spPr>
          <a:xfrm>
            <a:off x="2457680" y="4901164"/>
            <a:ext cx="6202553"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2"/>
              </a:rPr>
              <a:t>https://www.bmwi.de/Redaktion/DE/Artikel/Energie/bundesfoerderung-fuer-effiziente-gebaeude-beg.html</a:t>
            </a:r>
            <a:r>
              <a:rPr lang="de-DE" sz="800">
                <a:latin typeface="Calibri"/>
                <a:cs typeface="Calibri"/>
              </a:rPr>
              <a:t>)</a:t>
            </a:r>
            <a:endParaRPr lang="de-DE" sz="800"/>
          </a:p>
        </p:txBody>
      </p:sp>
      <p:sp>
        <p:nvSpPr>
          <p:cNvPr id="9" name="Textplatzhalter 3">
            <a:extLst>
              <a:ext uri="{FF2B5EF4-FFF2-40B4-BE49-F238E27FC236}">
                <a16:creationId xmlns:a16="http://schemas.microsoft.com/office/drawing/2014/main" id="{4717AE08-ADD5-C465-D9E5-757A31321A90}"/>
              </a:ext>
            </a:extLst>
          </p:cNvPr>
          <p:cNvSpPr txBox="1">
            <a:spLocks/>
          </p:cNvSpPr>
          <p:nvPr/>
        </p:nvSpPr>
        <p:spPr>
          <a:xfrm>
            <a:off x="597656" y="1191596"/>
            <a:ext cx="8090285" cy="2412840"/>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Aufschiebende Bedingung</a:t>
            </a:r>
          </a:p>
          <a:p>
            <a:pPr marL="742931" lvl="1" indent="-285743">
              <a:spcAft>
                <a:spcPts val="600"/>
              </a:spcAft>
              <a:buClr>
                <a:srgbClr val="8B7C09"/>
              </a:buClr>
              <a:buFont typeface="Wingdings" panose="05000000000000000000" pitchFamily="2" charset="2"/>
              <a:buChar char="§"/>
            </a:pPr>
            <a:r>
              <a:rPr lang="de-DE" sz="1403">
                <a:latin typeface="Calibri" panose="020F0502020204030204" pitchFamily="34" charset="0"/>
                <a:cs typeface="Calibri" panose="020F0502020204030204" pitchFamily="34" charset="0"/>
              </a:rPr>
              <a:t>Vertrag tritt erst bei Förderzusage in Kraft</a:t>
            </a:r>
          </a:p>
          <a:p>
            <a:pPr marL="742931" lvl="1" indent="-285743">
              <a:spcAft>
                <a:spcPts val="600"/>
              </a:spcAft>
              <a:buClr>
                <a:srgbClr val="8B7C09"/>
              </a:buClr>
              <a:buFont typeface="Wingdings" panose="05000000000000000000" pitchFamily="2" charset="2"/>
              <a:buChar char="§"/>
            </a:pPr>
            <a:r>
              <a:rPr lang="de-DE" sz="1403">
                <a:latin typeface="Calibri" panose="020F0502020204030204" pitchFamily="34" charset="0"/>
                <a:cs typeface="Calibri" panose="020F0502020204030204" pitchFamily="34" charset="0"/>
              </a:rPr>
              <a:t>Beispielformulierung für den Vertrag: </a:t>
            </a:r>
            <a:br>
              <a:rPr lang="de-DE" sz="1403">
                <a:latin typeface="Calibri" panose="020F0502020204030204" pitchFamily="34" charset="0"/>
                <a:cs typeface="Calibri" panose="020F0502020204030204" pitchFamily="34" charset="0"/>
              </a:rPr>
            </a:br>
            <a:r>
              <a:rPr lang="de-DE" sz="1403">
                <a:latin typeface="Calibri" panose="020F0502020204030204" pitchFamily="34" charset="0"/>
                <a:cs typeface="Calibri" panose="020F0502020204030204" pitchFamily="34" charset="0"/>
              </a:rPr>
              <a:t>„</a:t>
            </a:r>
            <a:r>
              <a:rPr lang="de-DE" sz="1403" i="1">
                <a:latin typeface="Calibri" panose="020F0502020204030204" pitchFamily="34" charset="0"/>
                <a:cs typeface="Calibri" panose="020F0502020204030204" pitchFamily="34" charset="0"/>
              </a:rPr>
              <a:t>Dieser Vertrag tritt erst und nur insoweit in Kraft, wenn und soweit [das BAFA / die KfW] den Antrag zur Förderung des Heizungstauschs bewilligt und die Förderung mit einer Zusage gegenüber der antragstellenden Vertragspartei zugesagt hat.“</a:t>
            </a:r>
          </a:p>
          <a:p>
            <a:pPr>
              <a:spcAft>
                <a:spcPts val="600"/>
              </a:spcAft>
            </a:pPr>
            <a:r>
              <a:rPr lang="de-DE" b="1">
                <a:solidFill>
                  <a:srgbClr val="006577"/>
                </a:solidFill>
                <a:latin typeface="Calibri" panose="020F0502020204030204" pitchFamily="34" charset="0"/>
                <a:cs typeface="Calibri" panose="020F0502020204030204" pitchFamily="34" charset="0"/>
              </a:rPr>
              <a:t>Auflösende Bedingung</a:t>
            </a:r>
          </a:p>
          <a:p>
            <a:pPr marL="742931" lvl="1" indent="-285743">
              <a:spcAft>
                <a:spcPts val="600"/>
              </a:spcAft>
              <a:buClr>
                <a:srgbClr val="8B7C09"/>
              </a:buClr>
              <a:buFont typeface="Wingdings" panose="05000000000000000000" pitchFamily="2" charset="2"/>
              <a:buChar char="§"/>
            </a:pPr>
            <a:r>
              <a:rPr lang="de-DE" sz="1400">
                <a:latin typeface="Calibri" panose="020F0502020204030204" pitchFamily="34" charset="0"/>
                <a:cs typeface="Calibri" panose="020F0502020204030204" pitchFamily="34" charset="0"/>
              </a:rPr>
              <a:t>Vertrag erlischt bei Ablehnung des Förderantrags</a:t>
            </a:r>
            <a:endParaRPr lang="de-DE" sz="1400" i="1">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r>
              <a:rPr lang="de-DE" sz="1400">
                <a:latin typeface="Calibri" panose="020F0502020204030204" pitchFamily="34" charset="0"/>
                <a:cs typeface="Calibri" panose="020F0502020204030204" pitchFamily="34" charset="0"/>
              </a:rPr>
              <a:t>Beispielformulierung für den Vertrag:</a:t>
            </a:r>
            <a:br>
              <a:rPr lang="de-DE" sz="1400">
                <a:latin typeface="Calibri" panose="020F0502020204030204" pitchFamily="34" charset="0"/>
                <a:cs typeface="Calibri" panose="020F0502020204030204" pitchFamily="34" charset="0"/>
              </a:rPr>
            </a:br>
            <a:r>
              <a:rPr lang="de-DE" sz="1400" i="1">
                <a:latin typeface="Calibri" panose="020F0502020204030204" pitchFamily="34" charset="0"/>
                <a:cs typeface="Calibri" panose="020F0502020204030204" pitchFamily="34" charset="0"/>
              </a:rPr>
              <a:t>„Dieser Vertrag erlischt hinsichtlich der Liefer- und Leistungspflichten zur Umsetzung, sobald und soweit [das BAFA / die KfW] den Antrag zur Förderung des Heizungstauschs nicht bewilligt, sondern ablehnt und die Förderung nicht mit einer Zusage gegenüber der antragstellenden Vertragspartei zusagt, sondern mit einem Ablehnungsbescheid.“</a:t>
            </a: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a:p>
            <a:pPr marL="742931" lvl="1" indent="-285743">
              <a:spcAft>
                <a:spcPts val="600"/>
              </a:spcAft>
              <a:buClr>
                <a:srgbClr val="8B7C09"/>
              </a:buClr>
              <a:buFont typeface="Wingdings" panose="05000000000000000000" pitchFamily="2" charset="2"/>
              <a:buChar char="§"/>
            </a:pPr>
            <a:endParaRPr lang="de-DE">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157DC8D5-CE68-4A93-A48D-C3F93612EA64}"/>
              </a:ext>
            </a:extLst>
          </p:cNvPr>
          <p:cNvSpPr txBox="1"/>
          <p:nvPr/>
        </p:nvSpPr>
        <p:spPr>
          <a:xfrm>
            <a:off x="7835504" y="44853"/>
            <a:ext cx="564457"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nvGrpSpPr>
          <p:cNvPr id="11" name="Gruppieren 10">
            <a:extLst>
              <a:ext uri="{FF2B5EF4-FFF2-40B4-BE49-F238E27FC236}">
                <a16:creationId xmlns:a16="http://schemas.microsoft.com/office/drawing/2014/main" id="{2BE817AF-3C64-1DA9-F81F-C66EE4F1D168}"/>
              </a:ext>
            </a:extLst>
          </p:cNvPr>
          <p:cNvGrpSpPr/>
          <p:nvPr/>
        </p:nvGrpSpPr>
        <p:grpSpPr>
          <a:xfrm>
            <a:off x="7575232" y="-113388"/>
            <a:ext cx="1085001" cy="914400"/>
            <a:chOff x="7443880" y="567386"/>
            <a:chExt cx="914400" cy="914400"/>
          </a:xfrm>
        </p:grpSpPr>
        <p:pic>
          <p:nvPicPr>
            <p:cNvPr id="12" name="Grafik 11" descr="Lesezeichen mit einfarbiger Füllung">
              <a:extLst>
                <a:ext uri="{FF2B5EF4-FFF2-40B4-BE49-F238E27FC236}">
                  <a16:creationId xmlns:a16="http://schemas.microsoft.com/office/drawing/2014/main" id="{A2536B6E-349F-0F49-0692-BBC7803B85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3" name="Textfeld 12">
              <a:extLst>
                <a:ext uri="{FF2B5EF4-FFF2-40B4-BE49-F238E27FC236}">
                  <a16:creationId xmlns:a16="http://schemas.microsoft.com/office/drawing/2014/main" id="{FB50CCF0-6141-A83F-E8A4-479B575E0A46}"/>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Tree>
    <p:extLst>
      <p:ext uri="{BB962C8B-B14F-4D97-AF65-F5344CB8AC3E}">
        <p14:creationId xmlns:p14="http://schemas.microsoft.com/office/powerpoint/2010/main" val="137091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D140C2FC-15E0-F033-A324-450BD66C0193}"/>
              </a:ext>
            </a:extLst>
          </p:cNvPr>
          <p:cNvSpPr txBox="1"/>
          <p:nvPr/>
        </p:nvSpPr>
        <p:spPr>
          <a:xfrm>
            <a:off x="2066326" y="1806899"/>
            <a:ext cx="5005358" cy="612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dirty="0">
                <a:solidFill>
                  <a:srgbClr val="006373"/>
                </a:solidFill>
                <a:latin typeface="Calibri"/>
                <a:cs typeface="Segoe UI"/>
              </a:rPr>
              <a:t>Keine aufschiebende oder auflösende Bedingung </a:t>
            </a:r>
            <a:br>
              <a:rPr lang="de-DE" sz="1400" dirty="0">
                <a:solidFill>
                  <a:srgbClr val="006373"/>
                </a:solidFill>
                <a:latin typeface="Calibri"/>
                <a:cs typeface="Segoe UI"/>
              </a:rPr>
            </a:br>
            <a:r>
              <a:rPr lang="de-DE" sz="1400" dirty="0">
                <a:solidFill>
                  <a:srgbClr val="006373"/>
                </a:solidFill>
                <a:latin typeface="Calibri"/>
                <a:cs typeface="Segoe UI"/>
              </a:rPr>
              <a:t>im Vertrag nötig</a:t>
            </a:r>
            <a:endParaRPr lang="de-DE" sz="1400" dirty="0">
              <a:solidFill>
                <a:srgbClr val="006373"/>
              </a:solidFill>
              <a:highlight>
                <a:srgbClr val="FF00FF"/>
              </a:highlight>
              <a:latin typeface="Calibri"/>
              <a:cs typeface="Segoe UI"/>
            </a:endParaRPr>
          </a:p>
        </p:txBody>
      </p:sp>
      <p:sp>
        <p:nvSpPr>
          <p:cNvPr id="15" name="Textfeld 14">
            <a:extLst>
              <a:ext uri="{FF2B5EF4-FFF2-40B4-BE49-F238E27FC236}">
                <a16:creationId xmlns:a16="http://schemas.microsoft.com/office/drawing/2014/main" id="{BC691AB5-0B94-83C2-9275-C1FBA5675735}"/>
              </a:ext>
            </a:extLst>
          </p:cNvPr>
          <p:cNvSpPr txBox="1"/>
          <p:nvPr/>
        </p:nvSpPr>
        <p:spPr>
          <a:xfrm>
            <a:off x="2066326" y="251094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577"/>
                </a:solidFill>
                <a:latin typeface="Calibri"/>
                <a:cs typeface="Segoe UI"/>
              </a:rPr>
              <a:t>Befristete Übergangs­regelung: </a:t>
            </a:r>
            <a:r>
              <a:rPr lang="de-DE" sz="1400" b="1">
                <a:solidFill>
                  <a:srgbClr val="006577"/>
                </a:solidFill>
                <a:latin typeface="Calibri"/>
                <a:cs typeface="Segoe UI"/>
              </a:rPr>
              <a:t>Bei Vorhabenbeginn </a:t>
            </a:r>
            <a:br>
              <a:rPr lang="de-DE" sz="1400" b="1">
                <a:solidFill>
                  <a:srgbClr val="006577"/>
                </a:solidFill>
                <a:latin typeface="Calibri"/>
                <a:cs typeface="Segoe UI"/>
              </a:rPr>
            </a:br>
            <a:r>
              <a:rPr lang="de-DE" sz="1400" b="1">
                <a:solidFill>
                  <a:srgbClr val="006577"/>
                </a:solidFill>
                <a:latin typeface="Calibri"/>
                <a:cs typeface="Segoe UI"/>
              </a:rPr>
              <a:t>bis zum 31. August 2024***</a:t>
            </a:r>
          </a:p>
        </p:txBody>
      </p:sp>
      <p:sp>
        <p:nvSpPr>
          <p:cNvPr id="19" name="Textfeld 18">
            <a:extLst>
              <a:ext uri="{FF2B5EF4-FFF2-40B4-BE49-F238E27FC236}">
                <a16:creationId xmlns:a16="http://schemas.microsoft.com/office/drawing/2014/main" id="{DA18836B-A019-CBEB-D536-7FB1BE0E2A47}"/>
              </a:ext>
            </a:extLst>
          </p:cNvPr>
          <p:cNvSpPr txBox="1"/>
          <p:nvPr/>
        </p:nvSpPr>
        <p:spPr>
          <a:xfrm>
            <a:off x="2066326" y="3070999"/>
            <a:ext cx="5005358" cy="468000"/>
          </a:xfrm>
          <a:prstGeom prst="rect">
            <a:avLst/>
          </a:prstGeom>
          <a:noFill/>
          <a:ln w="19050">
            <a:solidFill>
              <a:srgbClr val="006373"/>
            </a:solidFill>
          </a:ln>
        </p:spPr>
        <p:txBody>
          <a:bodyPr rot="0" spcFirstLastPara="0" vertOverflow="overflow" horzOverflow="overflow" vert="horz" wrap="square" lIns="288000" tIns="45720" rIns="91440" bIns="45720" numCol="1" spcCol="0" rtlCol="0" fromWordArt="0" anchor="ctr" anchorCtr="0" forceAA="0" compatLnSpc="1">
            <a:prstTxWarp prst="textNoShape">
              <a:avLst/>
            </a:prstTxWarp>
            <a:noAutofit/>
          </a:bodyPr>
          <a:lstStyle/>
          <a:p>
            <a:pPr marL="269875" indent="-177800">
              <a:buFont typeface="Wingdings" panose="05000000000000000000" pitchFamily="2" charset="2"/>
              <a:buChar char="§"/>
              <a:tabLst>
                <a:tab pos="446088" algn="l"/>
              </a:tabLst>
            </a:pPr>
            <a:r>
              <a:rPr lang="de-DE" sz="1400">
                <a:solidFill>
                  <a:srgbClr val="006577"/>
                </a:solidFill>
                <a:latin typeface="Calibri"/>
                <a:cs typeface="Segoe UI"/>
              </a:rPr>
              <a:t>Befristete Übergangs­regelung: Antrag nachträglich stellen bis zum 30. November 2024</a:t>
            </a:r>
          </a:p>
        </p:txBody>
      </p:sp>
      <p:sp>
        <p:nvSpPr>
          <p:cNvPr id="7" name="Pfeil: Fünfeck 6">
            <a:extLst>
              <a:ext uri="{FF2B5EF4-FFF2-40B4-BE49-F238E27FC236}">
                <a16:creationId xmlns:a16="http://schemas.microsoft.com/office/drawing/2014/main" id="{A3199DEB-9B8C-BA93-FC7F-16EDA3303B93}"/>
              </a:ext>
            </a:extLst>
          </p:cNvPr>
          <p:cNvSpPr/>
          <p:nvPr/>
        </p:nvSpPr>
        <p:spPr>
          <a:xfrm>
            <a:off x="714103" y="1246849"/>
            <a:ext cx="1692000" cy="468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Planung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Einzelmaßnahme</a:t>
            </a:r>
          </a:p>
        </p:txBody>
      </p:sp>
      <p:sp>
        <p:nvSpPr>
          <p:cNvPr id="4" name="Textfeld 3">
            <a:extLst>
              <a:ext uri="{FF2B5EF4-FFF2-40B4-BE49-F238E27FC236}">
                <a16:creationId xmlns:a16="http://schemas.microsoft.com/office/drawing/2014/main" id="{2C0F6BE7-A49C-CB35-E77B-3F2B894E8DE5}"/>
              </a:ext>
            </a:extLst>
          </p:cNvPr>
          <p:cNvSpPr txBox="1"/>
          <p:nvPr/>
        </p:nvSpPr>
        <p:spPr>
          <a:xfrm>
            <a:off x="2457680" y="4531831"/>
            <a:ext cx="5848120" cy="585866"/>
          </a:xfrm>
          <a:prstGeom prst="rect">
            <a:avLst/>
          </a:prstGeom>
          <a:noFill/>
        </p:spPr>
        <p:txBody>
          <a:bodyPr wrap="square" tIns="46800" anchor="b">
            <a:spAutoFit/>
          </a:bodyPr>
          <a:lstStyle/>
          <a:p>
            <a:r>
              <a:rPr lang="de-DE" sz="800">
                <a:latin typeface="Calibri"/>
                <a:cs typeface="Calibri"/>
              </a:rPr>
              <a:t>* Gilt nicht für Errichtung, Umbau, Erweiterung eines  Gebäudenetzes.   ** Die Sperrfrist von sechs Monaten entfällt bis zum 31.12.2024. Voraussetzung ist aber, dass mit dem Vorhaben noch nicht begonnen wurde, also kein Liefer- und Leistungsvertrag abgeschlossen wurde.   *** Der Vorhabenbeginn erfolgt auf eigenes Risiko. Es besteht kein Rechtsanspruch auf die Förderung.    Quelle: BEG-EM, Stand 29.12.2023 (</a:t>
            </a:r>
            <a:r>
              <a:rPr lang="de-DE" sz="800">
                <a:latin typeface="Calibri"/>
                <a:cs typeface="Calibri"/>
                <a:hlinkClick r:id="rId2"/>
              </a:rPr>
              <a:t>https://www.bmwi.de/Redaktion/DE/Artikel/Energie/bundesfoerderung-fuer-effiziente-gebaeude-beg.html</a:t>
            </a:r>
            <a:r>
              <a:rPr lang="de-DE" sz="800">
                <a:latin typeface="Calibri"/>
                <a:cs typeface="Calibri"/>
              </a:rPr>
              <a:t>)</a:t>
            </a:r>
            <a:endParaRPr lang="de-DE" sz="800"/>
          </a:p>
        </p:txBody>
      </p:sp>
      <p:sp>
        <p:nvSpPr>
          <p:cNvPr id="6" name="Pfeil: Fünfeck 5">
            <a:extLst>
              <a:ext uri="{FF2B5EF4-FFF2-40B4-BE49-F238E27FC236}">
                <a16:creationId xmlns:a16="http://schemas.microsoft.com/office/drawing/2014/main" id="{DA0892D7-25D4-5665-FAD1-8BD5BC220D79}"/>
              </a:ext>
            </a:extLst>
          </p:cNvPr>
          <p:cNvSpPr/>
          <p:nvPr/>
        </p:nvSpPr>
        <p:spPr>
          <a:xfrm>
            <a:off x="714103" y="1806899"/>
            <a:ext cx="1692000" cy="612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panose="020F0502020204030204" pitchFamily="34" charset="0"/>
                <a:cs typeface="Calibri" panose="020F0502020204030204" pitchFamily="34" charset="0"/>
              </a:rPr>
              <a:t>Liefer- / </a:t>
            </a:r>
            <a:br>
              <a:rPr lang="de-DE" sz="1400">
                <a:latin typeface="Calibri" panose="020F0502020204030204" pitchFamily="34" charset="0"/>
                <a:cs typeface="Calibri" panose="020F0502020204030204" pitchFamily="34" charset="0"/>
              </a:rPr>
            </a:br>
            <a:r>
              <a:rPr lang="de-DE" sz="1400">
                <a:latin typeface="Calibri" panose="020F0502020204030204" pitchFamily="34" charset="0"/>
                <a:cs typeface="Calibri" panose="020F0502020204030204" pitchFamily="34" charset="0"/>
              </a:rPr>
              <a:t>Leistungsvertrag</a:t>
            </a:r>
          </a:p>
        </p:txBody>
      </p:sp>
      <p:sp>
        <p:nvSpPr>
          <p:cNvPr id="8" name="Pfeil: Fünfeck 7">
            <a:extLst>
              <a:ext uri="{FF2B5EF4-FFF2-40B4-BE49-F238E27FC236}">
                <a16:creationId xmlns:a16="http://schemas.microsoft.com/office/drawing/2014/main" id="{1ADA58A1-1A5D-3E26-32E4-D3FF5DA3149B}"/>
              </a:ext>
            </a:extLst>
          </p:cNvPr>
          <p:cNvSpPr/>
          <p:nvPr/>
        </p:nvSpPr>
        <p:spPr>
          <a:xfrm>
            <a:off x="714103" y="251094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Umsetzung </a:t>
            </a:r>
            <a:br>
              <a:rPr lang="de-DE" sz="1400">
                <a:latin typeface="Calibri"/>
                <a:cs typeface="Calibri"/>
              </a:rPr>
            </a:br>
            <a:r>
              <a:rPr lang="de-DE" sz="1400">
                <a:latin typeface="Calibri"/>
                <a:cs typeface="Calibri"/>
              </a:rPr>
              <a:t>d. Vorhabens</a:t>
            </a:r>
            <a:endParaRPr lang="de-DE" sz="1400"/>
          </a:p>
        </p:txBody>
      </p:sp>
      <p:sp>
        <p:nvSpPr>
          <p:cNvPr id="11" name="Pfeil: Fünfeck 10">
            <a:extLst>
              <a:ext uri="{FF2B5EF4-FFF2-40B4-BE49-F238E27FC236}">
                <a16:creationId xmlns:a16="http://schemas.microsoft.com/office/drawing/2014/main" id="{1DDAE52A-531B-B7B9-26B9-B4B377C72C66}"/>
              </a:ext>
            </a:extLst>
          </p:cNvPr>
          <p:cNvSpPr/>
          <p:nvPr/>
        </p:nvSpPr>
        <p:spPr>
          <a:xfrm>
            <a:off x="714103" y="3631049"/>
            <a:ext cx="1692000" cy="468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Erhalt der Förderzusage</a:t>
            </a:r>
          </a:p>
        </p:txBody>
      </p:sp>
      <p:sp>
        <p:nvSpPr>
          <p:cNvPr id="12" name="Pfeil: Fünfeck 11">
            <a:extLst>
              <a:ext uri="{FF2B5EF4-FFF2-40B4-BE49-F238E27FC236}">
                <a16:creationId xmlns:a16="http://schemas.microsoft.com/office/drawing/2014/main" id="{F1EEFCD6-1E7C-C7E5-BFA5-F18F396DED33}"/>
              </a:ext>
            </a:extLst>
          </p:cNvPr>
          <p:cNvSpPr/>
          <p:nvPr/>
        </p:nvSpPr>
        <p:spPr>
          <a:xfrm>
            <a:off x="714103" y="4191099"/>
            <a:ext cx="1692000" cy="468000"/>
          </a:xfrm>
          <a:prstGeom prst="homePlate">
            <a:avLst/>
          </a:prstGeom>
          <a:solidFill>
            <a:srgbClr val="95C4D4"/>
          </a:solidFill>
          <a:ln w="19050">
            <a:solidFill>
              <a:srgbClr val="95C4D4"/>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Abschluss des Antrags</a:t>
            </a:r>
            <a:endParaRPr lang="de-DE" sz="1400"/>
          </a:p>
        </p:txBody>
      </p:sp>
      <p:grpSp>
        <p:nvGrpSpPr>
          <p:cNvPr id="3" name="Gruppieren 2">
            <a:extLst>
              <a:ext uri="{FF2B5EF4-FFF2-40B4-BE49-F238E27FC236}">
                <a16:creationId xmlns:a16="http://schemas.microsoft.com/office/drawing/2014/main" id="{77C0E93F-4B7A-E6F9-71E9-57916A1AA88D}"/>
              </a:ext>
            </a:extLst>
          </p:cNvPr>
          <p:cNvGrpSpPr/>
          <p:nvPr/>
        </p:nvGrpSpPr>
        <p:grpSpPr>
          <a:xfrm>
            <a:off x="7575232" y="-113388"/>
            <a:ext cx="1085001" cy="914400"/>
            <a:chOff x="7443880" y="567386"/>
            <a:chExt cx="914400" cy="914400"/>
          </a:xfrm>
        </p:grpSpPr>
        <p:pic>
          <p:nvPicPr>
            <p:cNvPr id="9" name="Grafik 8" descr="Lesezeichen mit einfarbiger Füllung">
              <a:extLst>
                <a:ext uri="{FF2B5EF4-FFF2-40B4-BE49-F238E27FC236}">
                  <a16:creationId xmlns:a16="http://schemas.microsoft.com/office/drawing/2014/main" id="{373028F6-036C-D8B9-EF1E-B003BA4E0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0" name="Textfeld 9">
              <a:extLst>
                <a:ext uri="{FF2B5EF4-FFF2-40B4-BE49-F238E27FC236}">
                  <a16:creationId xmlns:a16="http://schemas.microsoft.com/office/drawing/2014/main" id="{BCA74156-9168-ADCF-FF54-AC6301FC37A3}"/>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sp>
        <p:nvSpPr>
          <p:cNvPr id="5" name="Textfeld 4">
            <a:extLst>
              <a:ext uri="{FF2B5EF4-FFF2-40B4-BE49-F238E27FC236}">
                <a16:creationId xmlns:a16="http://schemas.microsoft.com/office/drawing/2014/main" id="{E3DA7E70-ADC9-0D40-1554-C936A70582B2}"/>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20" name="Titel 2">
            <a:extLst>
              <a:ext uri="{FF2B5EF4-FFF2-40B4-BE49-F238E27FC236}">
                <a16:creationId xmlns:a16="http://schemas.microsoft.com/office/drawing/2014/main" id="{5434645F-ACB4-DF8B-6110-728D067F61FE}"/>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Übergangsfristen für Antragsstellung</a:t>
            </a:r>
            <a:br>
              <a:rPr lang="de-DE" sz="3200">
                <a:solidFill>
                  <a:schemeClr val="tx1">
                    <a:lumMod val="60000"/>
                    <a:lumOff val="40000"/>
                  </a:schemeClr>
                </a:solidFill>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für den Heizungstausch*</a:t>
            </a:r>
            <a:endParaRPr lang="id-ID" sz="2000">
              <a:solidFill>
                <a:srgbClr val="FF0000"/>
              </a:solidFill>
              <a:latin typeface="Calibri" pitchFamily="-102" charset="0"/>
              <a:ea typeface="Calibri" pitchFamily="-102" charset="0"/>
              <a:cs typeface="Calibri" pitchFamily="-102" charset="0"/>
            </a:endParaRPr>
          </a:p>
        </p:txBody>
      </p:sp>
      <p:sp>
        <p:nvSpPr>
          <p:cNvPr id="2" name="Pfeil: Fünfeck 1">
            <a:extLst>
              <a:ext uri="{FF2B5EF4-FFF2-40B4-BE49-F238E27FC236}">
                <a16:creationId xmlns:a16="http://schemas.microsoft.com/office/drawing/2014/main" id="{0D673A40-39C5-1CBA-AF07-241390BCF25F}"/>
              </a:ext>
            </a:extLst>
          </p:cNvPr>
          <p:cNvSpPr/>
          <p:nvPr/>
        </p:nvSpPr>
        <p:spPr>
          <a:xfrm>
            <a:off x="714103" y="3070999"/>
            <a:ext cx="1692000" cy="468000"/>
          </a:xfrm>
          <a:prstGeom prst="homePlate">
            <a:avLst/>
          </a:prstGeom>
          <a:solidFill>
            <a:srgbClr val="006373"/>
          </a:solidFill>
          <a:ln w="19050">
            <a:solidFill>
              <a:srgbClr val="006373"/>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de-DE" sz="1400">
                <a:latin typeface="Calibri"/>
                <a:cs typeface="Calibri"/>
              </a:rPr>
              <a:t>Antrag stellen</a:t>
            </a:r>
            <a:endParaRPr lang="de-DE" sz="1400">
              <a:latin typeface="Calibri" panose="020F0502020204030204" pitchFamily="34" charset="0"/>
              <a:cs typeface="Calibri" panose="020F0502020204030204" pitchFamily="34" charset="0"/>
            </a:endParaRPr>
          </a:p>
        </p:txBody>
      </p:sp>
      <p:sp>
        <p:nvSpPr>
          <p:cNvPr id="21" name="Rechteck 20">
            <a:extLst>
              <a:ext uri="{FF2B5EF4-FFF2-40B4-BE49-F238E27FC236}">
                <a16:creationId xmlns:a16="http://schemas.microsoft.com/office/drawing/2014/main" id="{653F9796-A50A-AC74-5A58-EA03BB6B31A7}"/>
              </a:ext>
            </a:extLst>
          </p:cNvPr>
          <p:cNvSpPr/>
          <p:nvPr/>
        </p:nvSpPr>
        <p:spPr>
          <a:xfrm rot="21320372">
            <a:off x="6078891" y="978259"/>
            <a:ext cx="2891716" cy="692297"/>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200" dirty="0">
                <a:solidFill>
                  <a:srgbClr val="EC6607"/>
                </a:solidFill>
                <a:latin typeface="Calibri" panose="020F0502020204030204" pitchFamily="34" charset="0"/>
              </a:rPr>
              <a:t>Wechsel von BAFA zu KfW möglich: </a:t>
            </a:r>
            <a:br>
              <a:rPr lang="de-DE" sz="1200" dirty="0">
                <a:solidFill>
                  <a:srgbClr val="EC6607"/>
                </a:solidFill>
                <a:latin typeface="Calibri" panose="020F0502020204030204" pitchFamily="34" charset="0"/>
              </a:rPr>
            </a:br>
            <a:r>
              <a:rPr lang="de-DE" sz="1200" dirty="0">
                <a:solidFill>
                  <a:srgbClr val="EC6607"/>
                </a:solidFill>
                <a:latin typeface="Calibri" panose="020F0502020204030204" pitchFamily="34" charset="0"/>
              </a:rPr>
              <a:t>neuer Antrag zu aktuellen Konditionen kann unmittelbar nach Verzichtserklärung der alten Förderanfrage gestellt werden.**</a:t>
            </a:r>
          </a:p>
        </p:txBody>
      </p:sp>
      <p:sp>
        <p:nvSpPr>
          <p:cNvPr id="22" name="Textfeld 21">
            <a:extLst>
              <a:ext uri="{FF2B5EF4-FFF2-40B4-BE49-F238E27FC236}">
                <a16:creationId xmlns:a16="http://schemas.microsoft.com/office/drawing/2014/main" id="{F770891C-C0EE-23AA-2538-4D2EDC480871}"/>
              </a:ext>
            </a:extLst>
          </p:cNvPr>
          <p:cNvSpPr txBox="1"/>
          <p:nvPr/>
        </p:nvSpPr>
        <p:spPr>
          <a:xfrm>
            <a:off x="4112860" y="3624174"/>
            <a:ext cx="5291328" cy="900246"/>
          </a:xfrm>
          <a:prstGeom prst="rect">
            <a:avLst/>
          </a:prstGeom>
          <a:noFill/>
        </p:spPr>
        <p:txBody>
          <a:bodyPr wrap="square">
            <a:spAutoFit/>
          </a:bodyPr>
          <a:lstStyle/>
          <a:p>
            <a:r>
              <a:rPr lang="de-DE" sz="1050" b="1" dirty="0">
                <a:solidFill>
                  <a:srgbClr val="006373"/>
                </a:solidFill>
                <a:latin typeface="Calibri"/>
                <a:cs typeface="Segoe UI"/>
                <a:sym typeface="Wingdings" panose="05000000000000000000" pitchFamily="2" charset="2"/>
              </a:rPr>
              <a:t>Antragsstellung</a:t>
            </a:r>
            <a:r>
              <a:rPr lang="de-DE" sz="1050" dirty="0">
                <a:solidFill>
                  <a:srgbClr val="006373"/>
                </a:solidFill>
                <a:latin typeface="Calibri"/>
                <a:cs typeface="Segoe UI"/>
                <a:sym typeface="Wingdings" panose="05000000000000000000" pitchFamily="2" charset="2"/>
              </a:rPr>
              <a:t> möglich voraussichtlich ab </a:t>
            </a:r>
          </a:p>
          <a:p>
            <a:pPr marL="171450" indent="-171450">
              <a:buFont typeface="Wingdings" panose="05000000000000000000" pitchFamily="2" charset="2"/>
              <a:buChar char="§"/>
            </a:pPr>
            <a:r>
              <a:rPr lang="de-DE" sz="1050" dirty="0">
                <a:solidFill>
                  <a:srgbClr val="006373"/>
                </a:solidFill>
                <a:latin typeface="Calibri"/>
                <a:cs typeface="Segoe UI"/>
                <a:sym typeface="Wingdings" panose="05000000000000000000" pitchFamily="2" charset="2"/>
              </a:rPr>
              <a:t>27.02.2024 	für selbstnutzende Einfamilienhaus-Besitzende und Ergänzungskredit</a:t>
            </a:r>
          </a:p>
          <a:p>
            <a:pPr marL="171450" indent="-171450">
              <a:buFont typeface="Wingdings" panose="05000000000000000000" pitchFamily="2" charset="2"/>
              <a:buChar char="§"/>
            </a:pPr>
            <a:r>
              <a:rPr lang="de-DE" sz="1050" dirty="0">
                <a:solidFill>
                  <a:srgbClr val="006373"/>
                </a:solidFill>
                <a:latin typeface="Calibri"/>
                <a:cs typeface="Segoe UI"/>
                <a:sym typeface="Wingdings" panose="05000000000000000000" pitchFamily="2" charset="2"/>
              </a:rPr>
              <a:t>05.2024 	für Mehrfamilienhaus-Besitzende (mehr als zwei Wohneinheiten)</a:t>
            </a:r>
            <a:br>
              <a:rPr lang="de-DE" sz="1050" dirty="0">
                <a:solidFill>
                  <a:srgbClr val="006373"/>
                </a:solidFill>
                <a:latin typeface="Calibri"/>
                <a:cs typeface="Segoe UI"/>
                <a:sym typeface="Wingdings" panose="05000000000000000000" pitchFamily="2" charset="2"/>
              </a:rPr>
            </a:br>
            <a:r>
              <a:rPr lang="de-DE" sz="1050" dirty="0">
                <a:solidFill>
                  <a:srgbClr val="006373"/>
                </a:solidFill>
                <a:latin typeface="Calibri"/>
                <a:cs typeface="Segoe UI"/>
                <a:sym typeface="Wingdings" panose="05000000000000000000" pitchFamily="2" charset="2"/>
              </a:rPr>
              <a:t>	Wohnungseigentümergemeinschaften (Gemeinschaftseigentum)</a:t>
            </a:r>
          </a:p>
          <a:p>
            <a:pPr marL="171450" indent="-171450">
              <a:buFont typeface="Wingdings" panose="05000000000000000000" pitchFamily="2" charset="2"/>
              <a:buChar char="§"/>
            </a:pPr>
            <a:r>
              <a:rPr lang="de-DE" sz="1050" dirty="0">
                <a:solidFill>
                  <a:srgbClr val="006373"/>
                </a:solidFill>
                <a:latin typeface="Calibri"/>
                <a:cs typeface="Segoe UI"/>
                <a:sym typeface="Wingdings" panose="05000000000000000000" pitchFamily="2" charset="2"/>
              </a:rPr>
              <a:t>08.2024 	Wohnungseigentümergemeinschaften (Sondereigentum) und Vermieter</a:t>
            </a:r>
            <a:endParaRPr lang="de-DE" sz="1050" dirty="0">
              <a:solidFill>
                <a:srgbClr val="006373"/>
              </a:solidFill>
              <a:latin typeface="Calibri"/>
              <a:cs typeface="Segoe UI"/>
            </a:endParaRPr>
          </a:p>
        </p:txBody>
      </p:sp>
      <p:sp>
        <p:nvSpPr>
          <p:cNvPr id="25" name="Rechteck 24">
            <a:extLst>
              <a:ext uri="{FF2B5EF4-FFF2-40B4-BE49-F238E27FC236}">
                <a16:creationId xmlns:a16="http://schemas.microsoft.com/office/drawing/2014/main" id="{B96A31E1-1309-5B71-D709-7EB112AC117C}"/>
              </a:ext>
            </a:extLst>
          </p:cNvPr>
          <p:cNvSpPr/>
          <p:nvPr/>
        </p:nvSpPr>
        <p:spPr>
          <a:xfrm rot="21320372">
            <a:off x="6752969" y="2421431"/>
            <a:ext cx="1765210" cy="442800"/>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dirty="0">
                <a:solidFill>
                  <a:srgbClr val="EC6607"/>
                </a:solidFill>
                <a:latin typeface="Calibri" panose="020F0502020204030204" pitchFamily="34" charset="0"/>
              </a:rPr>
              <a:t>Vorhabenbeginn bereits vorab erlaubt.</a:t>
            </a:r>
          </a:p>
        </p:txBody>
      </p:sp>
      <p:sp>
        <p:nvSpPr>
          <p:cNvPr id="26" name="Pfeil: nach oben und unten 25">
            <a:extLst>
              <a:ext uri="{FF2B5EF4-FFF2-40B4-BE49-F238E27FC236}">
                <a16:creationId xmlns:a16="http://schemas.microsoft.com/office/drawing/2014/main" id="{29418598-294C-91E0-77D5-D4D2E81CC821}"/>
              </a:ext>
            </a:extLst>
          </p:cNvPr>
          <p:cNvSpPr/>
          <p:nvPr/>
        </p:nvSpPr>
        <p:spPr>
          <a:xfrm>
            <a:off x="1893570" y="2853207"/>
            <a:ext cx="169582" cy="337565"/>
          </a:xfrm>
          <a:prstGeom prst="upDownArrow">
            <a:avLst>
              <a:gd name="adj1" fmla="val 53788"/>
              <a:gd name="adj2" fmla="val 36742"/>
            </a:avLst>
          </a:prstGeom>
          <a:solidFill>
            <a:srgbClr val="EC6607"/>
          </a:solidFill>
          <a:ln w="19050">
            <a:solidFill>
              <a:srgbClr val="EC66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94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26B99583-1061-1592-A3E9-9C789562375A}"/>
              </a:ext>
            </a:extLst>
          </p:cNvPr>
          <p:cNvSpPr txBox="1">
            <a:spLocks/>
          </p:cNvSpPr>
          <p:nvPr/>
        </p:nvSpPr>
        <p:spPr>
          <a:xfrm>
            <a:off x="653479" y="1061355"/>
            <a:ext cx="7325769" cy="2247196"/>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Was wird gefördert?</a:t>
            </a:r>
          </a:p>
          <a:p>
            <a:pPr marL="285750" indent="-285750">
              <a:spcAft>
                <a:spcPts val="600"/>
              </a:spcAft>
              <a:buClr>
                <a:srgbClr val="EC6607"/>
              </a:buClr>
              <a:buFont typeface="Wingdings" panose="05000000000000000000" pitchFamily="2" charset="2"/>
              <a:buChar char="§"/>
            </a:pPr>
            <a:r>
              <a:rPr lang="de-DE" b="1">
                <a:solidFill>
                  <a:srgbClr val="EC6607"/>
                </a:solidFill>
                <a:latin typeface="Calibri" panose="020F0502020204030204" pitchFamily="34" charset="0"/>
                <a:cs typeface="Calibri" panose="020F0502020204030204" pitchFamily="34" charset="0"/>
              </a:rPr>
              <a:t>Heizungstausch </a:t>
            </a:r>
          </a:p>
          <a:p>
            <a:pPr marL="285750" indent="-285750">
              <a:spcAft>
                <a:spcPts val="600"/>
              </a:spcAft>
              <a:buClr>
                <a:srgbClr val="EC6607"/>
              </a:buClr>
              <a:buFont typeface="Wingdings" panose="05000000000000000000" pitchFamily="2" charset="2"/>
              <a:buChar char="§"/>
            </a:pPr>
            <a:r>
              <a:rPr lang="de-DE" b="1">
                <a:solidFill>
                  <a:srgbClr val="EC6607"/>
                </a:solidFill>
                <a:latin typeface="Calibri" panose="020F0502020204030204" pitchFamily="34" charset="0"/>
                <a:cs typeface="Calibri" panose="020F0502020204030204" pitchFamily="34" charset="0"/>
              </a:rPr>
              <a:t>Effizienzmaßnahmen</a:t>
            </a:r>
          </a:p>
          <a:p>
            <a:pPr marL="742950" lvl="1" indent="-285750">
              <a:spcAft>
                <a:spcPts val="600"/>
              </a:spcAft>
              <a:buClr>
                <a:srgbClr val="EC6607"/>
              </a:buClr>
              <a:buFont typeface="Wingdings" panose="05000000000000000000" pitchFamily="2" charset="2"/>
              <a:buChar char="§"/>
            </a:pPr>
            <a:r>
              <a:rPr lang="de-DE">
                <a:latin typeface="Calibri" panose="020F0502020204030204" pitchFamily="34" charset="0"/>
                <a:cs typeface="Calibri" panose="020F0502020204030204" pitchFamily="34" charset="0"/>
              </a:rPr>
              <a:t>Sanierungsmaßnahmen an der Gebäudehülle</a:t>
            </a:r>
          </a:p>
          <a:p>
            <a:pPr marL="742950" lvl="1" indent="-285750">
              <a:spcAft>
                <a:spcPts val="600"/>
              </a:spcAft>
              <a:buClr>
                <a:srgbClr val="EC6607"/>
              </a:buClr>
              <a:buFont typeface="Wingdings" panose="05000000000000000000" pitchFamily="2" charset="2"/>
              <a:buChar char="§"/>
            </a:pPr>
            <a:r>
              <a:rPr lang="de-DE">
                <a:latin typeface="Calibri" panose="020F0502020204030204" pitchFamily="34" charset="0"/>
                <a:cs typeface="Calibri" panose="020F0502020204030204" pitchFamily="34" charset="0"/>
              </a:rPr>
              <a:t>Heizungsoptimierung </a:t>
            </a:r>
          </a:p>
          <a:p>
            <a:pPr marL="742950" lvl="1" indent="-285750">
              <a:spcAft>
                <a:spcPts val="600"/>
              </a:spcAft>
              <a:buClr>
                <a:srgbClr val="EC6607"/>
              </a:buClr>
              <a:buFont typeface="Wingdings" panose="05000000000000000000" pitchFamily="2" charset="2"/>
              <a:buChar char="§"/>
            </a:pPr>
            <a:r>
              <a:rPr lang="de-DE">
                <a:latin typeface="Calibri" panose="020F0502020204030204" pitchFamily="34" charset="0"/>
                <a:cs typeface="Calibri" panose="020F0502020204030204" pitchFamily="34" charset="0"/>
              </a:rPr>
              <a:t>Anlagentechnik</a:t>
            </a: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marL="285750" indent="-285750">
              <a:buClr>
                <a:srgbClr val="EC6607"/>
              </a:buClr>
              <a:buFont typeface="Wingdings" panose="05000000000000000000" pitchFamily="2" charset="2"/>
              <a:buChar char="§"/>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71EF09C2-8143-C768-9301-265E1607826A}"/>
              </a:ext>
            </a:extLst>
          </p:cNvPr>
          <p:cNvSpPr txBox="1">
            <a:spLocks/>
          </p:cNvSpPr>
          <p:nvPr/>
        </p:nvSpPr>
        <p:spPr>
          <a:xfrm>
            <a:off x="3122436" y="3418199"/>
            <a:ext cx="2113824"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Grundförderung</a:t>
            </a:r>
          </a:p>
        </p:txBody>
      </p:sp>
      <p:sp>
        <p:nvSpPr>
          <p:cNvPr id="6" name="Textfeld 5">
            <a:extLst>
              <a:ext uri="{FF2B5EF4-FFF2-40B4-BE49-F238E27FC236}">
                <a16:creationId xmlns:a16="http://schemas.microsoft.com/office/drawing/2014/main" id="{09CABE46-581B-29EA-0D4A-5BCDF93B8864}"/>
              </a:ext>
            </a:extLst>
          </p:cNvPr>
          <p:cNvSpPr txBox="1">
            <a:spLocks/>
          </p:cNvSpPr>
          <p:nvPr/>
        </p:nvSpPr>
        <p:spPr>
          <a:xfrm>
            <a:off x="5342030" y="3418199"/>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sp>
        <p:nvSpPr>
          <p:cNvPr id="7" name="Textfeld 6">
            <a:extLst>
              <a:ext uri="{FF2B5EF4-FFF2-40B4-BE49-F238E27FC236}">
                <a16:creationId xmlns:a16="http://schemas.microsoft.com/office/drawing/2014/main" id="{13B2409D-86D2-9D1D-7422-87ED61B5B558}"/>
              </a:ext>
            </a:extLst>
          </p:cNvPr>
          <p:cNvSpPr txBox="1">
            <a:spLocks/>
          </p:cNvSpPr>
          <p:nvPr/>
        </p:nvSpPr>
        <p:spPr>
          <a:xfrm>
            <a:off x="5756323" y="3418199"/>
            <a:ext cx="1061788"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Boni</a:t>
            </a:r>
          </a:p>
        </p:txBody>
      </p:sp>
      <p:sp>
        <p:nvSpPr>
          <p:cNvPr id="8" name="Textfeld 7">
            <a:extLst>
              <a:ext uri="{FF2B5EF4-FFF2-40B4-BE49-F238E27FC236}">
                <a16:creationId xmlns:a16="http://schemas.microsoft.com/office/drawing/2014/main" id="{40DAF9F0-9315-7463-A356-3B164AEF9408}"/>
              </a:ext>
            </a:extLst>
          </p:cNvPr>
          <p:cNvSpPr txBox="1">
            <a:spLocks/>
          </p:cNvSpPr>
          <p:nvPr/>
        </p:nvSpPr>
        <p:spPr>
          <a:xfrm>
            <a:off x="7338174" y="3418199"/>
            <a:ext cx="1061787"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Zuschlag</a:t>
            </a:r>
            <a:endParaRPr lang="de-DE" sz="1400">
              <a:solidFill>
                <a:schemeClr val="bg1"/>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328E382F-F056-043D-45CB-5EF10FBA75B4}"/>
              </a:ext>
            </a:extLst>
          </p:cNvPr>
          <p:cNvSpPr txBox="1">
            <a:spLocks/>
          </p:cNvSpPr>
          <p:nvPr/>
        </p:nvSpPr>
        <p:spPr>
          <a:xfrm>
            <a:off x="6923881" y="3418199"/>
            <a:ext cx="308523" cy="324000"/>
          </a:xfrm>
          <a:prstGeom prst="rect">
            <a:avLst/>
          </a:prstGeom>
          <a:solidFill>
            <a:srgbClr val="EC6607"/>
          </a:solidFill>
          <a:ln w="19050">
            <a:solidFill>
              <a:srgbClr val="EC6607"/>
            </a:solidFill>
          </a:ln>
        </p:spPr>
        <p:txBody>
          <a:bodyPr wrap="square" rtlCol="0" anchor="ctr">
            <a:noAutofit/>
          </a:bodyPr>
          <a:lstStyle/>
          <a:p>
            <a:pPr algn="ctr"/>
            <a:r>
              <a:rPr lang="de-DE">
                <a:solidFill>
                  <a:schemeClr val="bg1"/>
                </a:solidFill>
                <a:latin typeface="Calibri" panose="020F0502020204030204" pitchFamily="34" charset="0"/>
                <a:cs typeface="Calibri" panose="020F0502020204030204" pitchFamily="34" charset="0"/>
              </a:rPr>
              <a:t>+</a:t>
            </a:r>
          </a:p>
        </p:txBody>
      </p:sp>
      <p:grpSp>
        <p:nvGrpSpPr>
          <p:cNvPr id="14" name="Gruppieren 13">
            <a:extLst>
              <a:ext uri="{FF2B5EF4-FFF2-40B4-BE49-F238E27FC236}">
                <a16:creationId xmlns:a16="http://schemas.microsoft.com/office/drawing/2014/main" id="{6F20169B-816F-810E-BC58-324B500B77FE}"/>
              </a:ext>
            </a:extLst>
          </p:cNvPr>
          <p:cNvGrpSpPr/>
          <p:nvPr/>
        </p:nvGrpSpPr>
        <p:grpSpPr>
          <a:xfrm>
            <a:off x="7575232" y="-113388"/>
            <a:ext cx="1085001" cy="914400"/>
            <a:chOff x="7443880" y="567386"/>
            <a:chExt cx="914400" cy="914400"/>
          </a:xfrm>
        </p:grpSpPr>
        <p:pic>
          <p:nvPicPr>
            <p:cNvPr id="15" name="Grafik 14" descr="Lesezeichen mit einfarbiger Füllung">
              <a:extLst>
                <a:ext uri="{FF2B5EF4-FFF2-40B4-BE49-F238E27FC236}">
                  <a16:creationId xmlns:a16="http://schemas.microsoft.com/office/drawing/2014/main" id="{3368B60D-ABD4-EE7A-48C0-7D931818F4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3880" y="567386"/>
              <a:ext cx="914400" cy="914400"/>
            </a:xfrm>
            <a:prstGeom prst="rect">
              <a:avLst/>
            </a:prstGeom>
          </p:spPr>
        </p:pic>
        <p:sp>
          <p:nvSpPr>
            <p:cNvPr id="16" name="Textfeld 15">
              <a:extLst>
                <a:ext uri="{FF2B5EF4-FFF2-40B4-BE49-F238E27FC236}">
                  <a16:creationId xmlns:a16="http://schemas.microsoft.com/office/drawing/2014/main" id="{617F8B72-3243-3E9A-0FE5-835F0BBD887C}"/>
                </a:ext>
              </a:extLst>
            </p:cNvPr>
            <p:cNvSpPr txBox="1"/>
            <p:nvPr/>
          </p:nvSpPr>
          <p:spPr>
            <a:xfrm>
              <a:off x="7663228" y="725627"/>
              <a:ext cx="475704" cy="461665"/>
            </a:xfrm>
            <a:prstGeom prst="rect">
              <a:avLst/>
            </a:prstGeom>
            <a:noFill/>
          </p:spPr>
          <p:txBody>
            <a:bodyPr wrap="square" rtlCol="0" anchor="ctr">
              <a:spAutoFit/>
            </a:bodyPr>
            <a:lstStyle/>
            <a:p>
              <a:pPr algn="ctr"/>
              <a:r>
                <a:rPr lang="de-DE" sz="1200" b="1">
                  <a:solidFill>
                    <a:schemeClr val="bg1"/>
                  </a:solidFill>
                  <a:latin typeface="Calibri" panose="020F0502020204030204" pitchFamily="34" charset="0"/>
                  <a:cs typeface="Calibri" panose="020F0502020204030204" pitchFamily="34" charset="0"/>
                </a:rPr>
                <a:t>WG EM</a:t>
              </a:r>
            </a:p>
          </p:txBody>
        </p:sp>
      </p:grpSp>
      <p:pic>
        <p:nvPicPr>
          <p:cNvPr id="17" name="Grafik 16" descr="Start mit einfarbiger Füllung">
            <a:extLst>
              <a:ext uri="{FF2B5EF4-FFF2-40B4-BE49-F238E27FC236}">
                <a16:creationId xmlns:a16="http://schemas.microsoft.com/office/drawing/2014/main" id="{E8A8B3A7-BC8D-927A-DDC5-C6AEE9FA50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1737" y="3713385"/>
            <a:ext cx="648000" cy="648000"/>
          </a:xfrm>
          <a:prstGeom prst="rect">
            <a:avLst/>
          </a:prstGeom>
        </p:spPr>
      </p:pic>
      <p:pic>
        <p:nvPicPr>
          <p:cNvPr id="18" name="Grafik 17" descr="Messgerät mit einfarbiger Füllung">
            <a:extLst>
              <a:ext uri="{FF2B5EF4-FFF2-40B4-BE49-F238E27FC236}">
                <a16:creationId xmlns:a16="http://schemas.microsoft.com/office/drawing/2014/main" id="{BE899795-F10F-81A8-3AA3-75BCB9A71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1217" y="3688088"/>
            <a:ext cx="432000" cy="432000"/>
          </a:xfrm>
          <a:prstGeom prst="rect">
            <a:avLst/>
          </a:prstGeom>
        </p:spPr>
      </p:pic>
      <p:pic>
        <p:nvPicPr>
          <p:cNvPr id="19" name="Grafik 18" descr="Münzen Silhouette">
            <a:extLst>
              <a:ext uri="{FF2B5EF4-FFF2-40B4-BE49-F238E27FC236}">
                <a16:creationId xmlns:a16="http://schemas.microsoft.com/office/drawing/2014/main" id="{4EFA292A-DC0D-37B2-4934-95BDD9BD8F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43770" y="3819589"/>
            <a:ext cx="432000" cy="432000"/>
          </a:xfrm>
          <a:prstGeom prst="rect">
            <a:avLst/>
          </a:prstGeom>
        </p:spPr>
      </p:pic>
      <p:sp>
        <p:nvSpPr>
          <p:cNvPr id="2" name="Textfeld 1">
            <a:extLst>
              <a:ext uri="{FF2B5EF4-FFF2-40B4-BE49-F238E27FC236}">
                <a16:creationId xmlns:a16="http://schemas.microsoft.com/office/drawing/2014/main" id="{6B751E14-BCF3-C4FD-9C11-82C72D005B2E}"/>
              </a:ext>
            </a:extLst>
          </p:cNvPr>
          <p:cNvSpPr txBox="1"/>
          <p:nvPr/>
        </p:nvSpPr>
        <p:spPr>
          <a:xfrm>
            <a:off x="2457679" y="4901163"/>
            <a:ext cx="6202553" cy="216534"/>
          </a:xfrm>
          <a:prstGeom prst="rect">
            <a:avLst/>
          </a:prstGeom>
          <a:noFill/>
        </p:spPr>
        <p:txBody>
          <a:bodyPr wrap="square" tIns="46800" anchor="b">
            <a:spAutoFit/>
          </a:bodyPr>
          <a:lstStyle/>
          <a:p>
            <a:r>
              <a:rPr lang="de-DE" sz="800">
                <a:latin typeface="Calibri"/>
                <a:cs typeface="Calibri"/>
              </a:rPr>
              <a:t>Quelle: BEG-EM, Stand 29.12.2023 (</a:t>
            </a:r>
            <a:r>
              <a:rPr lang="de-DE" sz="800">
                <a:latin typeface="Calibri"/>
                <a:cs typeface="Calibri"/>
                <a:hlinkClick r:id="rId11"/>
              </a:rPr>
              <a:t>https://www.bmwi.de/Redaktion/DE/Artikel/Energie/bundesfoerderung-fuer-effiziente-gebaeude-beg.html</a:t>
            </a:r>
            <a:r>
              <a:rPr lang="de-DE" sz="800">
                <a:latin typeface="Calibri"/>
                <a:cs typeface="Calibri"/>
              </a:rPr>
              <a:t>)</a:t>
            </a:r>
            <a:endParaRPr lang="de-DE" sz="800"/>
          </a:p>
        </p:txBody>
      </p:sp>
      <p:sp>
        <p:nvSpPr>
          <p:cNvPr id="3" name="Textfeld 2">
            <a:extLst>
              <a:ext uri="{FF2B5EF4-FFF2-40B4-BE49-F238E27FC236}">
                <a16:creationId xmlns:a16="http://schemas.microsoft.com/office/drawing/2014/main" id="{019595BA-630B-CB7A-1880-655E0F97D865}"/>
              </a:ext>
            </a:extLst>
          </p:cNvPr>
          <p:cNvSpPr txBox="1"/>
          <p:nvPr/>
        </p:nvSpPr>
        <p:spPr>
          <a:xfrm>
            <a:off x="1187106" y="4904833"/>
            <a:ext cx="1176336" cy="217625"/>
          </a:xfrm>
          <a:prstGeom prst="rect">
            <a:avLst/>
          </a:prstGeom>
          <a:noFill/>
        </p:spPr>
        <p:txBody>
          <a:bodyPr wrap="square" lIns="0" tIns="46800" rIns="0" bIns="46800" rtlCol="0" anchor="b">
            <a:spAutoFit/>
          </a:bodyPr>
          <a:lstStyle/>
          <a:p>
            <a:r>
              <a:rPr lang="de-DE" sz="800">
                <a:latin typeface="Calibri" panose="020F0502020204030204" pitchFamily="34" charset="0"/>
                <a:cs typeface="Calibri" panose="020F0502020204030204" pitchFamily="34" charset="0"/>
              </a:rPr>
              <a:t>Alle Angaben ohne Gewähr!</a:t>
            </a:r>
          </a:p>
        </p:txBody>
      </p:sp>
      <p:sp>
        <p:nvSpPr>
          <p:cNvPr id="11" name="Titel 2">
            <a:extLst>
              <a:ext uri="{FF2B5EF4-FFF2-40B4-BE49-F238E27FC236}">
                <a16:creationId xmlns:a16="http://schemas.microsoft.com/office/drawing/2014/main" id="{76B1814A-1C04-22B1-1D32-50F1B26525D3}"/>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Einzelmaßnahmen für Wohngebäude</a:t>
            </a:r>
            <a:endParaRPr lang="de-DE" sz="2000" b="1">
              <a:solidFill>
                <a:schemeClr val="tx1">
                  <a:lumMod val="60000"/>
                  <a:lumOff val="40000"/>
                </a:schemeClr>
              </a:solidFill>
              <a:latin typeface="Calibri" pitchFamily="-102" charset="0"/>
              <a:ea typeface="Calibri" pitchFamily="-102" charset="0"/>
              <a:cs typeface="Calibri" pitchFamily="-102" charset="0"/>
            </a:endParaRPr>
          </a:p>
        </p:txBody>
      </p:sp>
      <p:sp>
        <p:nvSpPr>
          <p:cNvPr id="23" name="Textplatzhalter 3">
            <a:extLst>
              <a:ext uri="{FF2B5EF4-FFF2-40B4-BE49-F238E27FC236}">
                <a16:creationId xmlns:a16="http://schemas.microsoft.com/office/drawing/2014/main" id="{0A53D024-7E3C-647D-C628-BAA61CCB00EA}"/>
              </a:ext>
            </a:extLst>
          </p:cNvPr>
          <p:cNvSpPr txBox="1">
            <a:spLocks/>
          </p:cNvSpPr>
          <p:nvPr/>
        </p:nvSpPr>
        <p:spPr>
          <a:xfrm>
            <a:off x="657628" y="3388507"/>
            <a:ext cx="3434662" cy="666238"/>
          </a:xfrm>
          <a:prstGeom prst="rect">
            <a:avLst/>
          </a:prstGeom>
        </p:spPr>
        <p:txBody>
          <a:bodyPr lIns="91440" tIns="45720" rIns="91440" bIns="45720" numCol="1" spcCol="360000" anchor="t"/>
          <a:lstStyle/>
          <a:p>
            <a:pPr>
              <a:spcAft>
                <a:spcPts val="600"/>
              </a:spcAft>
            </a:pPr>
            <a:r>
              <a:rPr lang="de-DE" b="1">
                <a:solidFill>
                  <a:srgbClr val="006577"/>
                </a:solidFill>
                <a:latin typeface="Calibri" panose="020F0502020204030204" pitchFamily="34" charset="0"/>
                <a:cs typeface="Calibri" panose="020F0502020204030204" pitchFamily="34" charset="0"/>
              </a:rPr>
              <a:t>Wie wird gefördert?</a:t>
            </a: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b="1">
              <a:solidFill>
                <a:srgbClr val="EC6607"/>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marL="285750" indent="-285750">
              <a:buClr>
                <a:srgbClr val="EC6607"/>
              </a:buClr>
              <a:buFont typeface="Wingdings" panose="05000000000000000000" pitchFamily="2" charset="2"/>
              <a:buChar char="§"/>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a:solidFill>
                <a:srgbClr val="262626"/>
              </a:solidFill>
              <a:highlight>
                <a:srgbClr val="FFFF00"/>
              </a:highlight>
              <a:latin typeface="Calibri" panose="020F0502020204030204" pitchFamily="34" charset="0"/>
              <a:cs typeface="Calibri" panose="020F0502020204030204" pitchFamily="34" charset="0"/>
            </a:endParaRPr>
          </a:p>
          <a:p>
            <a:pPr>
              <a:spcAft>
                <a:spcPts val="600"/>
              </a:spcAft>
            </a:pPr>
            <a:endParaRPr lang="de-DE" i="1">
              <a:solidFill>
                <a:srgbClr val="262626"/>
              </a:solidFill>
              <a:highlight>
                <a:srgbClr val="FFFF00"/>
              </a:highlight>
              <a:latin typeface="Calibri" panose="020F0502020204030204" pitchFamily="34" charset="0"/>
              <a:cs typeface="Calibri" panose="020F0502020204030204" pitchFamily="34" charset="0"/>
            </a:endParaRPr>
          </a:p>
        </p:txBody>
      </p:sp>
      <p:pic>
        <p:nvPicPr>
          <p:cNvPr id="4" name="Grafik 3" descr="Balkendiagramm mit Aufwärtstrend mit einfarbiger Füllung">
            <a:extLst>
              <a:ext uri="{FF2B5EF4-FFF2-40B4-BE49-F238E27FC236}">
                <a16:creationId xmlns:a16="http://schemas.microsoft.com/office/drawing/2014/main" id="{7AABCF26-9788-0CFA-2D2A-1742D3E331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03217" y="3819589"/>
            <a:ext cx="432000" cy="432000"/>
          </a:xfrm>
          <a:prstGeom prst="rect">
            <a:avLst/>
          </a:prstGeom>
        </p:spPr>
      </p:pic>
      <p:pic>
        <p:nvPicPr>
          <p:cNvPr id="12" name="Grafik 11" descr="Feuer mit einfarbiger Füllung">
            <a:extLst>
              <a:ext uri="{FF2B5EF4-FFF2-40B4-BE49-F238E27FC236}">
                <a16:creationId xmlns:a16="http://schemas.microsoft.com/office/drawing/2014/main" id="{7BB588AB-E116-9D6A-5CA3-AB3A16BEAD8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53067" y="3821385"/>
            <a:ext cx="432000" cy="432000"/>
          </a:xfrm>
          <a:prstGeom prst="rect">
            <a:avLst/>
          </a:prstGeom>
        </p:spPr>
      </p:pic>
    </p:spTree>
    <p:extLst>
      <p:ext uri="{BB962C8B-B14F-4D97-AF65-F5344CB8AC3E}">
        <p14:creationId xmlns:p14="http://schemas.microsoft.com/office/powerpoint/2010/main" val="2914765553"/>
      </p:ext>
    </p:extLst>
  </p:cSld>
  <p:clrMapOvr>
    <a:masterClrMapping/>
  </p:clrMapOvr>
</p:sld>
</file>

<file path=ppt/theme/theme1.xml><?xml version="1.0" encoding="utf-8"?>
<a:theme xmlns:a="http://schemas.openxmlformats.org/drawingml/2006/main" name="Folien ohne orangenen Balken oben">
  <a:themeElements>
    <a:clrScheme name="Benutzerdefiniert 11">
      <a:dk1>
        <a:srgbClr val="3F3F3F"/>
      </a:dk1>
      <a:lt1>
        <a:sysClr val="window" lastClr="FFFFFF"/>
      </a:lt1>
      <a:dk2>
        <a:srgbClr val="3F3F3F"/>
      </a:dk2>
      <a:lt2>
        <a:srgbClr val="009999"/>
      </a:lt2>
      <a:accent1>
        <a:srgbClr val="F08F1E"/>
      </a:accent1>
      <a:accent2>
        <a:srgbClr val="EE0F53"/>
      </a:accent2>
      <a:accent3>
        <a:srgbClr val="1B87F9"/>
      </a:accent3>
      <a:accent4>
        <a:srgbClr val="8DE823"/>
      </a:accent4>
      <a:accent5>
        <a:srgbClr val="F2DC36"/>
      </a:accent5>
      <a:accent6>
        <a:srgbClr val="445469"/>
      </a:accent6>
      <a:hlink>
        <a:srgbClr val="00B0F0"/>
      </a:hlink>
      <a:folHlink>
        <a:srgbClr val="FFC000"/>
      </a:folHlink>
    </a:clrScheme>
    <a:fontScheme name="Custom 4">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lien mit orangenem Balken oben">
  <a:themeElements>
    <a:clrScheme name="Benutzerdefiniert 11">
      <a:dk1>
        <a:srgbClr val="3F3F3F"/>
      </a:dk1>
      <a:lt1>
        <a:sysClr val="window" lastClr="FFFFFF"/>
      </a:lt1>
      <a:dk2>
        <a:srgbClr val="3F3F3F"/>
      </a:dk2>
      <a:lt2>
        <a:srgbClr val="009999"/>
      </a:lt2>
      <a:accent1>
        <a:srgbClr val="F08F1E"/>
      </a:accent1>
      <a:accent2>
        <a:srgbClr val="EE0F53"/>
      </a:accent2>
      <a:accent3>
        <a:srgbClr val="1B87F9"/>
      </a:accent3>
      <a:accent4>
        <a:srgbClr val="8DE823"/>
      </a:accent4>
      <a:accent5>
        <a:srgbClr val="F2DC36"/>
      </a:accent5>
      <a:accent6>
        <a:srgbClr val="445469"/>
      </a:accent6>
      <a:hlink>
        <a:srgbClr val="00B0F0"/>
      </a:hlink>
      <a:folHlink>
        <a:srgbClr val="FFC000"/>
      </a:folHlink>
    </a:clrScheme>
    <a:fontScheme name="Custom 4">
      <a:majorFont>
        <a:latin typeface="Open Sans Light"/>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tx1">
                <a:lumMod val="60000"/>
                <a:lumOff val="40000"/>
              </a:schemeClr>
            </a:solidFill>
            <a:latin typeface="Calibri"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e892489-8e3c-4fc9-88f6-ba82d3db55b7" xsi:nil="true"/>
    <lcf76f155ced4ddcb4097134ff3c332f xmlns="e775d057-41b4-493f-9c1d-754df17f640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C9B153414ED7B4495B55C9DB5076503" ma:contentTypeVersion="11" ma:contentTypeDescription="Ein neues Dokument erstellen." ma:contentTypeScope="" ma:versionID="8d30631292daa2d1596b8d404947d7f6">
  <xsd:schema xmlns:xsd="http://www.w3.org/2001/XMLSchema" xmlns:xs="http://www.w3.org/2001/XMLSchema" xmlns:p="http://schemas.microsoft.com/office/2006/metadata/properties" xmlns:ns2="e775d057-41b4-493f-9c1d-754df17f6405" xmlns:ns3="fe892489-8e3c-4fc9-88f6-ba82d3db55b7" targetNamespace="http://schemas.microsoft.com/office/2006/metadata/properties" ma:root="true" ma:fieldsID="10d8cd81dc81e229a3c088206d6529df" ns2:_="" ns3:_="">
    <xsd:import namespace="e775d057-41b4-493f-9c1d-754df17f6405"/>
    <xsd:import namespace="fe892489-8e3c-4fc9-88f6-ba82d3db55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5d057-41b4-493f-9c1d-754df17f6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c3142e4c-91d2-4bb3-8dc6-91a7882f17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892489-8e3c-4fc9-88f6-ba82d3db55b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cd3102a-b39d-4815-a8ab-444864d1f4e1}" ma:internalName="TaxCatchAll" ma:showField="CatchAllData" ma:web="fe892489-8e3c-4fc9-88f6-ba82d3db55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FA3AA9-6ECE-4220-88C6-ECD33F149464}">
  <ds:schemaRef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fe892489-8e3c-4fc9-88f6-ba82d3db55b7"/>
    <ds:schemaRef ds:uri="http://schemas.microsoft.com/office/2006/documentManagement/types"/>
    <ds:schemaRef ds:uri="e775d057-41b4-493f-9c1d-754df17f6405"/>
    <ds:schemaRef ds:uri="http://purl.org/dc/dcmitype/"/>
    <ds:schemaRef ds:uri="http://purl.org/dc/terms/"/>
  </ds:schemaRefs>
</ds:datastoreItem>
</file>

<file path=customXml/itemProps2.xml><?xml version="1.0" encoding="utf-8"?>
<ds:datastoreItem xmlns:ds="http://schemas.openxmlformats.org/officeDocument/2006/customXml" ds:itemID="{F275DD8F-75F7-4F22-BAAA-65EB3F40895E}">
  <ds:schemaRefs>
    <ds:schemaRef ds:uri="e775d057-41b4-493f-9c1d-754df17f6405"/>
    <ds:schemaRef ds:uri="fe892489-8e3c-4fc9-88f6-ba82d3db55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6F791F-FA65-475D-BD18-E9E78516D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6781</Words>
  <Application>Microsoft Office PowerPoint</Application>
  <PresentationFormat>Bildschirmpräsentation (16:9)</PresentationFormat>
  <Paragraphs>844</Paragraphs>
  <Slides>53</Slides>
  <Notes>31</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53</vt:i4>
      </vt:variant>
    </vt:vector>
  </HeadingPairs>
  <TitlesOfParts>
    <vt:vector size="61" baseType="lpstr">
      <vt:lpstr>ＭＳ Ｐゴシック</vt:lpstr>
      <vt:lpstr>Arial</vt:lpstr>
      <vt:lpstr>Calibri</vt:lpstr>
      <vt:lpstr>Courier New</vt:lpstr>
      <vt:lpstr>Open Sans Light</vt:lpstr>
      <vt:lpstr>Wingdings</vt:lpstr>
      <vt:lpstr>Folien ohne orangenen Balken oben</vt:lpstr>
      <vt:lpstr>Folien mit orangenem Balken oben</vt:lpstr>
      <vt:lpstr>Bundesförderung für effiziente Gebäude</vt:lpstr>
      <vt:lpstr>PowerPoint-Präsentation</vt:lpstr>
      <vt:lpstr>PowerPoint-Präsentation</vt:lpstr>
      <vt:lpstr>PowerPoint-Präsentation</vt:lpstr>
      <vt:lpstr>PowerPoint-Präsentation</vt:lpstr>
      <vt:lpstr>PowerPoint-Präsentation</vt:lpstr>
      <vt:lpstr>Aufschiebende oder auflösende Bedingung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Aufschiebende oder auflösende Bedingung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Hettler, Frank [Zukunft Altbau]</cp:lastModifiedBy>
  <cp:revision>1</cp:revision>
  <dcterms:created xsi:type="dcterms:W3CDTF">2016-10-12T10:24:56Z</dcterms:created>
  <dcterms:modified xsi:type="dcterms:W3CDTF">2024-02-27T16:27:37Z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9deb43-4acb-4b52-9f60-4fbbc307a3db_Enabled">
    <vt:lpwstr>true</vt:lpwstr>
  </property>
  <property fmtid="{D5CDD505-2E9C-101B-9397-08002B2CF9AE}" pid="3" name="MSIP_Label_b69deb43-4acb-4b52-9f60-4fbbc307a3db_SetDate">
    <vt:lpwstr>2023-04-17T08:48:41Z</vt:lpwstr>
  </property>
  <property fmtid="{D5CDD505-2E9C-101B-9397-08002B2CF9AE}" pid="4" name="MSIP_Label_b69deb43-4acb-4b52-9f60-4fbbc307a3db_Method">
    <vt:lpwstr>Standard</vt:lpwstr>
  </property>
  <property fmtid="{D5CDD505-2E9C-101B-9397-08002B2CF9AE}" pid="5" name="MSIP_Label_b69deb43-4acb-4b52-9f60-4fbbc307a3db_Name">
    <vt:lpwstr>Public</vt:lpwstr>
  </property>
  <property fmtid="{D5CDD505-2E9C-101B-9397-08002B2CF9AE}" pid="6" name="MSIP_Label_b69deb43-4acb-4b52-9f60-4fbbc307a3db_SiteId">
    <vt:lpwstr>faad63e0-cb31-4cc2-815c-64e8226a22a3</vt:lpwstr>
  </property>
  <property fmtid="{D5CDD505-2E9C-101B-9397-08002B2CF9AE}" pid="7" name="MSIP_Label_b69deb43-4acb-4b52-9f60-4fbbc307a3db_ActionId">
    <vt:lpwstr>ca97550e-b651-44ba-b104-88c954da1f7a</vt:lpwstr>
  </property>
  <property fmtid="{D5CDD505-2E9C-101B-9397-08002B2CF9AE}" pid="8" name="MSIP_Label_b69deb43-4acb-4b52-9f60-4fbbc307a3db_ContentBits">
    <vt:lpwstr>0</vt:lpwstr>
  </property>
  <property fmtid="{D5CDD505-2E9C-101B-9397-08002B2CF9AE}" pid="9" name="ContentTypeId">
    <vt:lpwstr>0x0101003C9B153414ED7B4495B55C9DB5076503</vt:lpwstr>
  </property>
  <property fmtid="{D5CDD505-2E9C-101B-9397-08002B2CF9AE}" pid="10" name="MediaServiceImageTags">
    <vt:lpwstr/>
  </property>
</Properties>
</file>