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62"/>
  </p:notesMasterIdLst>
  <p:handoutMasterIdLst>
    <p:handoutMasterId r:id="rId63"/>
  </p:handoutMasterIdLst>
  <p:sldIdLst>
    <p:sldId id="256" r:id="rId6"/>
    <p:sldId id="257" r:id="rId7"/>
    <p:sldId id="364" r:id="rId8"/>
    <p:sldId id="276" r:id="rId9"/>
    <p:sldId id="281" r:id="rId10"/>
    <p:sldId id="280" r:id="rId11"/>
    <p:sldId id="282" r:id="rId12"/>
    <p:sldId id="284" r:id="rId13"/>
    <p:sldId id="285" r:id="rId14"/>
    <p:sldId id="283" r:id="rId15"/>
    <p:sldId id="286" r:id="rId16"/>
    <p:sldId id="275" r:id="rId17"/>
    <p:sldId id="299" r:id="rId18"/>
    <p:sldId id="288" r:id="rId19"/>
    <p:sldId id="289" r:id="rId20"/>
    <p:sldId id="290" r:id="rId21"/>
    <p:sldId id="291" r:id="rId22"/>
    <p:sldId id="292" r:id="rId23"/>
    <p:sldId id="293" r:id="rId24"/>
    <p:sldId id="294" r:id="rId25"/>
    <p:sldId id="295" r:id="rId26"/>
    <p:sldId id="296" r:id="rId27"/>
    <p:sldId id="297" r:id="rId28"/>
    <p:sldId id="298" r:id="rId29"/>
    <p:sldId id="300" r:id="rId30"/>
    <p:sldId id="304" r:id="rId31"/>
    <p:sldId id="354" r:id="rId32"/>
    <p:sldId id="302" r:id="rId33"/>
    <p:sldId id="307" r:id="rId34"/>
    <p:sldId id="308" r:id="rId35"/>
    <p:sldId id="309" r:id="rId36"/>
    <p:sldId id="350" r:id="rId37"/>
    <p:sldId id="312" r:id="rId38"/>
    <p:sldId id="311" r:id="rId39"/>
    <p:sldId id="346" r:id="rId40"/>
    <p:sldId id="5028" r:id="rId41"/>
    <p:sldId id="313" r:id="rId42"/>
    <p:sldId id="314" r:id="rId43"/>
    <p:sldId id="349" r:id="rId44"/>
    <p:sldId id="320" r:id="rId45"/>
    <p:sldId id="321" r:id="rId46"/>
    <p:sldId id="322" r:id="rId47"/>
    <p:sldId id="351" r:id="rId48"/>
    <p:sldId id="324" r:id="rId49"/>
    <p:sldId id="352" r:id="rId50"/>
    <p:sldId id="355" r:id="rId51"/>
    <p:sldId id="356" r:id="rId52"/>
    <p:sldId id="357" r:id="rId53"/>
    <p:sldId id="5032" r:id="rId54"/>
    <p:sldId id="5031" r:id="rId55"/>
    <p:sldId id="359" r:id="rId56"/>
    <p:sldId id="360" r:id="rId57"/>
    <p:sldId id="361" r:id="rId58"/>
    <p:sldId id="363" r:id="rId59"/>
    <p:sldId id="362" r:id="rId60"/>
    <p:sldId id="316" r:id="rId6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461" userDrawn="1">
          <p15:clr>
            <a:srgbClr val="A4A3A4"/>
          </p15:clr>
        </p15:guide>
        <p15:guide id="3" pos="7242" userDrawn="1">
          <p15:clr>
            <a:srgbClr val="A4A3A4"/>
          </p15:clr>
        </p15:guide>
        <p15:guide id="4" orient="horz" pos="1457" userDrawn="1">
          <p15:clr>
            <a:srgbClr val="A4A3A4"/>
          </p15:clr>
        </p15:guide>
        <p15:guide id="5" pos="5496" userDrawn="1">
          <p15:clr>
            <a:srgbClr val="A4A3A4"/>
          </p15:clr>
        </p15:guide>
        <p15:guide id="6" orient="horz" pos="1230" userDrawn="1">
          <p15:clr>
            <a:srgbClr val="A4A3A4"/>
          </p15:clr>
        </p15:guide>
        <p15:guide id="7" orient="horz" pos="3181" userDrawn="1">
          <p15:clr>
            <a:srgbClr val="A4A3A4"/>
          </p15:clr>
        </p15:guide>
        <p15:guide id="8" orient="horz" pos="1344" userDrawn="1">
          <p15:clr>
            <a:srgbClr val="A4A3A4"/>
          </p15:clr>
        </p15:guide>
        <p15:guide id="9" pos="432" userDrawn="1">
          <p15:clr>
            <a:srgbClr val="A4A3A4"/>
          </p15:clr>
        </p15:guide>
        <p15:guide id="10" orient="horz" pos="2976" userDrawn="1">
          <p15:clr>
            <a:srgbClr val="A4A3A4"/>
          </p15:clr>
        </p15:guide>
        <p15:guide id="11" orient="horz" pos="3521" userDrawn="1">
          <p15:clr>
            <a:srgbClr val="A4A3A4"/>
          </p15:clr>
        </p15:guide>
        <p15:guide id="12" pos="2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5D8"/>
    <a:srgbClr val="EC6607"/>
    <a:srgbClr val="006374"/>
    <a:srgbClr val="7B7B7B"/>
    <a:srgbClr val="FBB900"/>
    <a:srgbClr val="66FF33"/>
    <a:srgbClr val="EBBD46"/>
    <a:srgbClr val="FF0000"/>
    <a:srgbClr val="00B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6535D0-56EE-47C8-A08C-6A806D0B020B}" v="1" dt="2026-09-18T05:52:54.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459"/>
        <p:guide pos="461"/>
        <p:guide pos="7242"/>
        <p:guide orient="horz" pos="1457"/>
        <p:guide pos="5496"/>
        <p:guide orient="horz" pos="1230"/>
        <p:guide orient="horz" pos="3181"/>
        <p:guide orient="horz" pos="1344"/>
        <p:guide pos="432"/>
        <p:guide orient="horz" pos="2976"/>
        <p:guide orient="horz" pos="3521"/>
        <p:guide pos="24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516549984159822E-2"/>
          <c:y val="5.2253423452884182E-2"/>
          <c:w val="0.91590468950058357"/>
          <c:h val="0.85769998263337399"/>
        </c:manualLayout>
      </c:layout>
      <c:barChart>
        <c:barDir val="col"/>
        <c:grouping val="stacked"/>
        <c:varyColors val="0"/>
        <c:ser>
          <c:idx val="0"/>
          <c:order val="0"/>
          <c:tx>
            <c:strRef>
              <c:f>Tabelle1!$B$1</c:f>
              <c:strCache>
                <c:ptCount val="1"/>
                <c:pt idx="0">
                  <c:v>Datenreihe 1</c:v>
                </c:pt>
              </c:strCache>
            </c:strRef>
          </c:tx>
          <c:spPr>
            <a:solidFill>
              <a:srgbClr val="006577"/>
            </a:solidFill>
            <a:ln>
              <a:noFill/>
            </a:ln>
            <a:effectLst/>
          </c:spPr>
          <c:invertIfNegative val="0"/>
          <c:dPt>
            <c:idx val="6"/>
            <c:invertIfNegative val="0"/>
            <c:bubble3D val="0"/>
            <c:spPr>
              <a:solidFill>
                <a:srgbClr val="006577"/>
              </a:solidFill>
              <a:ln>
                <a:noFill/>
              </a:ln>
              <a:effectLst/>
            </c:spPr>
            <c:extLst>
              <c:ext xmlns:c16="http://schemas.microsoft.com/office/drawing/2014/chart" uri="{C3380CC4-5D6E-409C-BE32-E72D297353CC}">
                <c16:uniqueId val="{00000001-F491-4F49-8141-4AEB7CF5DA46}"/>
              </c:ext>
            </c:extLst>
          </c:dPt>
          <c:dLbls>
            <c:dLbl>
              <c:idx val="5"/>
              <c:tx>
                <c:rich>
                  <a:bodyPr/>
                  <a:lstStyle/>
                  <a:p>
                    <a:fld id="{75235FD1-6536-4191-A3EB-EC5AD89B2E89}" type="VALUE">
                      <a:rPr lang="en-US" smtClean="0"/>
                      <a:pPr/>
                      <a:t>[WERT]</a:t>
                    </a:fld>
                    <a:r>
                      <a:rPr lang="en-US"/>
                      <a:t>-</a:t>
                    </a:r>
                    <a:br>
                      <a:rPr lang="en-US"/>
                    </a:br>
                    <a:r>
                      <a:rPr lang="en-US"/>
                      <a:t>65</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070-4BD8-8BA8-2532F0844961}"/>
                </c:ext>
              </c:extLst>
            </c:dLbl>
            <c:dLbl>
              <c:idx val="6"/>
              <c:delete val="1"/>
              <c:extLst>
                <c:ext xmlns:c15="http://schemas.microsoft.com/office/drawing/2012/chart" uri="{CE6537A1-D6FC-4f65-9D91-7224C49458BB}"/>
                <c:ext xmlns:c16="http://schemas.microsoft.com/office/drawing/2014/chart" uri="{C3380CC4-5D6E-409C-BE32-E72D297353CC}">
                  <c16:uniqueId val="{00000001-F491-4F49-8141-4AEB7CF5DA46}"/>
                </c:ext>
              </c:extLst>
            </c:dLbl>
            <c:dLbl>
              <c:idx val="7"/>
              <c:delete val="1"/>
              <c:extLst>
                <c:ext xmlns:c15="http://schemas.microsoft.com/office/drawing/2012/chart" uri="{CE6537A1-D6FC-4f65-9D91-7224C49458BB}"/>
                <c:ext xmlns:c16="http://schemas.microsoft.com/office/drawing/2014/chart" uri="{C3380CC4-5D6E-409C-BE32-E72D297353CC}">
                  <c16:uniqueId val="{00000003-2070-4BD8-8BA8-2532F084496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Calibri" panose="020F0502020204030204" pitchFamily="34" charset="0"/>
                    <a:ea typeface="+mn-ea"/>
                    <a:cs typeface="Calibri" panose="020F0502020204030204" pitchFamily="34" charset="0"/>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2021</c:v>
                </c:pt>
                <c:pt idx="1">
                  <c:v>2022</c:v>
                </c:pt>
                <c:pt idx="2">
                  <c:v>2023</c:v>
                </c:pt>
                <c:pt idx="3">
                  <c:v>2024</c:v>
                </c:pt>
                <c:pt idx="4">
                  <c:v>2025</c:v>
                </c:pt>
                <c:pt idx="5">
                  <c:v>2026*</c:v>
                </c:pt>
                <c:pt idx="6">
                  <c:v>2027</c:v>
                </c:pt>
                <c:pt idx="7">
                  <c:v>2028</c:v>
                </c:pt>
              </c:strCache>
            </c:strRef>
          </c:cat>
          <c:val>
            <c:numRef>
              <c:f>Tabelle1!$B$2:$B$9</c:f>
              <c:numCache>
                <c:formatCode>General</c:formatCode>
                <c:ptCount val="8"/>
                <c:pt idx="0">
                  <c:v>25</c:v>
                </c:pt>
                <c:pt idx="1">
                  <c:v>30</c:v>
                </c:pt>
                <c:pt idx="2">
                  <c:v>30</c:v>
                </c:pt>
                <c:pt idx="3">
                  <c:v>45</c:v>
                </c:pt>
                <c:pt idx="4">
                  <c:v>55</c:v>
                </c:pt>
                <c:pt idx="5">
                  <c:v>55</c:v>
                </c:pt>
                <c:pt idx="6">
                  <c:v>65</c:v>
                </c:pt>
                <c:pt idx="7">
                  <c:v>70</c:v>
                </c:pt>
              </c:numCache>
            </c:numRef>
          </c:val>
          <c:extLst>
            <c:ext xmlns:c16="http://schemas.microsoft.com/office/drawing/2014/chart" uri="{C3380CC4-5D6E-409C-BE32-E72D297353CC}">
              <c16:uniqueId val="{00000002-F491-4F49-8141-4AEB7CF5DA46}"/>
            </c:ext>
          </c:extLst>
        </c:ser>
        <c:ser>
          <c:idx val="1"/>
          <c:order val="1"/>
          <c:tx>
            <c:strRef>
              <c:f>Tabelle1!$C$1</c:f>
              <c:strCache>
                <c:ptCount val="1"/>
                <c:pt idx="0">
                  <c:v>Spalte1</c:v>
                </c:pt>
              </c:strCache>
            </c:strRef>
          </c:tx>
          <c:spPr>
            <a:gradFill>
              <a:gsLst>
                <a:gs pos="71565">
                  <a:srgbClr val="006577"/>
                </a:gs>
                <a:gs pos="28000">
                  <a:srgbClr val="8FBBC3"/>
                </a:gs>
                <a:gs pos="0">
                  <a:schemeClr val="bg1"/>
                </a:gs>
                <a:gs pos="100000">
                  <a:srgbClr val="006577"/>
                </a:gs>
              </a:gsLst>
              <a:lin ang="5400000" scaled="1"/>
            </a:gradFill>
            <a:ln>
              <a:noFill/>
            </a:ln>
            <a:effectLst/>
          </c:spPr>
          <c:invertIfNegative val="0"/>
          <c:cat>
            <c:strRef>
              <c:f>Tabelle1!$A$2:$A$9</c:f>
              <c:strCache>
                <c:ptCount val="8"/>
                <c:pt idx="0">
                  <c:v>2021</c:v>
                </c:pt>
                <c:pt idx="1">
                  <c:v>2022</c:v>
                </c:pt>
                <c:pt idx="2">
                  <c:v>2023</c:v>
                </c:pt>
                <c:pt idx="3">
                  <c:v>2024</c:v>
                </c:pt>
                <c:pt idx="4">
                  <c:v>2025</c:v>
                </c:pt>
                <c:pt idx="5">
                  <c:v>2026*</c:v>
                </c:pt>
                <c:pt idx="6">
                  <c:v>2027</c:v>
                </c:pt>
                <c:pt idx="7">
                  <c:v>2028</c:v>
                </c:pt>
              </c:strCache>
            </c:strRef>
          </c:cat>
          <c:val>
            <c:numRef>
              <c:f>Tabelle1!$C$2:$C$9</c:f>
              <c:numCache>
                <c:formatCode>General</c:formatCode>
                <c:ptCount val="8"/>
                <c:pt idx="5">
                  <c:v>10</c:v>
                </c:pt>
                <c:pt idx="6">
                  <c:v>10</c:v>
                </c:pt>
                <c:pt idx="7">
                  <c:v>10</c:v>
                </c:pt>
              </c:numCache>
            </c:numRef>
          </c:val>
          <c:extLst>
            <c:ext xmlns:c16="http://schemas.microsoft.com/office/drawing/2014/chart" uri="{C3380CC4-5D6E-409C-BE32-E72D297353CC}">
              <c16:uniqueId val="{00000003-F491-4F49-8141-4AEB7CF5DA46}"/>
            </c:ext>
          </c:extLst>
        </c:ser>
        <c:dLbls>
          <c:showLegendKey val="0"/>
          <c:showVal val="0"/>
          <c:showCatName val="0"/>
          <c:showSerName val="0"/>
          <c:showPercent val="0"/>
          <c:showBubbleSize val="0"/>
        </c:dLbls>
        <c:gapWidth val="149"/>
        <c:overlap val="100"/>
        <c:axId val="1362792655"/>
        <c:axId val="1362794575"/>
      </c:barChart>
      <c:catAx>
        <c:axId val="1362792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262626"/>
                </a:solidFill>
                <a:latin typeface="Calibri" panose="020F0502020204030204" pitchFamily="34" charset="0"/>
                <a:ea typeface="+mn-ea"/>
                <a:cs typeface="Calibri" panose="020F0502020204030204" pitchFamily="34" charset="0"/>
              </a:defRPr>
            </a:pPr>
            <a:endParaRPr lang="de-DE"/>
          </a:p>
        </c:txPr>
        <c:crossAx val="1362794575"/>
        <c:crosses val="autoZero"/>
        <c:auto val="1"/>
        <c:lblAlgn val="ctr"/>
        <c:lblOffset val="100"/>
        <c:noMultiLvlLbl val="0"/>
      </c:catAx>
      <c:valAx>
        <c:axId val="1362794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62626"/>
                </a:solidFill>
                <a:latin typeface="Calibri" panose="020F0502020204030204" pitchFamily="34" charset="0"/>
                <a:ea typeface="+mn-ea"/>
                <a:cs typeface="Calibri" panose="020F0502020204030204" pitchFamily="34" charset="0"/>
              </a:defRPr>
            </a:pPr>
            <a:endParaRPr lang="de-DE"/>
          </a:p>
        </c:txPr>
        <c:crossAx val="1362792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779491686546E-2"/>
          <c:y val="0.13178752470800648"/>
          <c:w val="0.54719192913385828"/>
          <c:h val="0.82078784320940923"/>
        </c:manualLayout>
      </c:layout>
      <c:doughnutChart>
        <c:varyColors val="1"/>
        <c:ser>
          <c:idx val="0"/>
          <c:order val="0"/>
          <c:tx>
            <c:strRef>
              <c:f>Tabelle1!$B$1</c:f>
              <c:strCache>
                <c:ptCount val="1"/>
                <c:pt idx="0">
                  <c:v>Marktanteile</c:v>
                </c:pt>
              </c:strCache>
            </c:strRef>
          </c:tx>
          <c:dPt>
            <c:idx val="0"/>
            <c:bubble3D val="0"/>
            <c:spPr>
              <a:solidFill>
                <a:srgbClr val="EC6607"/>
              </a:solidFill>
              <a:ln w="19050">
                <a:solidFill>
                  <a:schemeClr val="lt1"/>
                </a:solidFill>
              </a:ln>
              <a:effectLst/>
            </c:spPr>
            <c:extLst>
              <c:ext xmlns:c16="http://schemas.microsoft.com/office/drawing/2014/chart" uri="{C3380CC4-5D6E-409C-BE32-E72D297353CC}">
                <c16:uniqueId val="{00000001-9524-40A5-BFCE-6EF7C9228B51}"/>
              </c:ext>
            </c:extLst>
          </c:dPt>
          <c:dPt>
            <c:idx val="1"/>
            <c:bubble3D val="0"/>
            <c:spPr>
              <a:solidFill>
                <a:srgbClr val="006374"/>
              </a:solidFill>
              <a:ln w="19050">
                <a:solidFill>
                  <a:schemeClr val="lt1"/>
                </a:solidFill>
              </a:ln>
              <a:effectLst/>
            </c:spPr>
            <c:extLst>
              <c:ext xmlns:c16="http://schemas.microsoft.com/office/drawing/2014/chart" uri="{C3380CC4-5D6E-409C-BE32-E72D297353CC}">
                <c16:uniqueId val="{00000003-9524-40A5-BFCE-6EF7C9228B51}"/>
              </c:ext>
            </c:extLst>
          </c:dPt>
          <c:dPt>
            <c:idx val="2"/>
            <c:bubble3D val="0"/>
            <c:spPr>
              <a:solidFill>
                <a:srgbClr val="95C5D8"/>
              </a:solidFill>
              <a:ln w="19050">
                <a:solidFill>
                  <a:schemeClr val="lt1"/>
                </a:solidFill>
              </a:ln>
              <a:effectLst/>
            </c:spPr>
            <c:extLst>
              <c:ext xmlns:c16="http://schemas.microsoft.com/office/drawing/2014/chart" uri="{C3380CC4-5D6E-409C-BE32-E72D297353CC}">
                <c16:uniqueId val="{00000005-9524-40A5-BFCE-6EF7C9228B51}"/>
              </c:ext>
            </c:extLst>
          </c:dPt>
          <c:dLbls>
            <c:dLbl>
              <c:idx val="0"/>
              <c:layout>
                <c:manualLayout>
                  <c:x val="4.9783688132851452E-2"/>
                  <c:y val="-0.726186373755973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24-40A5-BFCE-6EF7C9228B51}"/>
                </c:ext>
              </c:extLst>
            </c:dLbl>
            <c:dLbl>
              <c:idx val="1"/>
              <c:layout>
                <c:manualLayout>
                  <c:x val="-2.9286245426831451E-2"/>
                  <c:y val="-0.1083055787430668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24-40A5-BFCE-6EF7C9228B51}"/>
                </c:ext>
              </c:extLst>
            </c:dLbl>
            <c:dLbl>
              <c:idx val="2"/>
              <c:layout>
                <c:manualLayout>
                  <c:x val="5.0404350911405552E-4"/>
                  <c:y val="-0.116467634876979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24-40A5-BFCE-6EF7C9228B5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extLst>
          </c:dLbls>
          <c:cat>
            <c:strRef>
              <c:f>Tabelle1!$A$2:$A$4</c:f>
              <c:strCache>
                <c:ptCount val="3"/>
                <c:pt idx="0">
                  <c:v>Luft-Wasser &amp; Luft-Luft-Wärmepumpen</c:v>
                </c:pt>
                <c:pt idx="1">
                  <c:v>Erdwärme-/Sole-Wärmepumpen</c:v>
                </c:pt>
                <c:pt idx="2">
                  <c:v>Sonstige Wärmepumpen inkl. Grundwasser</c:v>
                </c:pt>
              </c:strCache>
            </c:strRef>
          </c:cat>
          <c:val>
            <c:numRef>
              <c:f>Tabelle1!$B$2:$B$4</c:f>
              <c:numCache>
                <c:formatCode>0%</c:formatCode>
                <c:ptCount val="3"/>
                <c:pt idx="0">
                  <c:v>0.95</c:v>
                </c:pt>
                <c:pt idx="1">
                  <c:v>0.04</c:v>
                </c:pt>
                <c:pt idx="2">
                  <c:v>0.01</c:v>
                </c:pt>
              </c:numCache>
            </c:numRef>
          </c:val>
          <c:extLst>
            <c:ext xmlns:c16="http://schemas.microsoft.com/office/drawing/2014/chart" uri="{C3380CC4-5D6E-409C-BE32-E72D297353CC}">
              <c16:uniqueId val="{00000006-9524-40A5-BFCE-6EF7C9228B51}"/>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layout>
        <c:manualLayout>
          <c:xMode val="edge"/>
          <c:yMode val="edge"/>
          <c:x val="0.51158695741414895"/>
          <c:y val="0.40450370848900785"/>
          <c:w val="0.42756631264569911"/>
          <c:h val="0.2724280166102256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92871334802998"/>
          <c:y val="2.8869264586577219E-2"/>
          <c:w val="0.70258880308714911"/>
          <c:h val="0.9210297896322911"/>
        </c:manualLayout>
      </c:layout>
      <c:barChart>
        <c:barDir val="bar"/>
        <c:grouping val="clustered"/>
        <c:varyColors val="0"/>
        <c:ser>
          <c:idx val="0"/>
          <c:order val="0"/>
          <c:tx>
            <c:strRef>
              <c:f>Tabelle1!$B$1</c:f>
              <c:strCache>
                <c:ptCount val="1"/>
                <c:pt idx="0">
                  <c:v>Anzahl</c:v>
                </c:pt>
              </c:strCache>
            </c:strRef>
          </c:tx>
          <c:spPr>
            <a:solidFill>
              <a:srgbClr val="006373"/>
            </a:solidFill>
            <a:ln>
              <a:noFill/>
            </a:ln>
            <a:effectLst/>
          </c:spPr>
          <c:invertIfNegative val="0"/>
          <c:dPt>
            <c:idx val="3"/>
            <c:invertIfNegative val="0"/>
            <c:bubble3D val="0"/>
            <c:spPr>
              <a:solidFill>
                <a:srgbClr val="EC6607"/>
              </a:solidFill>
              <a:ln>
                <a:noFill/>
              </a:ln>
              <a:effectLst/>
            </c:spPr>
            <c:extLst>
              <c:ext xmlns:c16="http://schemas.microsoft.com/office/drawing/2014/chart" uri="{C3380CC4-5D6E-409C-BE32-E72D297353CC}">
                <c16:uniqueId val="{00000001-649F-4559-A00F-E59EC2606F10}"/>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Tabelle1!$A$2:$A$22</c:f>
              <c:strCache>
                <c:ptCount val="21"/>
                <c:pt idx="0">
                  <c:v>Großbritannien</c:v>
                </c:pt>
                <c:pt idx="1">
                  <c:v>Slovakei</c:v>
                </c:pt>
                <c:pt idx="2">
                  <c:v>Polen</c:v>
                </c:pt>
                <c:pt idx="3">
                  <c:v>Deutschland</c:v>
                </c:pt>
                <c:pt idx="4">
                  <c:v>Irland</c:v>
                </c:pt>
                <c:pt idx="5">
                  <c:v>Tschechien</c:v>
                </c:pt>
                <c:pt idx="6">
                  <c:v>Ungarn </c:v>
                </c:pt>
                <c:pt idx="7">
                  <c:v>Portugal</c:v>
                </c:pt>
                <c:pt idx="8">
                  <c:v>Niederlande</c:v>
                </c:pt>
                <c:pt idx="9">
                  <c:v>Spanien</c:v>
                </c:pt>
                <c:pt idx="10">
                  <c:v>Schweiz</c:v>
                </c:pt>
                <c:pt idx="11">
                  <c:v>Österreich</c:v>
                </c:pt>
                <c:pt idx="12">
                  <c:v>Litauen</c:v>
                </c:pt>
                <c:pt idx="13">
                  <c:v>Italien</c:v>
                </c:pt>
                <c:pt idx="14">
                  <c:v>Belgien</c:v>
                </c:pt>
                <c:pt idx="15">
                  <c:v>Frankreich</c:v>
                </c:pt>
                <c:pt idx="16">
                  <c:v>Dänemark</c:v>
                </c:pt>
                <c:pt idx="17">
                  <c:v>Estland</c:v>
                </c:pt>
                <c:pt idx="18">
                  <c:v>Schweden</c:v>
                </c:pt>
                <c:pt idx="19">
                  <c:v>Finnland</c:v>
                </c:pt>
                <c:pt idx="20">
                  <c:v>Norwegen</c:v>
                </c:pt>
              </c:strCache>
            </c:strRef>
          </c:cat>
          <c:val>
            <c:numRef>
              <c:f>Tabelle1!$B$2:$B$22</c:f>
              <c:numCache>
                <c:formatCode>General</c:formatCode>
                <c:ptCount val="21"/>
                <c:pt idx="0">
                  <c:v>23</c:v>
                </c:pt>
                <c:pt idx="1">
                  <c:v>43</c:v>
                </c:pt>
                <c:pt idx="2">
                  <c:v>53</c:v>
                </c:pt>
                <c:pt idx="3">
                  <c:v>62</c:v>
                </c:pt>
                <c:pt idx="4">
                  <c:v>82</c:v>
                </c:pt>
                <c:pt idx="5">
                  <c:v>86</c:v>
                </c:pt>
                <c:pt idx="6">
                  <c:v>93</c:v>
                </c:pt>
                <c:pt idx="7">
                  <c:v>95</c:v>
                </c:pt>
                <c:pt idx="8">
                  <c:v>95</c:v>
                </c:pt>
                <c:pt idx="9">
                  <c:v>98</c:v>
                </c:pt>
                <c:pt idx="10">
                  <c:v>130</c:v>
                </c:pt>
                <c:pt idx="11">
                  <c:v>134</c:v>
                </c:pt>
                <c:pt idx="12">
                  <c:v>143</c:v>
                </c:pt>
                <c:pt idx="13">
                  <c:v>182</c:v>
                </c:pt>
                <c:pt idx="14">
                  <c:v>195</c:v>
                </c:pt>
                <c:pt idx="15">
                  <c:v>217</c:v>
                </c:pt>
                <c:pt idx="16">
                  <c:v>231</c:v>
                </c:pt>
                <c:pt idx="17">
                  <c:v>362</c:v>
                </c:pt>
                <c:pt idx="18">
                  <c:v>506</c:v>
                </c:pt>
                <c:pt idx="19">
                  <c:v>543</c:v>
                </c:pt>
                <c:pt idx="20">
                  <c:v>651</c:v>
                </c:pt>
              </c:numCache>
            </c:numRef>
          </c:val>
          <c:extLst>
            <c:ext xmlns:c16="http://schemas.microsoft.com/office/drawing/2014/chart" uri="{C3380CC4-5D6E-409C-BE32-E72D297353CC}">
              <c16:uniqueId val="{00000002-649F-4559-A00F-E59EC2606F10}"/>
            </c:ext>
          </c:extLst>
        </c:ser>
        <c:dLbls>
          <c:dLblPos val="outEnd"/>
          <c:showLegendKey val="0"/>
          <c:showVal val="1"/>
          <c:showCatName val="0"/>
          <c:showSerName val="0"/>
          <c:showPercent val="0"/>
          <c:showBubbleSize val="0"/>
        </c:dLbls>
        <c:gapWidth val="100"/>
        <c:axId val="1417371407"/>
        <c:axId val="1417370447"/>
      </c:barChart>
      <c:catAx>
        <c:axId val="14173714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417370447"/>
        <c:crosses val="autoZero"/>
        <c:auto val="1"/>
        <c:lblAlgn val="ctr"/>
        <c:lblOffset val="100"/>
        <c:noMultiLvlLbl val="0"/>
      </c:catAx>
      <c:valAx>
        <c:axId val="1417370447"/>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3714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Calibri" panose="020F0502020204030204" pitchFamily="34" charset="0"/>
          <a:cs typeface="Calibri" panose="020F0502020204030204" pitchFamily="34" charset="0"/>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Tabelle1!$B$1</c:f>
              <c:strCache>
                <c:ptCount val="1"/>
                <c:pt idx="0">
                  <c:v>Datenreihe 1</c:v>
                </c:pt>
              </c:strCache>
            </c:strRef>
          </c:tx>
          <c:spPr>
            <a:solidFill>
              <a:srgbClr val="006373"/>
            </a:solidFill>
            <a:ln>
              <a:noFill/>
            </a:ln>
            <a:effectLst/>
          </c:spPr>
          <c:invertIfNegative val="0"/>
          <c:dPt>
            <c:idx val="0"/>
            <c:invertIfNegative val="0"/>
            <c:bubble3D val="0"/>
            <c:spPr>
              <a:solidFill>
                <a:srgbClr val="FBB900"/>
              </a:solidFill>
              <a:ln>
                <a:noFill/>
              </a:ln>
              <a:effectLst/>
            </c:spPr>
            <c:extLst>
              <c:ext xmlns:c16="http://schemas.microsoft.com/office/drawing/2014/chart" uri="{C3380CC4-5D6E-409C-BE32-E72D297353CC}">
                <c16:uniqueId val="{00000001-4579-4476-83D4-1BF307D6EA95}"/>
              </c:ext>
            </c:extLst>
          </c:dPt>
          <c:cat>
            <c:strRef>
              <c:f>Tabelle1!$A$2:$A$6</c:f>
              <c:strCache>
                <c:ptCount val="1"/>
                <c:pt idx="0">
                  <c:v>Erzeugter PV-Strom</c:v>
                </c:pt>
              </c:strCache>
            </c:strRef>
          </c:cat>
          <c:val>
            <c:numRef>
              <c:f>Tabelle1!$B$2:$B$6</c:f>
              <c:numCache>
                <c:formatCode>General</c:formatCode>
                <c:ptCount val="5"/>
                <c:pt idx="0">
                  <c:v>100</c:v>
                </c:pt>
                <c:pt idx="1">
                  <c:v>20</c:v>
                </c:pt>
                <c:pt idx="2">
                  <c:v>20</c:v>
                </c:pt>
                <c:pt idx="3">
                  <c:v>20</c:v>
                </c:pt>
                <c:pt idx="4">
                  <c:v>20</c:v>
                </c:pt>
              </c:numCache>
            </c:numRef>
          </c:val>
          <c:extLst>
            <c:ext xmlns:c16="http://schemas.microsoft.com/office/drawing/2014/chart" uri="{C3380CC4-5D6E-409C-BE32-E72D297353CC}">
              <c16:uniqueId val="{00000002-4579-4476-83D4-1BF307D6EA95}"/>
            </c:ext>
          </c:extLst>
        </c:ser>
        <c:ser>
          <c:idx val="1"/>
          <c:order val="1"/>
          <c:tx>
            <c:strRef>
              <c:f>Tabelle1!$C$1</c:f>
              <c:strCache>
                <c:ptCount val="1"/>
                <c:pt idx="0">
                  <c:v>Datenreihe 2</c:v>
                </c:pt>
              </c:strCache>
            </c:strRef>
          </c:tx>
          <c:spPr>
            <a:solidFill>
              <a:srgbClr val="7B7B7B"/>
            </a:solidFill>
            <a:ln>
              <a:noFill/>
            </a:ln>
            <a:effectLst/>
          </c:spPr>
          <c:invertIfNegative val="0"/>
          <c:dPt>
            <c:idx val="1"/>
            <c:invertIfNegative val="0"/>
            <c:bubble3D val="0"/>
            <c:spPr>
              <a:solidFill>
                <a:srgbClr val="B8B8B8"/>
              </a:solidFill>
              <a:ln>
                <a:noFill/>
              </a:ln>
              <a:effectLst/>
            </c:spPr>
            <c:extLst>
              <c:ext xmlns:c16="http://schemas.microsoft.com/office/drawing/2014/chart" uri="{C3380CC4-5D6E-409C-BE32-E72D297353CC}">
                <c16:uniqueId val="{00000004-4579-4476-83D4-1BF307D6EA95}"/>
              </c:ext>
            </c:extLst>
          </c:dPt>
          <c:dPt>
            <c:idx val="2"/>
            <c:invertIfNegative val="0"/>
            <c:bubble3D val="0"/>
            <c:spPr>
              <a:solidFill>
                <a:srgbClr val="00879E"/>
              </a:solidFill>
              <a:ln>
                <a:noFill/>
              </a:ln>
              <a:effectLst/>
            </c:spPr>
            <c:extLst>
              <c:ext xmlns:c16="http://schemas.microsoft.com/office/drawing/2014/chart" uri="{C3380CC4-5D6E-409C-BE32-E72D297353CC}">
                <c16:uniqueId val="{00000006-4579-4476-83D4-1BF307D6EA95}"/>
              </c:ext>
            </c:extLst>
          </c:dPt>
          <c:dPt>
            <c:idx val="3"/>
            <c:invertIfNegative val="0"/>
            <c:bubble3D val="0"/>
            <c:spPr>
              <a:solidFill>
                <a:srgbClr val="00879E"/>
              </a:solidFill>
              <a:ln>
                <a:noFill/>
              </a:ln>
              <a:effectLst/>
            </c:spPr>
            <c:extLst>
              <c:ext xmlns:c16="http://schemas.microsoft.com/office/drawing/2014/chart" uri="{C3380CC4-5D6E-409C-BE32-E72D297353CC}">
                <c16:uniqueId val="{00000008-4579-4476-83D4-1BF307D6EA95}"/>
              </c:ext>
            </c:extLst>
          </c:dPt>
          <c:dPt>
            <c:idx val="4"/>
            <c:invertIfNegative val="0"/>
            <c:bubble3D val="0"/>
            <c:spPr>
              <a:solidFill>
                <a:srgbClr val="00879E"/>
              </a:solidFill>
              <a:ln>
                <a:noFill/>
              </a:ln>
              <a:effectLst/>
            </c:spPr>
            <c:extLst>
              <c:ext xmlns:c16="http://schemas.microsoft.com/office/drawing/2014/chart" uri="{C3380CC4-5D6E-409C-BE32-E72D297353CC}">
                <c16:uniqueId val="{0000000A-4579-4476-83D4-1BF307D6EA95}"/>
              </c:ext>
            </c:extLst>
          </c:dPt>
          <c:cat>
            <c:strRef>
              <c:f>Tabelle1!$A$2:$A$6</c:f>
              <c:strCache>
                <c:ptCount val="1"/>
                <c:pt idx="0">
                  <c:v>Erzeugter PV-Strom</c:v>
                </c:pt>
              </c:strCache>
            </c:strRef>
          </c:cat>
          <c:val>
            <c:numRef>
              <c:f>Tabelle1!$C$2:$C$6</c:f>
              <c:numCache>
                <c:formatCode>General</c:formatCode>
                <c:ptCount val="5"/>
                <c:pt idx="0">
                  <c:v>0</c:v>
                </c:pt>
                <c:pt idx="1">
                  <c:v>80</c:v>
                </c:pt>
                <c:pt idx="2">
                  <c:v>15</c:v>
                </c:pt>
                <c:pt idx="3">
                  <c:v>15</c:v>
                </c:pt>
                <c:pt idx="4">
                  <c:v>15</c:v>
                </c:pt>
              </c:numCache>
            </c:numRef>
          </c:val>
          <c:extLst>
            <c:ext xmlns:c16="http://schemas.microsoft.com/office/drawing/2014/chart" uri="{C3380CC4-5D6E-409C-BE32-E72D297353CC}">
              <c16:uniqueId val="{0000000B-4579-4476-83D4-1BF307D6EA95}"/>
            </c:ext>
          </c:extLst>
        </c:ser>
        <c:ser>
          <c:idx val="2"/>
          <c:order val="2"/>
          <c:tx>
            <c:strRef>
              <c:f>Tabelle1!$D$1</c:f>
              <c:strCache>
                <c:ptCount val="1"/>
                <c:pt idx="0">
                  <c:v>Datenreihe 3</c:v>
                </c:pt>
              </c:strCache>
            </c:strRef>
          </c:tx>
          <c:spPr>
            <a:solidFill>
              <a:srgbClr val="00C2E2"/>
            </a:solidFill>
            <a:ln>
              <a:noFill/>
            </a:ln>
            <a:effectLst/>
          </c:spPr>
          <c:invertIfNegative val="0"/>
          <c:cat>
            <c:strRef>
              <c:f>Tabelle1!$A$2:$A$6</c:f>
              <c:strCache>
                <c:ptCount val="1"/>
                <c:pt idx="0">
                  <c:v>Erzeugter PV-Strom</c:v>
                </c:pt>
              </c:strCache>
            </c:strRef>
          </c:cat>
          <c:val>
            <c:numRef>
              <c:f>Tabelle1!$D$2:$D$6</c:f>
              <c:numCache>
                <c:formatCode>General</c:formatCode>
                <c:ptCount val="5"/>
                <c:pt idx="0">
                  <c:v>0</c:v>
                </c:pt>
                <c:pt idx="1">
                  <c:v>0</c:v>
                </c:pt>
                <c:pt idx="2">
                  <c:v>0</c:v>
                </c:pt>
                <c:pt idx="3">
                  <c:v>30</c:v>
                </c:pt>
                <c:pt idx="4">
                  <c:v>30</c:v>
                </c:pt>
              </c:numCache>
            </c:numRef>
          </c:val>
          <c:extLst>
            <c:ext xmlns:c16="http://schemas.microsoft.com/office/drawing/2014/chart" uri="{C3380CC4-5D6E-409C-BE32-E72D297353CC}">
              <c16:uniqueId val="{0000000C-4579-4476-83D4-1BF307D6EA95}"/>
            </c:ext>
          </c:extLst>
        </c:ser>
        <c:ser>
          <c:idx val="3"/>
          <c:order val="3"/>
          <c:tx>
            <c:strRef>
              <c:f>Tabelle1!$E$1</c:f>
              <c:strCache>
                <c:ptCount val="1"/>
                <c:pt idx="0">
                  <c:v>Datenreihe 4</c:v>
                </c:pt>
              </c:strCache>
            </c:strRef>
          </c:tx>
          <c:spPr>
            <a:solidFill>
              <a:srgbClr val="95C5D9"/>
            </a:solidFill>
            <a:ln>
              <a:noFill/>
            </a:ln>
            <a:effectLst/>
          </c:spPr>
          <c:invertIfNegative val="0"/>
          <c:cat>
            <c:strRef>
              <c:f>Tabelle1!$A$2:$A$6</c:f>
              <c:strCache>
                <c:ptCount val="1"/>
                <c:pt idx="0">
                  <c:v>Erzeugter PV-Strom</c:v>
                </c:pt>
              </c:strCache>
            </c:strRef>
          </c:cat>
          <c:val>
            <c:numRef>
              <c:f>Tabelle1!$E$2:$E$6</c:f>
              <c:numCache>
                <c:formatCode>General</c:formatCode>
                <c:ptCount val="5"/>
                <c:pt idx="0">
                  <c:v>0</c:v>
                </c:pt>
                <c:pt idx="1">
                  <c:v>0</c:v>
                </c:pt>
                <c:pt idx="2">
                  <c:v>0</c:v>
                </c:pt>
                <c:pt idx="3">
                  <c:v>0</c:v>
                </c:pt>
                <c:pt idx="4">
                  <c:v>10</c:v>
                </c:pt>
              </c:numCache>
            </c:numRef>
          </c:val>
          <c:extLst>
            <c:ext xmlns:c16="http://schemas.microsoft.com/office/drawing/2014/chart" uri="{C3380CC4-5D6E-409C-BE32-E72D297353CC}">
              <c16:uniqueId val="{0000000D-4579-4476-83D4-1BF307D6EA95}"/>
            </c:ext>
          </c:extLst>
        </c:ser>
        <c:ser>
          <c:idx val="4"/>
          <c:order val="4"/>
          <c:tx>
            <c:strRef>
              <c:f>Tabelle1!$F$1</c:f>
              <c:strCache>
                <c:ptCount val="1"/>
              </c:strCache>
            </c:strRef>
          </c:tx>
          <c:spPr>
            <a:solidFill>
              <a:srgbClr val="B8B8B8"/>
            </a:solidFill>
            <a:ln>
              <a:noFill/>
            </a:ln>
            <a:effectLst/>
          </c:spPr>
          <c:invertIfNegative val="0"/>
          <c:cat>
            <c:strRef>
              <c:f>Tabelle1!$A$2:$A$6</c:f>
              <c:strCache>
                <c:ptCount val="1"/>
                <c:pt idx="0">
                  <c:v>Erzeugter PV-Strom</c:v>
                </c:pt>
              </c:strCache>
            </c:strRef>
          </c:cat>
          <c:val>
            <c:numRef>
              <c:f>Tabelle1!$F$2:$F$6</c:f>
              <c:numCache>
                <c:formatCode>General</c:formatCode>
                <c:ptCount val="5"/>
                <c:pt idx="0">
                  <c:v>0</c:v>
                </c:pt>
                <c:pt idx="1">
                  <c:v>0</c:v>
                </c:pt>
                <c:pt idx="2">
                  <c:v>65</c:v>
                </c:pt>
                <c:pt idx="3">
                  <c:v>35</c:v>
                </c:pt>
                <c:pt idx="4">
                  <c:v>25</c:v>
                </c:pt>
              </c:numCache>
            </c:numRef>
          </c:val>
          <c:extLst>
            <c:ext xmlns:c16="http://schemas.microsoft.com/office/drawing/2014/chart" uri="{C3380CC4-5D6E-409C-BE32-E72D297353CC}">
              <c16:uniqueId val="{0000000E-4579-4476-83D4-1BF307D6EA95}"/>
            </c:ext>
          </c:extLst>
        </c:ser>
        <c:dLbls>
          <c:showLegendKey val="0"/>
          <c:showVal val="0"/>
          <c:showCatName val="0"/>
          <c:showSerName val="0"/>
          <c:showPercent val="0"/>
          <c:showBubbleSize val="0"/>
        </c:dLbls>
        <c:gapWidth val="150"/>
        <c:overlap val="100"/>
        <c:axId val="2031323792"/>
        <c:axId val="2031321872"/>
      </c:barChart>
      <c:catAx>
        <c:axId val="2031323792"/>
        <c:scaling>
          <c:orientation val="minMax"/>
        </c:scaling>
        <c:delete val="1"/>
        <c:axPos val="b"/>
        <c:numFmt formatCode="General" sourceLinked="1"/>
        <c:majorTickMark val="none"/>
        <c:minorTickMark val="none"/>
        <c:tickLblPos val="nextTo"/>
        <c:crossAx val="2031321872"/>
        <c:crosses val="autoZero"/>
        <c:auto val="1"/>
        <c:lblAlgn val="ctr"/>
        <c:lblOffset val="100"/>
        <c:noMultiLvlLbl val="0"/>
      </c:catAx>
      <c:valAx>
        <c:axId val="2031321872"/>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31323792"/>
        <c:crosses val="autoZero"/>
        <c:crossBetween val="between"/>
        <c:majorUnit val="0.2"/>
        <c:min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0731735077139"/>
          <c:y val="9.9911893293606543E-2"/>
          <c:w val="0.8506318871770463"/>
          <c:h val="0.69667918319246447"/>
        </c:manualLayout>
      </c:layout>
      <c:barChart>
        <c:barDir val="col"/>
        <c:grouping val="clustered"/>
        <c:varyColors val="0"/>
        <c:ser>
          <c:idx val="0"/>
          <c:order val="0"/>
          <c:tx>
            <c:strRef>
              <c:f>Tabelle1!$B$1</c:f>
              <c:strCache>
                <c:ptCount val="1"/>
                <c:pt idx="0">
                  <c:v>Stromerzeugung</c:v>
                </c:pt>
              </c:strCache>
            </c:strRef>
          </c:tx>
          <c:spPr>
            <a:solidFill>
              <a:srgbClr val="FBB900"/>
            </a:solidFill>
            <a:ln>
              <a:noFill/>
            </a:ln>
            <a:effectLst/>
          </c:spPr>
          <c:invertIfNegative val="0"/>
          <c:cat>
            <c:strRef>
              <c:f>Tabelle1!$A$2:$A$13</c:f>
              <c:strCache>
                <c:ptCount val="12"/>
                <c:pt idx="0">
                  <c:v>J</c:v>
                </c:pt>
                <c:pt idx="1">
                  <c:v>F</c:v>
                </c:pt>
                <c:pt idx="2">
                  <c:v>M</c:v>
                </c:pt>
                <c:pt idx="3">
                  <c:v>A</c:v>
                </c:pt>
                <c:pt idx="4">
                  <c:v>M</c:v>
                </c:pt>
                <c:pt idx="5">
                  <c:v>J</c:v>
                </c:pt>
                <c:pt idx="6">
                  <c:v>J</c:v>
                </c:pt>
                <c:pt idx="7">
                  <c:v>A</c:v>
                </c:pt>
                <c:pt idx="8">
                  <c:v>S</c:v>
                </c:pt>
                <c:pt idx="9">
                  <c:v>O</c:v>
                </c:pt>
                <c:pt idx="10">
                  <c:v>N</c:v>
                </c:pt>
                <c:pt idx="11">
                  <c:v>D</c:v>
                </c:pt>
              </c:strCache>
            </c:strRef>
          </c:cat>
          <c:val>
            <c:numRef>
              <c:f>Tabelle1!$B$2:$B$13</c:f>
              <c:numCache>
                <c:formatCode>General</c:formatCode>
                <c:ptCount val="12"/>
                <c:pt idx="0">
                  <c:v>550</c:v>
                </c:pt>
                <c:pt idx="1">
                  <c:v>550</c:v>
                </c:pt>
                <c:pt idx="2">
                  <c:v>850</c:v>
                </c:pt>
                <c:pt idx="3">
                  <c:v>1100</c:v>
                </c:pt>
                <c:pt idx="4">
                  <c:v>1150</c:v>
                </c:pt>
                <c:pt idx="5">
                  <c:v>1150</c:v>
                </c:pt>
                <c:pt idx="6">
                  <c:v>1250</c:v>
                </c:pt>
                <c:pt idx="7">
                  <c:v>1350</c:v>
                </c:pt>
                <c:pt idx="8">
                  <c:v>900</c:v>
                </c:pt>
                <c:pt idx="9">
                  <c:v>600</c:v>
                </c:pt>
                <c:pt idx="10">
                  <c:v>450</c:v>
                </c:pt>
                <c:pt idx="11">
                  <c:v>350</c:v>
                </c:pt>
              </c:numCache>
            </c:numRef>
          </c:val>
          <c:extLst>
            <c:ext xmlns:c16="http://schemas.microsoft.com/office/drawing/2014/chart" uri="{C3380CC4-5D6E-409C-BE32-E72D297353CC}">
              <c16:uniqueId val="{00000000-0B37-4394-9BC2-59A7E21EDF98}"/>
            </c:ext>
          </c:extLst>
        </c:ser>
        <c:ser>
          <c:idx val="1"/>
          <c:order val="1"/>
          <c:tx>
            <c:strRef>
              <c:f>Tabelle1!$C$1</c:f>
              <c:strCache>
                <c:ptCount val="1"/>
                <c:pt idx="0">
                  <c:v>Stromverbrauch</c:v>
                </c:pt>
              </c:strCache>
            </c:strRef>
          </c:tx>
          <c:spPr>
            <a:solidFill>
              <a:srgbClr val="EC6607"/>
            </a:solidFill>
            <a:ln>
              <a:noFill/>
            </a:ln>
            <a:effectLst/>
          </c:spPr>
          <c:invertIfNegative val="0"/>
          <c:cat>
            <c:strRef>
              <c:f>Tabelle1!$A$2:$A$13</c:f>
              <c:strCache>
                <c:ptCount val="12"/>
                <c:pt idx="0">
                  <c:v>J</c:v>
                </c:pt>
                <c:pt idx="1">
                  <c:v>F</c:v>
                </c:pt>
                <c:pt idx="2">
                  <c:v>M</c:v>
                </c:pt>
                <c:pt idx="3">
                  <c:v>A</c:v>
                </c:pt>
                <c:pt idx="4">
                  <c:v>M</c:v>
                </c:pt>
                <c:pt idx="5">
                  <c:v>J</c:v>
                </c:pt>
                <c:pt idx="6">
                  <c:v>J</c:v>
                </c:pt>
                <c:pt idx="7">
                  <c:v>A</c:v>
                </c:pt>
                <c:pt idx="8">
                  <c:v>S</c:v>
                </c:pt>
                <c:pt idx="9">
                  <c:v>O</c:v>
                </c:pt>
                <c:pt idx="10">
                  <c:v>N</c:v>
                </c:pt>
                <c:pt idx="11">
                  <c:v>D</c:v>
                </c:pt>
              </c:strCache>
            </c:strRef>
          </c:cat>
          <c:val>
            <c:numRef>
              <c:f>Tabelle1!$C$2:$C$13</c:f>
              <c:numCache>
                <c:formatCode>General</c:formatCode>
                <c:ptCount val="12"/>
                <c:pt idx="0">
                  <c:v>1800</c:v>
                </c:pt>
                <c:pt idx="1">
                  <c:v>1430</c:v>
                </c:pt>
                <c:pt idx="2">
                  <c:v>1450</c:v>
                </c:pt>
                <c:pt idx="3">
                  <c:v>1200</c:v>
                </c:pt>
                <c:pt idx="4">
                  <c:v>1100</c:v>
                </c:pt>
                <c:pt idx="5">
                  <c:v>1000</c:v>
                </c:pt>
                <c:pt idx="6">
                  <c:v>1100</c:v>
                </c:pt>
                <c:pt idx="7">
                  <c:v>1000</c:v>
                </c:pt>
                <c:pt idx="8">
                  <c:v>1000</c:v>
                </c:pt>
                <c:pt idx="9">
                  <c:v>1150</c:v>
                </c:pt>
                <c:pt idx="10">
                  <c:v>1550</c:v>
                </c:pt>
                <c:pt idx="11">
                  <c:v>1800</c:v>
                </c:pt>
              </c:numCache>
            </c:numRef>
          </c:val>
          <c:extLst>
            <c:ext xmlns:c16="http://schemas.microsoft.com/office/drawing/2014/chart" uri="{C3380CC4-5D6E-409C-BE32-E72D297353CC}">
              <c16:uniqueId val="{00000001-0B37-4394-9BC2-59A7E21EDF98}"/>
            </c:ext>
          </c:extLst>
        </c:ser>
        <c:dLbls>
          <c:showLegendKey val="0"/>
          <c:showVal val="0"/>
          <c:showCatName val="0"/>
          <c:showSerName val="0"/>
          <c:showPercent val="0"/>
          <c:showBubbleSize val="0"/>
        </c:dLbls>
        <c:gapWidth val="219"/>
        <c:overlap val="-27"/>
        <c:axId val="1086711712"/>
        <c:axId val="1086734752"/>
      </c:barChart>
      <c:catAx>
        <c:axId val="108671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086734752"/>
        <c:crosses val="autoZero"/>
        <c:auto val="1"/>
        <c:lblAlgn val="ctr"/>
        <c:lblOffset val="100"/>
        <c:noMultiLvlLbl val="0"/>
      </c:catAx>
      <c:valAx>
        <c:axId val="108673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086711712"/>
        <c:crosses val="autoZero"/>
        <c:crossBetween val="between"/>
        <c:majorUnit val="500"/>
      </c:valAx>
      <c:spPr>
        <a:noFill/>
        <a:ln>
          <a:noFill/>
        </a:ln>
        <a:effectLst/>
      </c:spPr>
    </c:plotArea>
    <c:legend>
      <c:legendPos val="b"/>
      <c:layout>
        <c:manualLayout>
          <c:xMode val="edge"/>
          <c:yMode val="edge"/>
          <c:x val="0.21484676547784468"/>
          <c:y val="0.91557015044845469"/>
          <c:w val="0.63893392002470284"/>
          <c:h val="8.090002251307008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82257E3-C1EF-1DED-4A70-E928D5EA0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6B42AD4-82CF-F32F-ACE2-8864D179D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5FFE6-5F50-154E-A6DA-99C614B8DB5B}" type="datetimeFigureOut">
              <a:rPr lang="de-DE" smtClean="0"/>
              <a:t>18.09.2026</a:t>
            </a:fld>
            <a:endParaRPr lang="de-DE"/>
          </a:p>
        </p:txBody>
      </p:sp>
      <p:sp>
        <p:nvSpPr>
          <p:cNvPr id="4" name="Fußzeilenplatzhalter 3">
            <a:extLst>
              <a:ext uri="{FF2B5EF4-FFF2-40B4-BE49-F238E27FC236}">
                <a16:creationId xmlns:a16="http://schemas.microsoft.com/office/drawing/2014/main" id="{70D4496F-33D6-4EEE-A1BD-42B18D3E07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5" name="Foliennummernplatzhalter 4">
            <a:extLst>
              <a:ext uri="{FF2B5EF4-FFF2-40B4-BE49-F238E27FC236}">
                <a16:creationId xmlns:a16="http://schemas.microsoft.com/office/drawing/2014/main" id="{57E2CD23-BD57-920F-B9AE-07D6E279C7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6EE372-27EA-E449-A4F0-C4F28234EC3E}" type="slidenum">
              <a:rPr lang="de-DE" smtClean="0"/>
              <a:t>‹Nr.›</a:t>
            </a:fld>
            <a:endParaRPr lang="de-DE"/>
          </a:p>
        </p:txBody>
      </p:sp>
    </p:spTree>
    <p:extLst>
      <p:ext uri="{BB962C8B-B14F-4D97-AF65-F5344CB8AC3E}">
        <p14:creationId xmlns:p14="http://schemas.microsoft.com/office/powerpoint/2010/main" val="938887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27FAD-E0C7-154A-8829-7F2299139E4D}" type="datetimeFigureOut">
              <a:rPr lang="de-DE" smtClean="0"/>
              <a:t>18.09.2026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2C7C4-4C95-7842-A90B-51410D7DA187}" type="slidenum">
              <a:rPr lang="de-DE" smtClean="0"/>
              <a:t>‹Nr.›</a:t>
            </a:fld>
            <a:endParaRPr lang="de-DE"/>
          </a:p>
        </p:txBody>
      </p:sp>
    </p:spTree>
    <p:extLst>
      <p:ext uri="{BB962C8B-B14F-4D97-AF65-F5344CB8AC3E}">
        <p14:creationId xmlns:p14="http://schemas.microsoft.com/office/powerpoint/2010/main" val="6314487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2376B-55C1-CAFF-9EF4-E3AE095BBB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A05237-EFA9-625B-EE40-F2CD0652C63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9FE47CC-D0E3-78F6-21E0-146F377BD6F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B1569B1-311D-149D-7682-7D46FB3AF46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AB9A316-7484-8D8A-9F3D-BAB05E7B6C8E}"/>
              </a:ext>
            </a:extLst>
          </p:cNvPr>
          <p:cNvSpPr>
            <a:spLocks noGrp="1"/>
          </p:cNvSpPr>
          <p:nvPr>
            <p:ph type="sldNum" sz="quarter" idx="5"/>
          </p:nvPr>
        </p:nvSpPr>
        <p:spPr/>
        <p:txBody>
          <a:bodyPr/>
          <a:lstStyle/>
          <a:p>
            <a:fld id="{D682C7C4-4C95-7842-A90B-51410D7DA187}" type="slidenum">
              <a:rPr lang="de-DE" smtClean="0"/>
              <a:t>3</a:t>
            </a:fld>
            <a:endParaRPr lang="de-DE"/>
          </a:p>
        </p:txBody>
      </p:sp>
    </p:spTree>
    <p:extLst>
      <p:ext uri="{BB962C8B-B14F-4D97-AF65-F5344CB8AC3E}">
        <p14:creationId xmlns:p14="http://schemas.microsoft.com/office/powerpoint/2010/main" val="17991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685ED-4A57-F2B7-414C-85AF0121C9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B18B5A-4172-7F94-4ABA-A3FC9B5B014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29CB979-2394-4945-1783-978274039E4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012B0BF-CCFB-1150-F801-CE72052B6FE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C37AAC0-FE15-CED8-35E5-0A27BD3AC6DC}"/>
              </a:ext>
            </a:extLst>
          </p:cNvPr>
          <p:cNvSpPr>
            <a:spLocks noGrp="1"/>
          </p:cNvSpPr>
          <p:nvPr>
            <p:ph type="sldNum" sz="quarter" idx="5"/>
          </p:nvPr>
        </p:nvSpPr>
        <p:spPr/>
        <p:txBody>
          <a:bodyPr/>
          <a:lstStyle/>
          <a:p>
            <a:fld id="{D682C7C4-4C95-7842-A90B-51410D7DA187}" type="slidenum">
              <a:rPr lang="de-DE" smtClean="0"/>
              <a:t>4</a:t>
            </a:fld>
            <a:endParaRPr lang="de-DE"/>
          </a:p>
        </p:txBody>
      </p:sp>
    </p:spTree>
    <p:extLst>
      <p:ext uri="{BB962C8B-B14F-4D97-AF65-F5344CB8AC3E}">
        <p14:creationId xmlns:p14="http://schemas.microsoft.com/office/powerpoint/2010/main" val="2926050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9377A-6745-6B9F-8645-6E20766ACE9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6CE7DF-09D2-048D-BB7E-C0D8B21FDA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EB0AD1-7129-51B9-B60D-0FF10F18D96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783C063-5245-BDEC-0CB0-5C034395790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73F3C3F-B2A5-CC55-8DA9-3A2EC01F8529}"/>
              </a:ext>
            </a:extLst>
          </p:cNvPr>
          <p:cNvSpPr>
            <a:spLocks noGrp="1"/>
          </p:cNvSpPr>
          <p:nvPr>
            <p:ph type="sldNum" sz="quarter" idx="5"/>
          </p:nvPr>
        </p:nvSpPr>
        <p:spPr/>
        <p:txBody>
          <a:bodyPr/>
          <a:lstStyle/>
          <a:p>
            <a:fld id="{D682C7C4-4C95-7842-A90B-51410D7DA187}" type="slidenum">
              <a:rPr lang="de-DE" smtClean="0"/>
              <a:t>5</a:t>
            </a:fld>
            <a:endParaRPr lang="de-DE"/>
          </a:p>
        </p:txBody>
      </p:sp>
    </p:spTree>
    <p:extLst>
      <p:ext uri="{BB962C8B-B14F-4D97-AF65-F5344CB8AC3E}">
        <p14:creationId xmlns:p14="http://schemas.microsoft.com/office/powerpoint/2010/main" val="27090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0A761-7355-2830-A454-572E2BF2D4F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336C46F-B1C2-300E-AC5C-B4094928CC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70B746D-45CE-9059-F9B2-9869F786CBB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01C7811-6093-2AE2-14B6-77FDD5BAF0C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DA60E4B-5048-62E7-0D3E-4D51538E50BC}"/>
              </a:ext>
            </a:extLst>
          </p:cNvPr>
          <p:cNvSpPr>
            <a:spLocks noGrp="1"/>
          </p:cNvSpPr>
          <p:nvPr>
            <p:ph type="sldNum" sz="quarter" idx="5"/>
          </p:nvPr>
        </p:nvSpPr>
        <p:spPr/>
        <p:txBody>
          <a:bodyPr/>
          <a:lstStyle/>
          <a:p>
            <a:fld id="{D682C7C4-4C95-7842-A90B-51410D7DA187}" type="slidenum">
              <a:rPr lang="de-DE" smtClean="0"/>
              <a:t>7</a:t>
            </a:fld>
            <a:endParaRPr lang="de-DE"/>
          </a:p>
        </p:txBody>
      </p:sp>
    </p:spTree>
    <p:extLst>
      <p:ext uri="{BB962C8B-B14F-4D97-AF65-F5344CB8AC3E}">
        <p14:creationId xmlns:p14="http://schemas.microsoft.com/office/powerpoint/2010/main" val="3206456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8BAC-4476-6469-FC54-2E6FF469324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6E64EB1-D66B-5FFD-AEA6-227A73C4A36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44A5CA1-FAA6-D315-98BE-328AE9C9453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199DBE9-DB08-EB53-CCCB-30A5F0CB11C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3A42520-9721-3623-D0DE-1E95DE09292E}"/>
              </a:ext>
            </a:extLst>
          </p:cNvPr>
          <p:cNvSpPr>
            <a:spLocks noGrp="1"/>
          </p:cNvSpPr>
          <p:nvPr>
            <p:ph type="sldNum" sz="quarter" idx="5"/>
          </p:nvPr>
        </p:nvSpPr>
        <p:spPr/>
        <p:txBody>
          <a:bodyPr/>
          <a:lstStyle/>
          <a:p>
            <a:fld id="{D682C7C4-4C95-7842-A90B-51410D7DA187}" type="slidenum">
              <a:rPr lang="de-DE" smtClean="0"/>
              <a:t>8</a:t>
            </a:fld>
            <a:endParaRPr lang="de-DE"/>
          </a:p>
        </p:txBody>
      </p:sp>
    </p:spTree>
    <p:extLst>
      <p:ext uri="{BB962C8B-B14F-4D97-AF65-F5344CB8AC3E}">
        <p14:creationId xmlns:p14="http://schemas.microsoft.com/office/powerpoint/2010/main" val="2834403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50FBE-5C7F-BE60-ACE6-CAFC51C4F1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AF8C746-BB23-833B-B8DF-8E0FCBD6528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C127BF-FE67-94C6-B58D-2F660E2362F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D4018FB-800A-863E-77F3-D428019CF4E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BED5178-9111-5741-52CF-3CA964CFF707}"/>
              </a:ext>
            </a:extLst>
          </p:cNvPr>
          <p:cNvSpPr>
            <a:spLocks noGrp="1"/>
          </p:cNvSpPr>
          <p:nvPr>
            <p:ph type="sldNum" sz="quarter" idx="5"/>
          </p:nvPr>
        </p:nvSpPr>
        <p:spPr/>
        <p:txBody>
          <a:bodyPr/>
          <a:lstStyle/>
          <a:p>
            <a:fld id="{D682C7C4-4C95-7842-A90B-51410D7DA187}" type="slidenum">
              <a:rPr lang="de-DE" smtClean="0"/>
              <a:t>9</a:t>
            </a:fld>
            <a:endParaRPr lang="de-DE"/>
          </a:p>
        </p:txBody>
      </p:sp>
    </p:spTree>
    <p:extLst>
      <p:ext uri="{BB962C8B-B14F-4D97-AF65-F5344CB8AC3E}">
        <p14:creationId xmlns:p14="http://schemas.microsoft.com/office/powerpoint/2010/main" val="963651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636B4-6A9B-E9D3-C793-33DCE46485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2D1DF1-7020-5FD4-1809-2CE360C746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1DA3412-F989-CD31-74F8-EE7E8734CE9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E0177BD-EDFA-2273-55E0-A543F3E5691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9D610DE-DFA1-76C7-5DD8-52E407E84004}"/>
              </a:ext>
            </a:extLst>
          </p:cNvPr>
          <p:cNvSpPr>
            <a:spLocks noGrp="1"/>
          </p:cNvSpPr>
          <p:nvPr>
            <p:ph type="sldNum" sz="quarter" idx="5"/>
          </p:nvPr>
        </p:nvSpPr>
        <p:spPr/>
        <p:txBody>
          <a:bodyPr/>
          <a:lstStyle/>
          <a:p>
            <a:fld id="{D682C7C4-4C95-7842-A90B-51410D7DA187}" type="slidenum">
              <a:rPr lang="de-DE" smtClean="0"/>
              <a:t>10</a:t>
            </a:fld>
            <a:endParaRPr lang="de-DE"/>
          </a:p>
        </p:txBody>
      </p:sp>
    </p:spTree>
    <p:extLst>
      <p:ext uri="{BB962C8B-B14F-4D97-AF65-F5344CB8AC3E}">
        <p14:creationId xmlns:p14="http://schemas.microsoft.com/office/powerpoint/2010/main" val="286797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BFC55-242D-90F3-94BE-9C80E4D3A8A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B02D3E-820A-ADD2-C7CB-A8EBA97AA5D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318994D-EAEB-B5D4-A289-0E7734D37587}"/>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8B394DC-1B0D-B1B4-C8A6-38F993C3D04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F6FF616-C34F-6992-53C2-B678FBEFA963}"/>
              </a:ext>
            </a:extLst>
          </p:cNvPr>
          <p:cNvSpPr>
            <a:spLocks noGrp="1"/>
          </p:cNvSpPr>
          <p:nvPr>
            <p:ph type="sldNum" sz="quarter" idx="5"/>
          </p:nvPr>
        </p:nvSpPr>
        <p:spPr/>
        <p:txBody>
          <a:bodyPr/>
          <a:lstStyle/>
          <a:p>
            <a:fld id="{D682C7C4-4C95-7842-A90B-51410D7DA187}" type="slidenum">
              <a:rPr lang="de-DE" smtClean="0"/>
              <a:t>11</a:t>
            </a:fld>
            <a:endParaRPr lang="de-DE"/>
          </a:p>
        </p:txBody>
      </p:sp>
    </p:spTree>
    <p:extLst>
      <p:ext uri="{BB962C8B-B14F-4D97-AF65-F5344CB8AC3E}">
        <p14:creationId xmlns:p14="http://schemas.microsoft.com/office/powerpoint/2010/main" val="956250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1DC39-1990-E8A9-60B1-AD3C37885A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57592D-0D1C-9B6C-E895-A31DE92B258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507C7B5-561C-6CA7-ACBE-6C8CA6E54E4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9B80A61-CB03-22D2-FDF0-FEEC6C63526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392FF4B-B686-FBEC-E5FE-018CB584A1F2}"/>
              </a:ext>
            </a:extLst>
          </p:cNvPr>
          <p:cNvSpPr>
            <a:spLocks noGrp="1"/>
          </p:cNvSpPr>
          <p:nvPr>
            <p:ph type="sldNum" sz="quarter" idx="5"/>
          </p:nvPr>
        </p:nvSpPr>
        <p:spPr/>
        <p:txBody>
          <a:bodyPr/>
          <a:lstStyle/>
          <a:p>
            <a:fld id="{D682C7C4-4C95-7842-A90B-51410D7DA187}" type="slidenum">
              <a:rPr lang="de-DE" smtClean="0"/>
              <a:t>12</a:t>
            </a:fld>
            <a:endParaRPr lang="de-DE"/>
          </a:p>
        </p:txBody>
      </p:sp>
    </p:spTree>
    <p:extLst>
      <p:ext uri="{BB962C8B-B14F-4D97-AF65-F5344CB8AC3E}">
        <p14:creationId xmlns:p14="http://schemas.microsoft.com/office/powerpoint/2010/main" val="685738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306B2-6AA3-494F-E751-0E7839A585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59B23B-FD43-631E-38B7-CEF22AC831F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8F8919-A21B-AFDB-AE9B-BA3EF4668F2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0239329-2330-52E0-8D35-E7C106F01EF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49E9E4A-CD6C-0607-F950-D570E1778329}"/>
              </a:ext>
            </a:extLst>
          </p:cNvPr>
          <p:cNvSpPr>
            <a:spLocks noGrp="1"/>
          </p:cNvSpPr>
          <p:nvPr>
            <p:ph type="sldNum" sz="quarter" idx="5"/>
          </p:nvPr>
        </p:nvSpPr>
        <p:spPr/>
        <p:txBody>
          <a:bodyPr/>
          <a:lstStyle/>
          <a:p>
            <a:fld id="{D682C7C4-4C95-7842-A90B-51410D7DA187}" type="slidenum">
              <a:rPr lang="de-DE" smtClean="0"/>
              <a:t>13</a:t>
            </a:fld>
            <a:endParaRPr lang="de-DE"/>
          </a:p>
        </p:txBody>
      </p:sp>
    </p:spTree>
    <p:extLst>
      <p:ext uri="{BB962C8B-B14F-4D97-AF65-F5344CB8AC3E}">
        <p14:creationId xmlns:p14="http://schemas.microsoft.com/office/powerpoint/2010/main" val="3683452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A137-FAC1-79CA-8850-A90DA96F3A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9D4D831-2AD7-56D3-AE28-98CD8426C07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3177688-B7C9-EE6C-3656-BD412CC95D0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69CBDD8-A064-ED2B-9007-57DF746509C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1E62283-B7E6-171F-4A50-9B2EF1D38F7F}"/>
              </a:ext>
            </a:extLst>
          </p:cNvPr>
          <p:cNvSpPr>
            <a:spLocks noGrp="1"/>
          </p:cNvSpPr>
          <p:nvPr>
            <p:ph type="sldNum" sz="quarter" idx="5"/>
          </p:nvPr>
        </p:nvSpPr>
        <p:spPr/>
        <p:txBody>
          <a:bodyPr/>
          <a:lstStyle/>
          <a:p>
            <a:fld id="{D682C7C4-4C95-7842-A90B-51410D7DA187}" type="slidenum">
              <a:rPr lang="de-DE" smtClean="0"/>
              <a:t>14</a:t>
            </a:fld>
            <a:endParaRPr lang="de-DE"/>
          </a:p>
        </p:txBody>
      </p:sp>
    </p:spTree>
    <p:extLst>
      <p:ext uri="{BB962C8B-B14F-4D97-AF65-F5344CB8AC3E}">
        <p14:creationId xmlns:p14="http://schemas.microsoft.com/office/powerpoint/2010/main" val="117412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A64C1-58BF-2BB7-C987-F5BB810BEE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3FD8B0B-21E3-6F03-A7EA-E47130B626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ECD0828-DC15-1098-515C-08804AF881A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45193DF-8AF1-AB88-CE2E-6042C734F30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5525EC5-7A55-CEBE-E5BE-1F2A9123D504}"/>
              </a:ext>
            </a:extLst>
          </p:cNvPr>
          <p:cNvSpPr>
            <a:spLocks noGrp="1"/>
          </p:cNvSpPr>
          <p:nvPr>
            <p:ph type="sldNum" sz="quarter" idx="5"/>
          </p:nvPr>
        </p:nvSpPr>
        <p:spPr/>
        <p:txBody>
          <a:bodyPr/>
          <a:lstStyle/>
          <a:p>
            <a:fld id="{D682C7C4-4C95-7842-A90B-51410D7DA187}" type="slidenum">
              <a:rPr lang="de-DE" smtClean="0"/>
              <a:t>15</a:t>
            </a:fld>
            <a:endParaRPr lang="de-DE"/>
          </a:p>
        </p:txBody>
      </p:sp>
    </p:spTree>
    <p:extLst>
      <p:ext uri="{BB962C8B-B14F-4D97-AF65-F5344CB8AC3E}">
        <p14:creationId xmlns:p14="http://schemas.microsoft.com/office/powerpoint/2010/main" val="4118724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85B1-DB59-097E-52AD-7AEBD045E3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DF0A5A7-6021-1193-4B7F-624E6BAB57E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9AFFB79-77FD-943A-557A-4E5524BA21A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2D60072-124D-88AD-7427-7E53A52E75F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1823C889-4D09-D4CD-5F83-A64F60D0F945}"/>
              </a:ext>
            </a:extLst>
          </p:cNvPr>
          <p:cNvSpPr>
            <a:spLocks noGrp="1"/>
          </p:cNvSpPr>
          <p:nvPr>
            <p:ph type="sldNum" sz="quarter" idx="5"/>
          </p:nvPr>
        </p:nvSpPr>
        <p:spPr/>
        <p:txBody>
          <a:bodyPr/>
          <a:lstStyle/>
          <a:p>
            <a:fld id="{D682C7C4-4C95-7842-A90B-51410D7DA187}" type="slidenum">
              <a:rPr lang="de-DE" smtClean="0"/>
              <a:t>16</a:t>
            </a:fld>
            <a:endParaRPr lang="de-DE"/>
          </a:p>
        </p:txBody>
      </p:sp>
    </p:spTree>
    <p:extLst>
      <p:ext uri="{BB962C8B-B14F-4D97-AF65-F5344CB8AC3E}">
        <p14:creationId xmlns:p14="http://schemas.microsoft.com/office/powerpoint/2010/main" val="2889187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3997-C101-78A3-8356-18DB11E46B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5FA4350-BB1E-5822-5DEC-F3A61034FAB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F7D008-178C-64B5-CF29-9348BC9A02C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F4F09F0-1673-F0DC-11E7-943CCF12220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E0B0C7DF-606D-B850-224D-752E0E6E4D5E}"/>
              </a:ext>
            </a:extLst>
          </p:cNvPr>
          <p:cNvSpPr>
            <a:spLocks noGrp="1"/>
          </p:cNvSpPr>
          <p:nvPr>
            <p:ph type="sldNum" sz="quarter" idx="5"/>
          </p:nvPr>
        </p:nvSpPr>
        <p:spPr/>
        <p:txBody>
          <a:bodyPr/>
          <a:lstStyle/>
          <a:p>
            <a:fld id="{D682C7C4-4C95-7842-A90B-51410D7DA187}" type="slidenum">
              <a:rPr lang="de-DE" smtClean="0"/>
              <a:t>17</a:t>
            </a:fld>
            <a:endParaRPr lang="de-DE"/>
          </a:p>
        </p:txBody>
      </p:sp>
    </p:spTree>
    <p:extLst>
      <p:ext uri="{BB962C8B-B14F-4D97-AF65-F5344CB8AC3E}">
        <p14:creationId xmlns:p14="http://schemas.microsoft.com/office/powerpoint/2010/main" val="3540118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DCB2-57A7-B03A-8EFA-602EE9B194F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ED5432-2AB3-81BC-CE63-965629FFA26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2B6F6B-7721-AF73-6FA8-2B0A3FF7488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CBAA83A-7FB1-03BD-0F4E-5133A258849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66B7E9F5-290A-555F-1B18-35A102699CC4}"/>
              </a:ext>
            </a:extLst>
          </p:cNvPr>
          <p:cNvSpPr>
            <a:spLocks noGrp="1"/>
          </p:cNvSpPr>
          <p:nvPr>
            <p:ph type="sldNum" sz="quarter" idx="5"/>
          </p:nvPr>
        </p:nvSpPr>
        <p:spPr/>
        <p:txBody>
          <a:bodyPr/>
          <a:lstStyle/>
          <a:p>
            <a:fld id="{D682C7C4-4C95-7842-A90B-51410D7DA187}" type="slidenum">
              <a:rPr lang="de-DE" smtClean="0"/>
              <a:t>18</a:t>
            </a:fld>
            <a:endParaRPr lang="de-DE"/>
          </a:p>
        </p:txBody>
      </p:sp>
    </p:spTree>
    <p:extLst>
      <p:ext uri="{BB962C8B-B14F-4D97-AF65-F5344CB8AC3E}">
        <p14:creationId xmlns:p14="http://schemas.microsoft.com/office/powerpoint/2010/main" val="2353090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7609-9AB0-65E4-AE2E-F4CBA77F5E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6D6E55-325C-9157-B050-639C28922BA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7867EE3-FF3B-4A0C-692D-59A56C5752B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69D7479-4615-57AE-1A85-EA7E94785DA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F24E0F5-DEAA-CA59-EC2C-BDBC73789DE4}"/>
              </a:ext>
            </a:extLst>
          </p:cNvPr>
          <p:cNvSpPr>
            <a:spLocks noGrp="1"/>
          </p:cNvSpPr>
          <p:nvPr>
            <p:ph type="sldNum" sz="quarter" idx="5"/>
          </p:nvPr>
        </p:nvSpPr>
        <p:spPr/>
        <p:txBody>
          <a:bodyPr/>
          <a:lstStyle/>
          <a:p>
            <a:fld id="{D682C7C4-4C95-7842-A90B-51410D7DA187}" type="slidenum">
              <a:rPr lang="de-DE" smtClean="0"/>
              <a:t>19</a:t>
            </a:fld>
            <a:endParaRPr lang="de-DE"/>
          </a:p>
        </p:txBody>
      </p:sp>
    </p:spTree>
    <p:extLst>
      <p:ext uri="{BB962C8B-B14F-4D97-AF65-F5344CB8AC3E}">
        <p14:creationId xmlns:p14="http://schemas.microsoft.com/office/powerpoint/2010/main" val="4078350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D083-1CF8-EB0F-9123-7788C818369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A4F4A0F-8F70-6182-DB0D-985CE0A611C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4C7D3C-41EC-FA29-3D10-257DF3FD0EE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EC3E559-9E29-10BD-D310-455E7443B94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1B25CC9-2A1E-0A98-49D8-983D5A588AE8}"/>
              </a:ext>
            </a:extLst>
          </p:cNvPr>
          <p:cNvSpPr>
            <a:spLocks noGrp="1"/>
          </p:cNvSpPr>
          <p:nvPr>
            <p:ph type="sldNum" sz="quarter" idx="5"/>
          </p:nvPr>
        </p:nvSpPr>
        <p:spPr/>
        <p:txBody>
          <a:bodyPr/>
          <a:lstStyle/>
          <a:p>
            <a:fld id="{D682C7C4-4C95-7842-A90B-51410D7DA187}" type="slidenum">
              <a:rPr lang="de-DE" smtClean="0"/>
              <a:t>20</a:t>
            </a:fld>
            <a:endParaRPr lang="de-DE"/>
          </a:p>
        </p:txBody>
      </p:sp>
    </p:spTree>
    <p:extLst>
      <p:ext uri="{BB962C8B-B14F-4D97-AF65-F5344CB8AC3E}">
        <p14:creationId xmlns:p14="http://schemas.microsoft.com/office/powerpoint/2010/main" val="842999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12B3-153F-322A-E9A4-CD2A38CFC36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7A8831-8771-1035-5BC2-0A9D88F766E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CE96CC-5F31-4480-B9A3-18EA051A56DE}"/>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CD35D4FA-77A2-973C-6CDF-4D90BAB82A8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C37889E-5037-7BC7-DBDA-E5E984C24948}"/>
              </a:ext>
            </a:extLst>
          </p:cNvPr>
          <p:cNvSpPr>
            <a:spLocks noGrp="1"/>
          </p:cNvSpPr>
          <p:nvPr>
            <p:ph type="sldNum" sz="quarter" idx="5"/>
          </p:nvPr>
        </p:nvSpPr>
        <p:spPr/>
        <p:txBody>
          <a:bodyPr/>
          <a:lstStyle/>
          <a:p>
            <a:fld id="{D682C7C4-4C95-7842-A90B-51410D7DA187}" type="slidenum">
              <a:rPr lang="de-DE" smtClean="0"/>
              <a:t>21</a:t>
            </a:fld>
            <a:endParaRPr lang="de-DE"/>
          </a:p>
        </p:txBody>
      </p:sp>
    </p:spTree>
    <p:extLst>
      <p:ext uri="{BB962C8B-B14F-4D97-AF65-F5344CB8AC3E}">
        <p14:creationId xmlns:p14="http://schemas.microsoft.com/office/powerpoint/2010/main" val="2224105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B3A96-DD4E-F5AB-BBAA-6E11ABD77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28D6AA-6D8E-33FD-E042-BD4796391A9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4428B67-3970-4DBB-8C75-48A43D2A432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427CA9D-D755-703E-4217-71ABABEC416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7E99025-EFCD-2676-88B3-B1448EF64526}"/>
              </a:ext>
            </a:extLst>
          </p:cNvPr>
          <p:cNvSpPr>
            <a:spLocks noGrp="1"/>
          </p:cNvSpPr>
          <p:nvPr>
            <p:ph type="sldNum" sz="quarter" idx="5"/>
          </p:nvPr>
        </p:nvSpPr>
        <p:spPr/>
        <p:txBody>
          <a:bodyPr/>
          <a:lstStyle/>
          <a:p>
            <a:fld id="{D682C7C4-4C95-7842-A90B-51410D7DA187}" type="slidenum">
              <a:rPr lang="de-DE" smtClean="0"/>
              <a:t>22</a:t>
            </a:fld>
            <a:endParaRPr lang="de-DE"/>
          </a:p>
        </p:txBody>
      </p:sp>
    </p:spTree>
    <p:extLst>
      <p:ext uri="{BB962C8B-B14F-4D97-AF65-F5344CB8AC3E}">
        <p14:creationId xmlns:p14="http://schemas.microsoft.com/office/powerpoint/2010/main" val="737046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427A1-5581-F1F8-BC6A-342ACBEEF12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EB9776-F4E7-2878-AE45-72E204B919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DB3F9A8-77E0-5113-17B1-308B885B9A7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953C04B-CC5D-6440-1EE2-C99FFCFD1A8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CB4EAA6-AD4D-265C-5FE2-ED0FFB2CED26}"/>
              </a:ext>
            </a:extLst>
          </p:cNvPr>
          <p:cNvSpPr>
            <a:spLocks noGrp="1"/>
          </p:cNvSpPr>
          <p:nvPr>
            <p:ph type="sldNum" sz="quarter" idx="5"/>
          </p:nvPr>
        </p:nvSpPr>
        <p:spPr/>
        <p:txBody>
          <a:bodyPr/>
          <a:lstStyle/>
          <a:p>
            <a:fld id="{D682C7C4-4C95-7842-A90B-51410D7DA187}" type="slidenum">
              <a:rPr lang="de-DE" smtClean="0"/>
              <a:t>23</a:t>
            </a:fld>
            <a:endParaRPr lang="de-DE"/>
          </a:p>
        </p:txBody>
      </p:sp>
    </p:spTree>
    <p:extLst>
      <p:ext uri="{BB962C8B-B14F-4D97-AF65-F5344CB8AC3E}">
        <p14:creationId xmlns:p14="http://schemas.microsoft.com/office/powerpoint/2010/main" val="1594822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D8C1E-4A16-F8B7-2066-66FB9014EB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9245A2-E041-DE87-0A3B-271370EAA05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23D7A83-3E1C-0E88-2322-AD8D10073DA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7B6E550-05B2-2651-735B-F8C04D81457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B64C351-1858-FC86-3165-84D95FF53367}"/>
              </a:ext>
            </a:extLst>
          </p:cNvPr>
          <p:cNvSpPr>
            <a:spLocks noGrp="1"/>
          </p:cNvSpPr>
          <p:nvPr>
            <p:ph type="sldNum" sz="quarter" idx="5"/>
          </p:nvPr>
        </p:nvSpPr>
        <p:spPr/>
        <p:txBody>
          <a:bodyPr/>
          <a:lstStyle/>
          <a:p>
            <a:fld id="{D682C7C4-4C95-7842-A90B-51410D7DA187}" type="slidenum">
              <a:rPr lang="de-DE" smtClean="0"/>
              <a:t>24</a:t>
            </a:fld>
            <a:endParaRPr lang="de-DE"/>
          </a:p>
        </p:txBody>
      </p:sp>
    </p:spTree>
    <p:extLst>
      <p:ext uri="{BB962C8B-B14F-4D97-AF65-F5344CB8AC3E}">
        <p14:creationId xmlns:p14="http://schemas.microsoft.com/office/powerpoint/2010/main" val="788787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7C729-EAB8-DF82-39E8-20095B1CD5C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B8A6029-DE73-F046-892A-08A23F305D3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877688-C5D5-91C1-24F4-9BB6332F1EFF}"/>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07AB29A3-CC68-F50E-4CF0-E16912522F2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A25343A-C352-B916-20EC-1125B9902E47}"/>
              </a:ext>
            </a:extLst>
          </p:cNvPr>
          <p:cNvSpPr>
            <a:spLocks noGrp="1"/>
          </p:cNvSpPr>
          <p:nvPr>
            <p:ph type="sldNum" sz="quarter" idx="5"/>
          </p:nvPr>
        </p:nvSpPr>
        <p:spPr/>
        <p:txBody>
          <a:bodyPr/>
          <a:lstStyle/>
          <a:p>
            <a:fld id="{D682C7C4-4C95-7842-A90B-51410D7DA187}" type="slidenum">
              <a:rPr lang="de-DE" smtClean="0"/>
              <a:t>25</a:t>
            </a:fld>
            <a:endParaRPr lang="de-DE"/>
          </a:p>
        </p:txBody>
      </p:sp>
    </p:spTree>
    <p:extLst>
      <p:ext uri="{BB962C8B-B14F-4D97-AF65-F5344CB8AC3E}">
        <p14:creationId xmlns:p14="http://schemas.microsoft.com/office/powerpoint/2010/main" val="3490601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0D01E-6485-F3A4-EE2C-DA74264412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6B6234C-6BC9-2C90-5580-E9549DC061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2A23181-2F7F-9379-70A4-C65D61DF2E7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DE66AF0-5060-05BA-7E84-9D61757DCCF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7EC250B-3B65-62D4-F90D-831F6281309A}"/>
              </a:ext>
            </a:extLst>
          </p:cNvPr>
          <p:cNvSpPr>
            <a:spLocks noGrp="1"/>
          </p:cNvSpPr>
          <p:nvPr>
            <p:ph type="sldNum" sz="quarter" idx="5"/>
          </p:nvPr>
        </p:nvSpPr>
        <p:spPr/>
        <p:txBody>
          <a:bodyPr/>
          <a:lstStyle/>
          <a:p>
            <a:fld id="{D682C7C4-4C95-7842-A90B-51410D7DA187}" type="slidenum">
              <a:rPr lang="de-DE" smtClean="0"/>
              <a:t>26</a:t>
            </a:fld>
            <a:endParaRPr lang="de-DE"/>
          </a:p>
        </p:txBody>
      </p:sp>
    </p:spTree>
    <p:extLst>
      <p:ext uri="{BB962C8B-B14F-4D97-AF65-F5344CB8AC3E}">
        <p14:creationId xmlns:p14="http://schemas.microsoft.com/office/powerpoint/2010/main" val="13130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369B4-6341-87D6-15BA-793F66D889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0076A50-0AB3-C6B2-DD87-F3765FF24D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AC9746A-F29D-E168-C49E-213C777B32B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947C35D-5AD7-2692-C391-D226177BEB4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2FF9F19-2BF3-6DBD-E5FE-BED133DA4EDD}"/>
              </a:ext>
            </a:extLst>
          </p:cNvPr>
          <p:cNvSpPr>
            <a:spLocks noGrp="1"/>
          </p:cNvSpPr>
          <p:nvPr>
            <p:ph type="sldNum" sz="quarter" idx="5"/>
          </p:nvPr>
        </p:nvSpPr>
        <p:spPr/>
        <p:txBody>
          <a:bodyPr/>
          <a:lstStyle/>
          <a:p>
            <a:fld id="{D682C7C4-4C95-7842-A90B-51410D7DA187}" type="slidenum">
              <a:rPr lang="de-DE" smtClean="0"/>
              <a:t>28</a:t>
            </a:fld>
            <a:endParaRPr lang="de-DE"/>
          </a:p>
        </p:txBody>
      </p:sp>
    </p:spTree>
    <p:extLst>
      <p:ext uri="{BB962C8B-B14F-4D97-AF65-F5344CB8AC3E}">
        <p14:creationId xmlns:p14="http://schemas.microsoft.com/office/powerpoint/2010/main" val="2609514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76921-D93D-374A-B2F5-20C892B69F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42F63E-F0C1-0E81-C58A-AAC572C8A1B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CC7CB0D-3B53-A8A0-6E7E-8C893BA111C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CF717A6-43DC-3AB5-6EC3-1B7A5C74A8A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6CD4809-E4D7-AE66-BD73-67D39F4E6445}"/>
              </a:ext>
            </a:extLst>
          </p:cNvPr>
          <p:cNvSpPr>
            <a:spLocks noGrp="1"/>
          </p:cNvSpPr>
          <p:nvPr>
            <p:ph type="sldNum" sz="quarter" idx="5"/>
          </p:nvPr>
        </p:nvSpPr>
        <p:spPr/>
        <p:txBody>
          <a:bodyPr/>
          <a:lstStyle/>
          <a:p>
            <a:fld id="{D682C7C4-4C95-7842-A90B-51410D7DA187}" type="slidenum">
              <a:rPr lang="de-DE" smtClean="0"/>
              <a:t>29</a:t>
            </a:fld>
            <a:endParaRPr lang="de-DE"/>
          </a:p>
        </p:txBody>
      </p:sp>
    </p:spTree>
    <p:extLst>
      <p:ext uri="{BB962C8B-B14F-4D97-AF65-F5344CB8AC3E}">
        <p14:creationId xmlns:p14="http://schemas.microsoft.com/office/powerpoint/2010/main" val="1859438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7E1A6-7649-ADDD-BB72-718260BCA33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DF49A76-0A18-439A-0C0E-E1B63AA70E8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798F62-A93E-BC83-7359-7D3245243F1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60A4D9A-5FE2-290F-1080-4073C6EF11E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ED3DD79-C382-EAA1-068C-C5EB7D5CD105}"/>
              </a:ext>
            </a:extLst>
          </p:cNvPr>
          <p:cNvSpPr>
            <a:spLocks noGrp="1"/>
          </p:cNvSpPr>
          <p:nvPr>
            <p:ph type="sldNum" sz="quarter" idx="5"/>
          </p:nvPr>
        </p:nvSpPr>
        <p:spPr/>
        <p:txBody>
          <a:bodyPr/>
          <a:lstStyle/>
          <a:p>
            <a:fld id="{D682C7C4-4C95-7842-A90B-51410D7DA187}" type="slidenum">
              <a:rPr lang="de-DE" smtClean="0"/>
              <a:t>30</a:t>
            </a:fld>
            <a:endParaRPr lang="de-DE"/>
          </a:p>
        </p:txBody>
      </p:sp>
    </p:spTree>
    <p:extLst>
      <p:ext uri="{BB962C8B-B14F-4D97-AF65-F5344CB8AC3E}">
        <p14:creationId xmlns:p14="http://schemas.microsoft.com/office/powerpoint/2010/main" val="18703673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7896-0309-C10C-1E69-ECCF6E530E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3AA621-11A4-B553-BBD1-956FC19044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ECFC15C-3B80-7DE3-93FB-443EB993FB50}"/>
              </a:ext>
            </a:extLst>
          </p:cNvPr>
          <p:cNvSpPr>
            <a:spLocks noGrp="1"/>
          </p:cNvSpPr>
          <p:nvPr>
            <p:ph type="body" idx="1"/>
          </p:nvPr>
        </p:nvSpPr>
        <p:spPr/>
        <p:txBody>
          <a:bodyPr/>
          <a:lstStyle/>
          <a:p>
            <a:endParaRPr lang="de-DE" dirty="0"/>
          </a:p>
        </p:txBody>
      </p:sp>
      <p:sp>
        <p:nvSpPr>
          <p:cNvPr id="4" name="Fußzeilenplatzhalter 3">
            <a:extLst>
              <a:ext uri="{FF2B5EF4-FFF2-40B4-BE49-F238E27FC236}">
                <a16:creationId xmlns:a16="http://schemas.microsoft.com/office/drawing/2014/main" id="{12E69659-A591-23E8-BD48-B29531887E7D}"/>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F777D0B-34DD-596B-D91A-BF9B0DFCE9CD}"/>
              </a:ext>
            </a:extLst>
          </p:cNvPr>
          <p:cNvSpPr>
            <a:spLocks noGrp="1"/>
          </p:cNvSpPr>
          <p:nvPr>
            <p:ph type="sldNum" sz="quarter" idx="5"/>
          </p:nvPr>
        </p:nvSpPr>
        <p:spPr/>
        <p:txBody>
          <a:bodyPr/>
          <a:lstStyle/>
          <a:p>
            <a:fld id="{D682C7C4-4C95-7842-A90B-51410D7DA187}" type="slidenum">
              <a:rPr lang="de-DE" smtClean="0"/>
              <a:t>31</a:t>
            </a:fld>
            <a:endParaRPr lang="de-DE"/>
          </a:p>
        </p:txBody>
      </p:sp>
    </p:spTree>
    <p:extLst>
      <p:ext uri="{BB962C8B-B14F-4D97-AF65-F5344CB8AC3E}">
        <p14:creationId xmlns:p14="http://schemas.microsoft.com/office/powerpoint/2010/main" val="1226014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D6014-4BC8-00D0-F508-8B6531B178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D25669-7C9E-F659-1601-3DF4A905E8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BE9CC1-C1A6-7882-3A3B-AB6CA1D73E9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24C7FDE-4775-1800-3AD4-AA20297C5BD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2974299-6793-0E50-E6FB-314320688943}"/>
              </a:ext>
            </a:extLst>
          </p:cNvPr>
          <p:cNvSpPr>
            <a:spLocks noGrp="1"/>
          </p:cNvSpPr>
          <p:nvPr>
            <p:ph type="sldNum" sz="quarter" idx="5"/>
          </p:nvPr>
        </p:nvSpPr>
        <p:spPr/>
        <p:txBody>
          <a:bodyPr/>
          <a:lstStyle/>
          <a:p>
            <a:fld id="{D682C7C4-4C95-7842-A90B-51410D7DA187}" type="slidenum">
              <a:rPr lang="de-DE" smtClean="0"/>
              <a:t>32</a:t>
            </a:fld>
            <a:endParaRPr lang="de-DE"/>
          </a:p>
        </p:txBody>
      </p:sp>
    </p:spTree>
    <p:extLst>
      <p:ext uri="{BB962C8B-B14F-4D97-AF65-F5344CB8AC3E}">
        <p14:creationId xmlns:p14="http://schemas.microsoft.com/office/powerpoint/2010/main" val="1897065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10DB7-1442-0030-68EF-3C5A99654CD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A72034D-4196-EAE5-E67A-8800E4F50DE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D670627-44BA-F2CF-950A-5FAD73E5496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7BAA66C-0A9E-CADB-C453-C2434A0D314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23A4587-C8ED-270B-CCFB-0C535129FD03}"/>
              </a:ext>
            </a:extLst>
          </p:cNvPr>
          <p:cNvSpPr>
            <a:spLocks noGrp="1"/>
          </p:cNvSpPr>
          <p:nvPr>
            <p:ph type="sldNum" sz="quarter" idx="5"/>
          </p:nvPr>
        </p:nvSpPr>
        <p:spPr/>
        <p:txBody>
          <a:bodyPr/>
          <a:lstStyle/>
          <a:p>
            <a:fld id="{D682C7C4-4C95-7842-A90B-51410D7DA187}" type="slidenum">
              <a:rPr lang="de-DE" smtClean="0"/>
              <a:t>33</a:t>
            </a:fld>
            <a:endParaRPr lang="de-DE"/>
          </a:p>
        </p:txBody>
      </p:sp>
    </p:spTree>
    <p:extLst>
      <p:ext uri="{BB962C8B-B14F-4D97-AF65-F5344CB8AC3E}">
        <p14:creationId xmlns:p14="http://schemas.microsoft.com/office/powerpoint/2010/main" val="1473366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294C8-0EFC-B7DC-4B25-E22A67EBEC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60B220-3537-5AD0-67F7-17026FD857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7FCC46B-91BF-C51F-8C86-864A875AAD4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C4EF727E-0738-294E-E08B-4A0622228A6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57B0911-4C1C-DFB7-91E0-C596599F50EE}"/>
              </a:ext>
            </a:extLst>
          </p:cNvPr>
          <p:cNvSpPr>
            <a:spLocks noGrp="1"/>
          </p:cNvSpPr>
          <p:nvPr>
            <p:ph type="sldNum" sz="quarter" idx="5"/>
          </p:nvPr>
        </p:nvSpPr>
        <p:spPr/>
        <p:txBody>
          <a:bodyPr/>
          <a:lstStyle/>
          <a:p>
            <a:fld id="{D682C7C4-4C95-7842-A90B-51410D7DA187}" type="slidenum">
              <a:rPr lang="de-DE" smtClean="0"/>
              <a:t>34</a:t>
            </a:fld>
            <a:endParaRPr lang="de-DE"/>
          </a:p>
        </p:txBody>
      </p:sp>
    </p:spTree>
    <p:extLst>
      <p:ext uri="{BB962C8B-B14F-4D97-AF65-F5344CB8AC3E}">
        <p14:creationId xmlns:p14="http://schemas.microsoft.com/office/powerpoint/2010/main" val="21979487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BD9A2-13AF-603B-2008-92D0FF0CAB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E924A5-C9C4-7EFD-7D47-F7C4860ABD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D7EC70C-5F59-B04C-670E-7D087FFB591E}"/>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ABCAD5E-4574-5A39-85AD-EB45FA318E9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4CCE4AF4-EBD6-DB94-027C-3F559192463A}"/>
              </a:ext>
            </a:extLst>
          </p:cNvPr>
          <p:cNvSpPr>
            <a:spLocks noGrp="1"/>
          </p:cNvSpPr>
          <p:nvPr>
            <p:ph type="sldNum" sz="quarter" idx="5"/>
          </p:nvPr>
        </p:nvSpPr>
        <p:spPr/>
        <p:txBody>
          <a:bodyPr/>
          <a:lstStyle/>
          <a:p>
            <a:fld id="{D682C7C4-4C95-7842-A90B-51410D7DA187}" type="slidenum">
              <a:rPr lang="de-DE" smtClean="0"/>
              <a:t>35</a:t>
            </a:fld>
            <a:endParaRPr lang="de-DE"/>
          </a:p>
        </p:txBody>
      </p:sp>
    </p:spTree>
    <p:extLst>
      <p:ext uri="{BB962C8B-B14F-4D97-AF65-F5344CB8AC3E}">
        <p14:creationId xmlns:p14="http://schemas.microsoft.com/office/powerpoint/2010/main" val="3055169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28D80-AEF9-BEA7-1FAB-83A7641F3CA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98C15-E5A2-6324-0608-F1638D52A28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FCA8DB-1386-695C-E533-F3D09841FAD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6D7069D-681A-888B-4D06-12F0E956F8F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19477302-D2FF-642B-453D-11C51FC79C71}"/>
              </a:ext>
            </a:extLst>
          </p:cNvPr>
          <p:cNvSpPr>
            <a:spLocks noGrp="1"/>
          </p:cNvSpPr>
          <p:nvPr>
            <p:ph type="sldNum" sz="quarter" idx="5"/>
          </p:nvPr>
        </p:nvSpPr>
        <p:spPr/>
        <p:txBody>
          <a:bodyPr/>
          <a:lstStyle/>
          <a:p>
            <a:fld id="{D682C7C4-4C95-7842-A90B-51410D7DA187}" type="slidenum">
              <a:rPr lang="de-DE" smtClean="0"/>
              <a:t>36</a:t>
            </a:fld>
            <a:endParaRPr lang="de-DE"/>
          </a:p>
        </p:txBody>
      </p:sp>
    </p:spTree>
    <p:extLst>
      <p:ext uri="{BB962C8B-B14F-4D97-AF65-F5344CB8AC3E}">
        <p14:creationId xmlns:p14="http://schemas.microsoft.com/office/powerpoint/2010/main" val="25318207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21C3B-C8A1-A733-04B8-054855AAA5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0AE33C8-2BA7-7D89-C5E1-2FD07CA906D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E2A5FA7-FDF4-7BA6-4444-4639E8C109D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0036A42-B4B8-649C-2883-2AF0ABB20BD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FE4CD6C6-F065-95B3-17C9-2EBD5FB03729}"/>
              </a:ext>
            </a:extLst>
          </p:cNvPr>
          <p:cNvSpPr>
            <a:spLocks noGrp="1"/>
          </p:cNvSpPr>
          <p:nvPr>
            <p:ph type="sldNum" sz="quarter" idx="5"/>
          </p:nvPr>
        </p:nvSpPr>
        <p:spPr/>
        <p:txBody>
          <a:bodyPr/>
          <a:lstStyle/>
          <a:p>
            <a:fld id="{D682C7C4-4C95-7842-A90B-51410D7DA187}" type="slidenum">
              <a:rPr lang="de-DE" smtClean="0"/>
              <a:t>37</a:t>
            </a:fld>
            <a:endParaRPr lang="de-DE"/>
          </a:p>
        </p:txBody>
      </p:sp>
    </p:spTree>
    <p:extLst>
      <p:ext uri="{BB962C8B-B14F-4D97-AF65-F5344CB8AC3E}">
        <p14:creationId xmlns:p14="http://schemas.microsoft.com/office/powerpoint/2010/main" val="18258636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D5984-0031-3CDB-A63E-27E03E7D12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8440DA-1A58-4F7B-73E1-D9670184739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3838FF-ECEA-CAA0-13C0-5A834AE7707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992020F-4C16-3B39-DD60-BCBC033D996D}"/>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1989069-439E-945C-A458-76381A623BEB}"/>
              </a:ext>
            </a:extLst>
          </p:cNvPr>
          <p:cNvSpPr>
            <a:spLocks noGrp="1"/>
          </p:cNvSpPr>
          <p:nvPr>
            <p:ph type="sldNum" sz="quarter" idx="5"/>
          </p:nvPr>
        </p:nvSpPr>
        <p:spPr/>
        <p:txBody>
          <a:bodyPr/>
          <a:lstStyle/>
          <a:p>
            <a:fld id="{D682C7C4-4C95-7842-A90B-51410D7DA187}" type="slidenum">
              <a:rPr lang="de-DE" smtClean="0"/>
              <a:t>38</a:t>
            </a:fld>
            <a:endParaRPr lang="de-DE"/>
          </a:p>
        </p:txBody>
      </p:sp>
    </p:spTree>
    <p:extLst>
      <p:ext uri="{BB962C8B-B14F-4D97-AF65-F5344CB8AC3E}">
        <p14:creationId xmlns:p14="http://schemas.microsoft.com/office/powerpoint/2010/main" val="1665753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3924-E77C-CFF3-7F01-7AF4920A3E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2C7E81D-D70D-D6D6-497C-9FD403672A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AA5091-56D6-CE8C-3AD7-4A66D6268947}"/>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D0BBC8D-FC58-C5E3-D95A-5CCB912335D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DCF825C-0F19-7A2C-0D1E-BB36D5D3EA54}"/>
              </a:ext>
            </a:extLst>
          </p:cNvPr>
          <p:cNvSpPr>
            <a:spLocks noGrp="1"/>
          </p:cNvSpPr>
          <p:nvPr>
            <p:ph type="sldNum" sz="quarter" idx="5"/>
          </p:nvPr>
        </p:nvSpPr>
        <p:spPr/>
        <p:txBody>
          <a:bodyPr/>
          <a:lstStyle/>
          <a:p>
            <a:fld id="{D682C7C4-4C95-7842-A90B-51410D7DA187}" type="slidenum">
              <a:rPr lang="de-DE" smtClean="0"/>
              <a:t>39</a:t>
            </a:fld>
            <a:endParaRPr lang="de-DE"/>
          </a:p>
        </p:txBody>
      </p:sp>
    </p:spTree>
    <p:extLst>
      <p:ext uri="{BB962C8B-B14F-4D97-AF65-F5344CB8AC3E}">
        <p14:creationId xmlns:p14="http://schemas.microsoft.com/office/powerpoint/2010/main" val="40551496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0FA50-7B13-9B12-02C9-FA6F5CD1FEE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2DE1F7-C85D-823C-3A37-F559C8A211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69F667-7AEA-BC57-B9B8-8317080971D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1360F2F-F4A6-E0A2-5F87-E648D9CB9EC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E4ADB5D-BB3B-3063-CBCB-0C2B91C0E264}"/>
              </a:ext>
            </a:extLst>
          </p:cNvPr>
          <p:cNvSpPr>
            <a:spLocks noGrp="1"/>
          </p:cNvSpPr>
          <p:nvPr>
            <p:ph type="sldNum" sz="quarter" idx="5"/>
          </p:nvPr>
        </p:nvSpPr>
        <p:spPr/>
        <p:txBody>
          <a:bodyPr/>
          <a:lstStyle/>
          <a:p>
            <a:fld id="{D682C7C4-4C95-7842-A90B-51410D7DA187}" type="slidenum">
              <a:rPr lang="de-DE" smtClean="0"/>
              <a:t>40</a:t>
            </a:fld>
            <a:endParaRPr lang="de-DE"/>
          </a:p>
        </p:txBody>
      </p:sp>
    </p:spTree>
    <p:extLst>
      <p:ext uri="{BB962C8B-B14F-4D97-AF65-F5344CB8AC3E}">
        <p14:creationId xmlns:p14="http://schemas.microsoft.com/office/powerpoint/2010/main" val="3769702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381AE-1D0B-3998-2E71-68D89048F2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D3DFB88-2277-2070-3A55-8DFCBE329C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505FEB-F323-54AB-A05A-FC707CB1A90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A6397D1-36AD-A540-FE86-89D3F7B75F5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0D4E59A-8AD8-927A-1D23-6CE8E964CA59}"/>
              </a:ext>
            </a:extLst>
          </p:cNvPr>
          <p:cNvSpPr>
            <a:spLocks noGrp="1"/>
          </p:cNvSpPr>
          <p:nvPr>
            <p:ph type="sldNum" sz="quarter" idx="5"/>
          </p:nvPr>
        </p:nvSpPr>
        <p:spPr/>
        <p:txBody>
          <a:bodyPr/>
          <a:lstStyle/>
          <a:p>
            <a:fld id="{D682C7C4-4C95-7842-A90B-51410D7DA187}" type="slidenum">
              <a:rPr lang="de-DE" smtClean="0"/>
              <a:t>41</a:t>
            </a:fld>
            <a:endParaRPr lang="de-DE"/>
          </a:p>
        </p:txBody>
      </p:sp>
    </p:spTree>
    <p:extLst>
      <p:ext uri="{BB962C8B-B14F-4D97-AF65-F5344CB8AC3E}">
        <p14:creationId xmlns:p14="http://schemas.microsoft.com/office/powerpoint/2010/main" val="3511504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5CA82-D8A5-CD8D-D8DC-9AFFB47C1D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3AAAAF-89BD-5DB1-6DD7-8B185FE470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C381BF-845E-CC8E-C413-1E9757843E6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CEDBF25-E026-A70F-A6E6-C1E9FF89389C}"/>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FCE1EDF-5368-B2AF-A8CE-D7C98BCF002E}"/>
              </a:ext>
            </a:extLst>
          </p:cNvPr>
          <p:cNvSpPr>
            <a:spLocks noGrp="1"/>
          </p:cNvSpPr>
          <p:nvPr>
            <p:ph type="sldNum" sz="quarter" idx="5"/>
          </p:nvPr>
        </p:nvSpPr>
        <p:spPr/>
        <p:txBody>
          <a:bodyPr/>
          <a:lstStyle/>
          <a:p>
            <a:fld id="{D682C7C4-4C95-7842-A90B-51410D7DA187}" type="slidenum">
              <a:rPr lang="de-DE" smtClean="0"/>
              <a:t>42</a:t>
            </a:fld>
            <a:endParaRPr lang="de-DE"/>
          </a:p>
        </p:txBody>
      </p:sp>
    </p:spTree>
    <p:extLst>
      <p:ext uri="{BB962C8B-B14F-4D97-AF65-F5344CB8AC3E}">
        <p14:creationId xmlns:p14="http://schemas.microsoft.com/office/powerpoint/2010/main" val="2083207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F7E3-871A-775B-DF40-C0A71D7EA9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3D0E068-3ABA-37AF-87EB-ED423766DF5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2115506-A443-FF2E-091C-74652155FE6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46E0165F-69D4-5FB4-C8A0-57EB3D43F53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8BEBA75-840C-7893-43DC-9DE64895089B}"/>
              </a:ext>
            </a:extLst>
          </p:cNvPr>
          <p:cNvSpPr>
            <a:spLocks noGrp="1"/>
          </p:cNvSpPr>
          <p:nvPr>
            <p:ph type="sldNum" sz="quarter" idx="5"/>
          </p:nvPr>
        </p:nvSpPr>
        <p:spPr/>
        <p:txBody>
          <a:bodyPr/>
          <a:lstStyle/>
          <a:p>
            <a:fld id="{D682C7C4-4C95-7842-A90B-51410D7DA187}" type="slidenum">
              <a:rPr lang="de-DE" smtClean="0"/>
              <a:t>43</a:t>
            </a:fld>
            <a:endParaRPr lang="de-DE"/>
          </a:p>
        </p:txBody>
      </p:sp>
    </p:spTree>
    <p:extLst>
      <p:ext uri="{BB962C8B-B14F-4D97-AF65-F5344CB8AC3E}">
        <p14:creationId xmlns:p14="http://schemas.microsoft.com/office/powerpoint/2010/main" val="2584105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55C57-1633-4E39-EAD6-D46358EB12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D28D1FC-B29F-FE7C-F6A1-C567BD107DB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FB3E69-0129-E69E-4E19-41054BCF29C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B9B34DC-EFDF-B336-1D22-80B90D8AAE7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78A60A5-DEDB-4F0C-C07A-4EE7A718A611}"/>
              </a:ext>
            </a:extLst>
          </p:cNvPr>
          <p:cNvSpPr>
            <a:spLocks noGrp="1"/>
          </p:cNvSpPr>
          <p:nvPr>
            <p:ph type="sldNum" sz="quarter" idx="5"/>
          </p:nvPr>
        </p:nvSpPr>
        <p:spPr/>
        <p:txBody>
          <a:bodyPr/>
          <a:lstStyle/>
          <a:p>
            <a:fld id="{D682C7C4-4C95-7842-A90B-51410D7DA187}" type="slidenum">
              <a:rPr lang="de-DE" smtClean="0"/>
              <a:t>44</a:t>
            </a:fld>
            <a:endParaRPr lang="de-DE"/>
          </a:p>
        </p:txBody>
      </p:sp>
    </p:spTree>
    <p:extLst>
      <p:ext uri="{BB962C8B-B14F-4D97-AF65-F5344CB8AC3E}">
        <p14:creationId xmlns:p14="http://schemas.microsoft.com/office/powerpoint/2010/main" val="24077909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A8C59-C452-1F67-4D2C-5C9CF976BB1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FB0CF4-1F6D-822E-3DC1-E5D0D49E3F0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6497D65-8F82-8300-885B-A99B16F3ADB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954B33B-CD2E-D4B5-1D93-9CEA526F800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C7EC517-1EE1-9605-AE3D-A76F1427641F}"/>
              </a:ext>
            </a:extLst>
          </p:cNvPr>
          <p:cNvSpPr>
            <a:spLocks noGrp="1"/>
          </p:cNvSpPr>
          <p:nvPr>
            <p:ph type="sldNum" sz="quarter" idx="5"/>
          </p:nvPr>
        </p:nvSpPr>
        <p:spPr/>
        <p:txBody>
          <a:bodyPr/>
          <a:lstStyle/>
          <a:p>
            <a:fld id="{D682C7C4-4C95-7842-A90B-51410D7DA187}" type="slidenum">
              <a:rPr lang="de-DE" smtClean="0"/>
              <a:t>45</a:t>
            </a:fld>
            <a:endParaRPr lang="de-DE"/>
          </a:p>
        </p:txBody>
      </p:sp>
    </p:spTree>
    <p:extLst>
      <p:ext uri="{BB962C8B-B14F-4D97-AF65-F5344CB8AC3E}">
        <p14:creationId xmlns:p14="http://schemas.microsoft.com/office/powerpoint/2010/main" val="16302873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BF70F-891D-79DA-6FF1-BE69F9EF6C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154CEA0-5053-510C-21A4-6CAC8FF9E4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776B29-E126-9C41-F502-AB9534CF090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F97E818-BF80-A57A-9411-E70551A537C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58E0F3D-DCDC-DCF8-FCF9-4207332DD5AF}"/>
              </a:ext>
            </a:extLst>
          </p:cNvPr>
          <p:cNvSpPr>
            <a:spLocks noGrp="1"/>
          </p:cNvSpPr>
          <p:nvPr>
            <p:ph type="sldNum" sz="quarter" idx="5"/>
          </p:nvPr>
        </p:nvSpPr>
        <p:spPr/>
        <p:txBody>
          <a:bodyPr/>
          <a:lstStyle/>
          <a:p>
            <a:fld id="{D682C7C4-4C95-7842-A90B-51410D7DA187}" type="slidenum">
              <a:rPr lang="de-DE" smtClean="0"/>
              <a:t>47</a:t>
            </a:fld>
            <a:endParaRPr lang="de-DE"/>
          </a:p>
        </p:txBody>
      </p:sp>
    </p:spTree>
    <p:extLst>
      <p:ext uri="{BB962C8B-B14F-4D97-AF65-F5344CB8AC3E}">
        <p14:creationId xmlns:p14="http://schemas.microsoft.com/office/powerpoint/2010/main" val="1818534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C343-2793-4317-B5F5-AD8832622E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69601A-28DB-6DD8-C5A6-BC16A7D578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E1F328-DF4D-476F-4E9C-8A5419523F6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E939350-FA2E-EF02-655C-A883653EB22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A653275-F956-7294-EF0B-FC03511C9858}"/>
              </a:ext>
            </a:extLst>
          </p:cNvPr>
          <p:cNvSpPr>
            <a:spLocks noGrp="1"/>
          </p:cNvSpPr>
          <p:nvPr>
            <p:ph type="sldNum" sz="quarter" idx="5"/>
          </p:nvPr>
        </p:nvSpPr>
        <p:spPr/>
        <p:txBody>
          <a:bodyPr/>
          <a:lstStyle/>
          <a:p>
            <a:fld id="{D682C7C4-4C95-7842-A90B-51410D7DA187}" type="slidenum">
              <a:rPr lang="de-DE" smtClean="0"/>
              <a:t>48</a:t>
            </a:fld>
            <a:endParaRPr lang="de-DE"/>
          </a:p>
        </p:txBody>
      </p:sp>
    </p:spTree>
    <p:extLst>
      <p:ext uri="{BB962C8B-B14F-4D97-AF65-F5344CB8AC3E}">
        <p14:creationId xmlns:p14="http://schemas.microsoft.com/office/powerpoint/2010/main" val="19445255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DD3FF-9179-A7DE-2351-7F1D53F99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41FE1E-CEE0-EE40-9F84-263C566C9B5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D49B6F9-4B5B-A77C-8455-7462B07E989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0F22CEB-94E1-58B3-9D6C-55337ED76C0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3A49034-0022-3C3F-C86A-F87F30DDE2BF}"/>
              </a:ext>
            </a:extLst>
          </p:cNvPr>
          <p:cNvSpPr>
            <a:spLocks noGrp="1"/>
          </p:cNvSpPr>
          <p:nvPr>
            <p:ph type="sldNum" sz="quarter" idx="5"/>
          </p:nvPr>
        </p:nvSpPr>
        <p:spPr/>
        <p:txBody>
          <a:bodyPr/>
          <a:lstStyle/>
          <a:p>
            <a:fld id="{D682C7C4-4C95-7842-A90B-51410D7DA187}" type="slidenum">
              <a:rPr lang="de-DE" smtClean="0"/>
              <a:t>49</a:t>
            </a:fld>
            <a:endParaRPr lang="de-DE"/>
          </a:p>
        </p:txBody>
      </p:sp>
    </p:spTree>
    <p:extLst>
      <p:ext uri="{BB962C8B-B14F-4D97-AF65-F5344CB8AC3E}">
        <p14:creationId xmlns:p14="http://schemas.microsoft.com/office/powerpoint/2010/main" val="28910599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86556-B221-0AF3-3EBB-C269C3DE8AD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D64E88-E64B-70BD-1D7B-DBAF4D2472C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6B8F20-596B-4725-1A53-7EEB03788B9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B27D65C-4E9E-9730-5454-80B0FB20A52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A9B6403-9233-5D63-697D-C4FDAC0A8570}"/>
              </a:ext>
            </a:extLst>
          </p:cNvPr>
          <p:cNvSpPr>
            <a:spLocks noGrp="1"/>
          </p:cNvSpPr>
          <p:nvPr>
            <p:ph type="sldNum" sz="quarter" idx="5"/>
          </p:nvPr>
        </p:nvSpPr>
        <p:spPr/>
        <p:txBody>
          <a:bodyPr/>
          <a:lstStyle/>
          <a:p>
            <a:fld id="{D682C7C4-4C95-7842-A90B-51410D7DA187}" type="slidenum">
              <a:rPr lang="de-DE" smtClean="0"/>
              <a:t>50</a:t>
            </a:fld>
            <a:endParaRPr lang="de-DE"/>
          </a:p>
        </p:txBody>
      </p:sp>
    </p:spTree>
    <p:extLst>
      <p:ext uri="{BB962C8B-B14F-4D97-AF65-F5344CB8AC3E}">
        <p14:creationId xmlns:p14="http://schemas.microsoft.com/office/powerpoint/2010/main" val="34824694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8A66F-A953-FFEA-7325-AD82F856AD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F5A4D8-B1EE-A3BB-1620-ECE5D418FEF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CDD59EC-EDB8-D45E-091C-3CE6BBA9638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D06C98B-BA2D-ADDE-0833-918BBCDEA6E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36AA139-D533-DC6E-C26F-D99A2AE29787}"/>
              </a:ext>
            </a:extLst>
          </p:cNvPr>
          <p:cNvSpPr>
            <a:spLocks noGrp="1"/>
          </p:cNvSpPr>
          <p:nvPr>
            <p:ph type="sldNum" sz="quarter" idx="5"/>
          </p:nvPr>
        </p:nvSpPr>
        <p:spPr/>
        <p:txBody>
          <a:bodyPr/>
          <a:lstStyle/>
          <a:p>
            <a:fld id="{D682C7C4-4C95-7842-A90B-51410D7DA187}" type="slidenum">
              <a:rPr lang="de-DE" smtClean="0"/>
              <a:t>51</a:t>
            </a:fld>
            <a:endParaRPr lang="de-DE"/>
          </a:p>
        </p:txBody>
      </p:sp>
    </p:spTree>
    <p:extLst>
      <p:ext uri="{BB962C8B-B14F-4D97-AF65-F5344CB8AC3E}">
        <p14:creationId xmlns:p14="http://schemas.microsoft.com/office/powerpoint/2010/main" val="881332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1CE4-E8D6-8482-8414-772F8CCC18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F19280-2A75-BB8E-F884-03E996077CD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5604424-5003-44C2-21B7-07EB99B43A0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98F7B69-49A4-F715-CDF8-4A736209D9B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6DDA2868-7004-C627-5269-EEBF3C9B1E71}"/>
              </a:ext>
            </a:extLst>
          </p:cNvPr>
          <p:cNvSpPr>
            <a:spLocks noGrp="1"/>
          </p:cNvSpPr>
          <p:nvPr>
            <p:ph type="sldNum" sz="quarter" idx="5"/>
          </p:nvPr>
        </p:nvSpPr>
        <p:spPr/>
        <p:txBody>
          <a:bodyPr/>
          <a:lstStyle/>
          <a:p>
            <a:fld id="{D682C7C4-4C95-7842-A90B-51410D7DA187}" type="slidenum">
              <a:rPr lang="de-DE" smtClean="0"/>
              <a:t>52</a:t>
            </a:fld>
            <a:endParaRPr lang="de-DE"/>
          </a:p>
        </p:txBody>
      </p:sp>
    </p:spTree>
    <p:extLst>
      <p:ext uri="{BB962C8B-B14F-4D97-AF65-F5344CB8AC3E}">
        <p14:creationId xmlns:p14="http://schemas.microsoft.com/office/powerpoint/2010/main" val="12643144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FF42D-F97C-E28A-DB4B-62E3DEFDCC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EF9FCA-78F6-0FD0-A53B-E1F66FDEAC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998B0D-CEF9-571C-AE8F-A2FEA454274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66939CD-CA33-6A92-6186-340F59EB252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2ED8942-2CCC-2CC7-BAC1-EE67435A5489}"/>
              </a:ext>
            </a:extLst>
          </p:cNvPr>
          <p:cNvSpPr>
            <a:spLocks noGrp="1"/>
          </p:cNvSpPr>
          <p:nvPr>
            <p:ph type="sldNum" sz="quarter" idx="5"/>
          </p:nvPr>
        </p:nvSpPr>
        <p:spPr/>
        <p:txBody>
          <a:bodyPr/>
          <a:lstStyle/>
          <a:p>
            <a:fld id="{D682C7C4-4C95-7842-A90B-51410D7DA187}" type="slidenum">
              <a:rPr lang="de-DE" smtClean="0"/>
              <a:t>53</a:t>
            </a:fld>
            <a:endParaRPr lang="de-DE"/>
          </a:p>
        </p:txBody>
      </p:sp>
    </p:spTree>
    <p:extLst>
      <p:ext uri="{BB962C8B-B14F-4D97-AF65-F5344CB8AC3E}">
        <p14:creationId xmlns:p14="http://schemas.microsoft.com/office/powerpoint/2010/main" val="732835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77CC0-15D9-5B8D-A77E-3393EB76311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B2CF8B-F9F4-B0A5-6425-2CA1E3236D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77ECF5-9CA5-8A3F-FAA1-45134DE8E07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5D67BD1-55F7-820D-34C4-AB1850E1464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B9543B2-0C9D-8BB0-18F1-1D967133D2BD}"/>
              </a:ext>
            </a:extLst>
          </p:cNvPr>
          <p:cNvSpPr>
            <a:spLocks noGrp="1"/>
          </p:cNvSpPr>
          <p:nvPr>
            <p:ph type="sldNum" sz="quarter" idx="5"/>
          </p:nvPr>
        </p:nvSpPr>
        <p:spPr/>
        <p:txBody>
          <a:bodyPr/>
          <a:lstStyle/>
          <a:p>
            <a:fld id="{D682C7C4-4C95-7842-A90B-51410D7DA187}" type="slidenum">
              <a:rPr lang="de-DE" smtClean="0"/>
              <a:t>54</a:t>
            </a:fld>
            <a:endParaRPr lang="de-DE"/>
          </a:p>
        </p:txBody>
      </p:sp>
    </p:spTree>
    <p:extLst>
      <p:ext uri="{BB962C8B-B14F-4D97-AF65-F5344CB8AC3E}">
        <p14:creationId xmlns:p14="http://schemas.microsoft.com/office/powerpoint/2010/main" val="653467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F48EA-E246-3BE1-F441-B1A6A1338CF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1B31DC-0109-2A62-8F4A-61AF9F8433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236CACC-E99F-E6AA-5ED9-B1DB923B6AD9}"/>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B95D662-35A2-9F01-9C61-A5B52840EDE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FF27566-FD0A-172F-35F1-EDC4A5A656A6}"/>
              </a:ext>
            </a:extLst>
          </p:cNvPr>
          <p:cNvSpPr>
            <a:spLocks noGrp="1"/>
          </p:cNvSpPr>
          <p:nvPr>
            <p:ph type="sldNum" sz="quarter" idx="5"/>
          </p:nvPr>
        </p:nvSpPr>
        <p:spPr/>
        <p:txBody>
          <a:bodyPr/>
          <a:lstStyle/>
          <a:p>
            <a:fld id="{D682C7C4-4C95-7842-A90B-51410D7DA187}" type="slidenum">
              <a:rPr lang="de-DE" smtClean="0"/>
              <a:t>55</a:t>
            </a:fld>
            <a:endParaRPr lang="de-DE"/>
          </a:p>
        </p:txBody>
      </p:sp>
    </p:spTree>
    <p:extLst>
      <p:ext uri="{BB962C8B-B14F-4D97-AF65-F5344CB8AC3E}">
        <p14:creationId xmlns:p14="http://schemas.microsoft.com/office/powerpoint/2010/main" val="323477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18F3-C46A-ABAB-05BB-F1C0FE8FECA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DB28717-522B-FA1A-E5EC-788EEB3C9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C3CD71F-E85D-5EDD-65DC-8BF72860C869}"/>
              </a:ext>
            </a:extLst>
          </p:cNvPr>
          <p:cNvSpPr>
            <a:spLocks noGrp="1"/>
          </p:cNvSpPr>
          <p:nvPr>
            <p:ph type="dt" sz="half" idx="10"/>
          </p:nvPr>
        </p:nvSpPr>
        <p:spPr/>
        <p:txBody>
          <a:bodyPr/>
          <a:lstStyle/>
          <a:p>
            <a:fld id="{A6A811D3-CFD7-5040-912C-FB196BC7E726}" type="datetime1">
              <a:rPr lang="de-DE" smtClean="0"/>
              <a:t>18.09.2026</a:t>
            </a:fld>
            <a:endParaRPr lang="de-DE"/>
          </a:p>
        </p:txBody>
      </p:sp>
      <p:sp>
        <p:nvSpPr>
          <p:cNvPr id="5" name="Fußzeilenplatzhalter 4">
            <a:extLst>
              <a:ext uri="{FF2B5EF4-FFF2-40B4-BE49-F238E27FC236}">
                <a16:creationId xmlns:a16="http://schemas.microsoft.com/office/drawing/2014/main" id="{C1222C73-8755-5B55-AB82-D792B9256406}"/>
              </a:ext>
            </a:extLst>
          </p:cNvPr>
          <p:cNvSpPr>
            <a:spLocks noGrp="1"/>
          </p:cNvSpPr>
          <p:nvPr>
            <p:ph type="ftr" sz="quarter" idx="11"/>
          </p:nvPr>
        </p:nvSpPr>
        <p:spPr/>
        <p:txBody>
          <a:bodyPr/>
          <a:lstStyle/>
          <a:p>
            <a:r>
              <a:rPr lang="de-DE"/>
              <a:t>Zukunft Altbau | Präsentation xxx</a:t>
            </a:r>
          </a:p>
        </p:txBody>
      </p:sp>
      <p:sp>
        <p:nvSpPr>
          <p:cNvPr id="6" name="Foliennummernplatzhalter 5">
            <a:extLst>
              <a:ext uri="{FF2B5EF4-FFF2-40B4-BE49-F238E27FC236}">
                <a16:creationId xmlns:a16="http://schemas.microsoft.com/office/drawing/2014/main" id="{81CEFEF0-9154-605A-9CC6-C570DD9AA713}"/>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05535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C05CE-91F6-3567-7839-32E34CD43219}"/>
              </a:ext>
            </a:extLst>
          </p:cNvPr>
          <p:cNvSpPr>
            <a:spLocks noGrp="1"/>
          </p:cNvSpPr>
          <p:nvPr>
            <p:ph type="title"/>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51761B1B-B36D-9C2A-4C13-6813056174B2}"/>
              </a:ext>
            </a:extLst>
          </p:cNvPr>
          <p:cNvSpPr>
            <a:spLocks noGrp="1"/>
          </p:cNvSpPr>
          <p:nvPr>
            <p:ph idx="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CED96C07-9B09-C12D-EF44-012A4B611EFE}"/>
              </a:ext>
            </a:extLst>
          </p:cNvPr>
          <p:cNvSpPr>
            <a:spLocks noGrp="1"/>
          </p:cNvSpPr>
          <p:nvPr>
            <p:ph type="dt" sz="half"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C074486E-404F-FA4F-A853-977719F54358}" type="datetime1">
              <a:rPr lang="de-DE" smtClean="0"/>
              <a:pPr/>
              <a:t>18.09.2026</a:t>
            </a:fld>
            <a:endParaRPr lang="de-DE"/>
          </a:p>
        </p:txBody>
      </p:sp>
      <p:sp>
        <p:nvSpPr>
          <p:cNvPr id="5" name="Fußzeilenplatzhalter 4">
            <a:extLst>
              <a:ext uri="{FF2B5EF4-FFF2-40B4-BE49-F238E27FC236}">
                <a16:creationId xmlns:a16="http://schemas.microsoft.com/office/drawing/2014/main" id="{80C68FEA-6C85-0C16-F57F-23FBB759E141}"/>
              </a:ext>
            </a:extLst>
          </p:cNvPr>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F7E2E0C5-3190-D828-F724-5A6F2A276066}"/>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218214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9505CD-9690-EEF0-3B77-62E6289A3418}"/>
              </a:ext>
            </a:extLst>
          </p:cNvPr>
          <p:cNvSpPr>
            <a:spLocks noGrp="1"/>
          </p:cNvSpPr>
          <p:nvPr>
            <p:ph type="dt" sz="half" idx="10"/>
          </p:nvPr>
        </p:nvSpPr>
        <p:spPr/>
        <p:txBody>
          <a:bodyPr/>
          <a:lstStyle/>
          <a:p>
            <a:fld id="{D6F9B8AE-AC3B-1E4B-A384-9CA48528E94F}" type="datetime1">
              <a:rPr lang="de-DE" smtClean="0"/>
              <a:t>18.09.2026</a:t>
            </a:fld>
            <a:endParaRPr lang="de-DE"/>
          </a:p>
        </p:txBody>
      </p:sp>
      <p:sp>
        <p:nvSpPr>
          <p:cNvPr id="3" name="Fußzeilenplatzhalter 2">
            <a:extLst>
              <a:ext uri="{FF2B5EF4-FFF2-40B4-BE49-F238E27FC236}">
                <a16:creationId xmlns:a16="http://schemas.microsoft.com/office/drawing/2014/main" id="{C6545A32-979A-7D35-9FAE-96E7E6CDED81}"/>
              </a:ext>
            </a:extLst>
          </p:cNvPr>
          <p:cNvSpPr>
            <a:spLocks noGrp="1"/>
          </p:cNvSpPr>
          <p:nvPr>
            <p:ph type="ftr" sz="quarter" idx="11"/>
          </p:nvPr>
        </p:nvSpPr>
        <p:spPr/>
        <p:txBody>
          <a:bodyPr/>
          <a:lstStyle/>
          <a:p>
            <a:r>
              <a:rPr lang="de-DE"/>
              <a:t>Zukunft Altbau | Präsentation xxx</a:t>
            </a:r>
          </a:p>
        </p:txBody>
      </p:sp>
      <p:sp>
        <p:nvSpPr>
          <p:cNvPr id="4" name="Foliennummernplatzhalter 3">
            <a:extLst>
              <a:ext uri="{FF2B5EF4-FFF2-40B4-BE49-F238E27FC236}">
                <a16:creationId xmlns:a16="http://schemas.microsoft.com/office/drawing/2014/main" id="{6317F21F-8D4B-EF7B-6391-644E0C95FEEB}"/>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629298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D51B70D-CFB6-05CF-C6D6-163A3F4D7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3BE826-F801-60EC-C74B-2561ECF9E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71C101F1-6AD3-B453-87AE-90267153B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7A7D02BC-33FE-594B-968D-8A51911C61A5}" type="datetime1">
              <a:rPr lang="de-DE" smtClean="0"/>
              <a:pPr/>
              <a:t>18.09.2026</a:t>
            </a:fld>
            <a:endParaRPr lang="de-DE"/>
          </a:p>
        </p:txBody>
      </p:sp>
      <p:sp>
        <p:nvSpPr>
          <p:cNvPr id="5" name="Fußzeilenplatzhalter 4">
            <a:extLst>
              <a:ext uri="{FF2B5EF4-FFF2-40B4-BE49-F238E27FC236}">
                <a16:creationId xmlns:a16="http://schemas.microsoft.com/office/drawing/2014/main" id="{221A52E8-174E-3E37-14F3-79FC104EB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C049C455-8280-ABD7-579D-B3366A8B9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172402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685800" rtl="0" eaLnBrk="1" latinLnBrk="0" hangingPunct="1">
        <a:lnSpc>
          <a:spcPct val="100000"/>
        </a:lnSpc>
        <a:spcBef>
          <a:spcPts val="600"/>
        </a:spcBef>
        <a:spcAft>
          <a:spcPts val="1200"/>
        </a:spcAft>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1pPr>
      <a:lvl2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b="0" kern="1200" dirty="0" smtClean="0">
          <a:solidFill>
            <a:schemeClr val="tx1"/>
          </a:solidFill>
          <a:latin typeface="Calibri" panose="020F0502020204030204" pitchFamily="34" charset="0"/>
          <a:ea typeface="Roboto Medium" pitchFamily="2" charset="0"/>
          <a:cs typeface="Calibri" panose="020F0502020204030204" pitchFamily="34" charset="0"/>
        </a:defRPr>
      </a:lvl2pPr>
      <a:lvl3pPr marL="53340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kern="1200" dirty="0">
          <a:solidFill>
            <a:schemeClr val="tx1"/>
          </a:solidFill>
          <a:latin typeface="Calibri" panose="020F0502020204030204" pitchFamily="34" charset="0"/>
          <a:ea typeface="Roboto Light" pitchFamily="2" charset="0"/>
          <a:cs typeface="Calibri" panose="020F0502020204030204" pitchFamily="34" charset="0"/>
        </a:defRPr>
      </a:lvl3pPr>
      <a:lvl4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4pPr>
      <a:lvl5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a:solidFill>
            <a:schemeClr val="tx1"/>
          </a:solidFill>
          <a:latin typeface="Calibri" panose="020F0502020204030204" pitchFamily="34" charset="0"/>
          <a:ea typeface="Roboto Medium" pitchFamily="2" charset="0"/>
          <a:cs typeface="Calibri" panose="020F0502020204030204" pitchFamily="34" charset="0"/>
        </a:defRPr>
      </a:lvl5pPr>
      <a:lvl6pPr marL="2286000" indent="0" algn="l" defTabSz="685800" rtl="0" eaLnBrk="1" latinLnBrk="0" hangingPunct="1">
        <a:lnSpc>
          <a:spcPct val="100000"/>
        </a:lnSpc>
        <a:spcBef>
          <a:spcPts val="600"/>
        </a:spcBef>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microsoft.com/office/2007/relationships/hdphoto" Target="../media/hdphoto3.wdp"/><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2.jpe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microsoft.com/office/2007/relationships/hdphoto" Target="../media/hdphoto6.wdp"/><Relationship Id="rId5" Type="http://schemas.openxmlformats.org/officeDocument/2006/relationships/image" Target="../media/image27.png"/><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26.png"/><Relationship Id="rId4" Type="http://schemas.openxmlformats.org/officeDocument/2006/relationships/hyperlink" Target="http://www.zukunftaltbau.de/kellerdeck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55.jpeg"/><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6.sv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92FBA1-3FEE-B9BD-61E2-88EF1927EA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0">
            <a:extLst>
              <a:ext uri="{FF2B5EF4-FFF2-40B4-BE49-F238E27FC236}">
                <a16:creationId xmlns:a16="http://schemas.microsoft.com/office/drawing/2014/main" id="{6F5D9924-664B-164C-D5F5-BEB77F53759C}"/>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Foliensammlung</a:t>
            </a:r>
          </a:p>
        </p:txBody>
      </p:sp>
      <p:pic>
        <p:nvPicPr>
          <p:cNvPr id="2" name="Grafik 1" descr="Logo der Wärmewochen BW 2026">
            <a:extLst>
              <a:ext uri="{FF2B5EF4-FFF2-40B4-BE49-F238E27FC236}">
                <a16:creationId xmlns:a16="http://schemas.microsoft.com/office/drawing/2014/main" id="{66F39A4B-DDFF-6684-11BF-AB5EF9739D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60" y="2403439"/>
            <a:ext cx="3844242" cy="1025561"/>
          </a:xfrm>
          <a:prstGeom prst="rect">
            <a:avLst/>
          </a:prstGeom>
        </p:spPr>
      </p:pic>
      <p:sp>
        <p:nvSpPr>
          <p:cNvPr id="6" name="Textfeld 5">
            <a:extLst>
              <a:ext uri="{FF2B5EF4-FFF2-40B4-BE49-F238E27FC236}">
                <a16:creationId xmlns:a16="http://schemas.microsoft.com/office/drawing/2014/main" id="{AEE2AF94-F9EF-84AE-6846-6A847775486F}"/>
              </a:ext>
            </a:extLst>
          </p:cNvPr>
          <p:cNvSpPr txBox="1"/>
          <p:nvPr/>
        </p:nvSpPr>
        <p:spPr>
          <a:xfrm>
            <a:off x="6374680" y="847776"/>
            <a:ext cx="4366345" cy="3754874"/>
          </a:xfrm>
          <a:prstGeom prst="rect">
            <a:avLst/>
          </a:prstGeom>
          <a:solidFill>
            <a:srgbClr val="FFFF00"/>
          </a:solidFill>
          <a:ln w="38100">
            <a:noFill/>
          </a:ln>
        </p:spPr>
        <p:txBody>
          <a:bodyPr wrap="square" rtlCol="0">
            <a:spAutoFit/>
          </a:bodyPr>
          <a:lstStyle/>
          <a:p>
            <a:pPr>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Nutzungshinweise</a:t>
            </a:r>
            <a:r>
              <a:rPr lang="de-DE" sz="1600">
                <a:latin typeface="Calibri" panose="020F0502020204030204" pitchFamily="34" charset="0"/>
                <a:ea typeface="Calibri" panose="020F0502020204030204" pitchFamily="34" charset="0"/>
                <a:cs typeface="Calibri" panose="020F0502020204030204" pitchFamily="34" charset="0"/>
              </a:rPr>
              <a:t>: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Die Folien sollen Ihnen als </a:t>
            </a:r>
            <a:r>
              <a:rPr lang="de-DE" sz="1600" b="1">
                <a:latin typeface="Calibri" panose="020F0502020204030204" pitchFamily="34" charset="0"/>
                <a:ea typeface="Calibri" panose="020F0502020204030204" pitchFamily="34" charset="0"/>
                <a:cs typeface="Calibri" panose="020F0502020204030204" pitchFamily="34" charset="0"/>
              </a:rPr>
              <a:t>Arbeitserleichterung</a:t>
            </a:r>
            <a:r>
              <a:rPr lang="de-DE" sz="1600">
                <a:latin typeface="Calibri" panose="020F0502020204030204" pitchFamily="34" charset="0"/>
                <a:ea typeface="Calibri" panose="020F0502020204030204" pitchFamily="34" charset="0"/>
                <a:cs typeface="Calibri" panose="020F0502020204030204" pitchFamily="34" charset="0"/>
              </a:rPr>
              <a:t> dienen.</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Sie können die </a:t>
            </a:r>
            <a:r>
              <a:rPr lang="de-DE" sz="1600" b="1">
                <a:latin typeface="Calibri" panose="020F0502020204030204" pitchFamily="34" charset="0"/>
                <a:ea typeface="Calibri" panose="020F0502020204030204" pitchFamily="34" charset="0"/>
                <a:cs typeface="Calibri" panose="020F0502020204030204" pitchFamily="34" charset="0"/>
              </a:rPr>
              <a:t>Präsentation</a:t>
            </a:r>
            <a:r>
              <a:rPr lang="de-DE" sz="1600">
                <a:latin typeface="Calibri" panose="020F0502020204030204" pitchFamily="34" charset="0"/>
                <a:ea typeface="Calibri" panose="020F0502020204030204" pitchFamily="34" charset="0"/>
                <a:cs typeface="Calibri" panose="020F0502020204030204" pitchFamily="34" charset="0"/>
              </a:rPr>
              <a:t> als Ganzes verwenden, aber auch gerne nur </a:t>
            </a:r>
            <a:r>
              <a:rPr lang="de-DE" sz="1600" b="1">
                <a:latin typeface="Calibri" panose="020F0502020204030204" pitchFamily="34" charset="0"/>
                <a:ea typeface="Calibri" panose="020F0502020204030204" pitchFamily="34" charset="0"/>
                <a:cs typeface="Calibri" panose="020F0502020204030204" pitchFamily="34" charset="0"/>
              </a:rPr>
              <a:t>einzelne Folien oder Inhalte </a:t>
            </a:r>
            <a:r>
              <a:rPr lang="de-DE" sz="1600">
                <a:latin typeface="Calibri" panose="020F0502020204030204" pitchFamily="34" charset="0"/>
                <a:ea typeface="Calibri" panose="020F0502020204030204" pitchFamily="34" charset="0"/>
                <a:cs typeface="Calibri" panose="020F0502020204030204" pitchFamily="34" charset="0"/>
              </a:rPr>
              <a:t>herausgreifen.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Machen Sie die Vorlage zu</a:t>
            </a:r>
            <a:r>
              <a:rPr lang="de-DE" sz="1600" b="1">
                <a:latin typeface="Calibri" panose="020F0502020204030204" pitchFamily="34" charset="0"/>
                <a:ea typeface="Calibri" panose="020F0502020204030204" pitchFamily="34" charset="0"/>
                <a:cs typeface="Calibri" panose="020F0502020204030204" pitchFamily="34" charset="0"/>
              </a:rPr>
              <a:t> Ihrem eigenen Vortrag, </a:t>
            </a:r>
            <a:r>
              <a:rPr lang="de-DE" sz="1600">
                <a:latin typeface="Calibri" panose="020F0502020204030204" pitchFamily="34" charset="0"/>
                <a:ea typeface="Calibri" panose="020F0502020204030204" pitchFamily="34" charset="0"/>
                <a:cs typeface="Calibri" panose="020F0502020204030204" pitchFamily="34" charset="0"/>
              </a:rPr>
              <a:t>indem Sie beispielsweise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Animationen einfügen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und – regionale – Beispiele ergänzen.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Bitte beachten Sie die wenigen </a:t>
            </a:r>
            <a:r>
              <a:rPr lang="de-DE" sz="1600" b="1">
                <a:latin typeface="Calibri" panose="020F0502020204030204" pitchFamily="34" charset="0"/>
                <a:ea typeface="Calibri" panose="020F0502020204030204" pitchFamily="34" charset="0"/>
                <a:cs typeface="Calibri" panose="020F0502020204030204" pitchFamily="34" charset="0"/>
              </a:rPr>
              <a:t>Notizen</a:t>
            </a:r>
            <a:r>
              <a:rPr lang="de-DE" sz="1600">
                <a:latin typeface="Calibri" panose="020F0502020204030204" pitchFamily="34" charset="0"/>
                <a:ea typeface="Calibri" panose="020F0502020204030204" pitchFamily="34" charset="0"/>
                <a:cs typeface="Calibri" panose="020F0502020204030204" pitchFamily="34" charset="0"/>
              </a:rPr>
              <a:t> unterhalb der Folien. Sie geben an entscheidenden Stellen wichtige Hinweise.</a:t>
            </a:r>
            <a:endParaRPr lang="de-DE" sz="1600">
              <a:highlight>
                <a:srgbClr val="FF00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4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4FE1CF06-E009-7DF8-BDE3-494BF5FC90B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E942EC8A-31D8-21ED-E61B-EC8494E6A243}"/>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Einleitung</a:t>
            </a:r>
          </a:p>
        </p:txBody>
      </p:sp>
    </p:spTree>
    <p:extLst>
      <p:ext uri="{BB962C8B-B14F-4D97-AF65-F5344CB8AC3E}">
        <p14:creationId xmlns:p14="http://schemas.microsoft.com/office/powerpoint/2010/main" val="2957302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2EEE1-0AE4-BD99-F92D-B7F26CEA6FE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D580F67-6875-8CCC-E24F-6BDEA58DC0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D24F275F-3A81-8E04-BFEB-BBC6358CA2B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Warum lohnt sich eine Sanierung?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a:extLst>
              <a:ext uri="{FF2B5EF4-FFF2-40B4-BE49-F238E27FC236}">
                <a16:creationId xmlns:a16="http://schemas.microsoft.com/office/drawing/2014/main" id="{501F927E-6797-802B-56B5-296E4623F3B8}"/>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Eingesparte Kosten</a:t>
            </a:r>
          </a:p>
          <a:p>
            <a:pPr lvl="1">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Reduzierte Wärmeverluste</a:t>
            </a:r>
          </a:p>
          <a:p>
            <a:pPr lvl="1">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Geringerer Brennstoff- / Stromeinsatz</a:t>
            </a:r>
          </a:p>
          <a:p>
            <a:pPr lvl="1">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Reduzierte CO</a:t>
            </a:r>
            <a:r>
              <a:rPr lang="de-DE" sz="1600" baseline="-25000">
                <a:latin typeface="Calibri" panose="020F0502020204030204" pitchFamily="34" charset="0"/>
                <a:ea typeface="Roboto Light" pitchFamily="2" charset="0"/>
                <a:cs typeface="Calibri" panose="020F0502020204030204" pitchFamily="34" charset="0"/>
              </a:rPr>
              <a:t>2</a:t>
            </a:r>
            <a:r>
              <a:rPr lang="de-DE" sz="1600">
                <a:latin typeface="Calibri" panose="020F0502020204030204" pitchFamily="34" charset="0"/>
                <a:ea typeface="Roboto Light" pitchFamily="2" charset="0"/>
                <a:cs typeface="Calibri" panose="020F0502020204030204" pitchFamily="34" charset="0"/>
              </a:rPr>
              <a:t>-Kosten</a:t>
            </a:r>
          </a:p>
          <a:p>
            <a:pPr fontAlgn="auto">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Reduzierte CO</a:t>
            </a:r>
            <a:r>
              <a:rPr lang="de-DE" sz="1600" baseline="-25000">
                <a:latin typeface="Calibri" panose="020F0502020204030204" pitchFamily="34" charset="0"/>
                <a:ea typeface="Roboto Light" pitchFamily="2" charset="0"/>
                <a:cs typeface="Calibri" panose="020F0502020204030204" pitchFamily="34" charset="0"/>
              </a:rPr>
              <a:t>2</a:t>
            </a:r>
            <a:r>
              <a:rPr lang="de-DE" sz="1600">
                <a:latin typeface="Calibri" panose="020F0502020204030204" pitchFamily="34" charset="0"/>
                <a:ea typeface="Roboto Light" pitchFamily="2" charset="0"/>
                <a:cs typeface="Calibri" panose="020F0502020204030204" pitchFamily="34" charset="0"/>
              </a:rPr>
              <a:t>-Emissionen</a:t>
            </a:r>
            <a:br>
              <a:rPr lang="de-DE" sz="1600">
                <a:latin typeface="Calibri" panose="020F0502020204030204" pitchFamily="34" charset="0"/>
                <a:ea typeface="Roboto Light" pitchFamily="2" charset="0"/>
                <a:cs typeface="Calibri" panose="020F0502020204030204" pitchFamily="34" charset="0"/>
              </a:rPr>
            </a:br>
            <a:endParaRPr lang="de-DE" sz="1600">
              <a:latin typeface="Calibri" panose="020F0502020204030204" pitchFamily="34" charset="0"/>
              <a:ea typeface="Roboto Light" pitchFamily="2" charset="0"/>
              <a:cs typeface="Calibri" panose="020F0502020204030204" pitchFamily="34" charset="0"/>
            </a:endParaRPr>
          </a:p>
          <a:p>
            <a:pPr>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Mehr Wohnkomfort durch verbesserten Wärme-, Hitze- und Schallschutz</a:t>
            </a:r>
          </a:p>
          <a:p>
            <a:pPr>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Wertsteigerung der Immobilie</a:t>
            </a:r>
          </a:p>
          <a:p>
            <a:pPr>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Leichtere Einbindung und effizienterer Betrieb klimafreundlicher Wärmeerzeuger</a:t>
            </a:r>
          </a:p>
          <a:p>
            <a:pPr>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Mehr Unabhängigkeit von fossilen Energieimporten und deren Preisen</a:t>
            </a:r>
          </a:p>
          <a:p>
            <a:pPr>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Positive Umweltwirkung und damit Beitrag, um Klimaschutzziele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(BW, Deutschland und Europa) zu erreichen, reduzierte CO</a:t>
            </a:r>
            <a:r>
              <a:rPr lang="de-DE" sz="1600" baseline="-25000">
                <a:latin typeface="Calibri" panose="020F0502020204030204" pitchFamily="34" charset="0"/>
                <a:ea typeface="Roboto Light" pitchFamily="2" charset="0"/>
                <a:cs typeface="Calibri" panose="020F0502020204030204" pitchFamily="34" charset="0"/>
              </a:rPr>
              <a:t>2</a:t>
            </a:r>
            <a:r>
              <a:rPr lang="de-DE" sz="1600">
                <a:latin typeface="Calibri" panose="020F0502020204030204" pitchFamily="34" charset="0"/>
                <a:ea typeface="Roboto Light" pitchFamily="2" charset="0"/>
                <a:cs typeface="Calibri" panose="020F0502020204030204" pitchFamily="34" charset="0"/>
              </a:rPr>
              <a:t>-Emissionen</a:t>
            </a:r>
          </a:p>
          <a:p>
            <a:pPr marL="0" indent="0" fontAlgn="auto">
              <a:spcBef>
                <a:spcPts val="600"/>
              </a:spcBef>
              <a:spcAft>
                <a:spcPts val="1200"/>
              </a:spcAft>
              <a:buClr>
                <a:srgbClr val="006374"/>
              </a:buClr>
              <a:buSzPct val="90000"/>
              <a:buFont typeface="Arial" panose="020B0604020202020204" pitchFamily="34" charset="0"/>
              <a:buNone/>
            </a:pPr>
            <a:endParaRPr lang="de-DE" sz="1600">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cxnSp>
        <p:nvCxnSpPr>
          <p:cNvPr id="13" name="Gerader Verbinder 6">
            <a:extLst>
              <a:ext uri="{FF2B5EF4-FFF2-40B4-BE49-F238E27FC236}">
                <a16:creationId xmlns:a16="http://schemas.microsoft.com/office/drawing/2014/main" id="{FA8F54F2-7753-9E0C-9D06-A6A535954B2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3A3ECA8-A1B7-9933-010F-F5CA2B29897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5" name="Gruppieren 4">
            <a:extLst>
              <a:ext uri="{FF2B5EF4-FFF2-40B4-BE49-F238E27FC236}">
                <a16:creationId xmlns:a16="http://schemas.microsoft.com/office/drawing/2014/main" id="{3769F15E-6D66-848B-0A8C-705C3DD8F2D4}"/>
              </a:ext>
              <a:ext uri="{C183D7F6-B498-43B3-948B-1728B52AA6E4}">
                <adec:decorative xmlns:adec="http://schemas.microsoft.com/office/drawing/2017/decorative" val="1"/>
              </a:ext>
            </a:extLst>
          </p:cNvPr>
          <p:cNvGrpSpPr>
            <a:grpSpLocks noChangeAspect="1"/>
          </p:cNvGrpSpPr>
          <p:nvPr/>
        </p:nvGrpSpPr>
        <p:grpSpPr>
          <a:xfrm rot="5400000">
            <a:off x="7791809" y="1933575"/>
            <a:ext cx="1620000" cy="1620000"/>
            <a:chOff x="4419308" y="1327420"/>
            <a:chExt cx="441261" cy="441261"/>
          </a:xfrm>
        </p:grpSpPr>
        <p:sp>
          <p:nvSpPr>
            <p:cNvPr id="6" name="Ellipse 45">
              <a:extLst>
                <a:ext uri="{FF2B5EF4-FFF2-40B4-BE49-F238E27FC236}">
                  <a16:creationId xmlns:a16="http://schemas.microsoft.com/office/drawing/2014/main" id="{653BDD43-24CB-B54E-2522-418C7B1747C0}"/>
                </a:ext>
                <a:ext uri="{C183D7F6-B498-43B3-948B-1728B52AA6E4}">
                  <adec:decorative xmlns:adec="http://schemas.microsoft.com/office/drawing/2017/decorative" val="1"/>
                </a:ext>
              </a:extLst>
            </p:cNvPr>
            <p:cNvSpPr>
              <a:spLocks noChangeAspect="1"/>
            </p:cNvSpPr>
            <p:nvPr/>
          </p:nvSpPr>
          <p:spPr>
            <a:xfrm rot="16200000">
              <a:off x="4419308" y="1327420"/>
              <a:ext cx="441261" cy="441261"/>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15" name="Pfeil: Chevron 46">
              <a:extLst>
                <a:ext uri="{FF2B5EF4-FFF2-40B4-BE49-F238E27FC236}">
                  <a16:creationId xmlns:a16="http://schemas.microsoft.com/office/drawing/2014/main" id="{0683DF68-4E61-122E-2DEB-D79A6B55623F}"/>
                </a:ext>
                <a:ext uri="{C183D7F6-B498-43B3-948B-1728B52AA6E4}">
                  <adec:decorative xmlns:adec="http://schemas.microsoft.com/office/drawing/2017/decorative" val="1"/>
                </a:ext>
              </a:extLst>
            </p:cNvPr>
            <p:cNvSpPr/>
            <p:nvPr/>
          </p:nvSpPr>
          <p:spPr>
            <a:xfrm>
              <a:off x="4547741" y="1402572"/>
              <a:ext cx="222495" cy="290956"/>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grpSp>
        <p:nvGrpSpPr>
          <p:cNvPr id="16" name="Gruppieren 15">
            <a:extLst>
              <a:ext uri="{FF2B5EF4-FFF2-40B4-BE49-F238E27FC236}">
                <a16:creationId xmlns:a16="http://schemas.microsoft.com/office/drawing/2014/main" id="{1DFAFAD2-E371-3CD1-FCDA-22E2CA9568CF}"/>
              </a:ext>
              <a:ext uri="{C183D7F6-B498-43B3-948B-1728B52AA6E4}">
                <adec:decorative xmlns:adec="http://schemas.microsoft.com/office/drawing/2017/decorative" val="1"/>
              </a:ext>
            </a:extLst>
          </p:cNvPr>
          <p:cNvGrpSpPr>
            <a:grpSpLocks noChangeAspect="1"/>
          </p:cNvGrpSpPr>
          <p:nvPr/>
        </p:nvGrpSpPr>
        <p:grpSpPr>
          <a:xfrm rot="5400000">
            <a:off x="7791809" y="4180215"/>
            <a:ext cx="1620000" cy="1620000"/>
            <a:chOff x="4982748" y="1327420"/>
            <a:chExt cx="441261" cy="441261"/>
          </a:xfrm>
        </p:grpSpPr>
        <p:sp>
          <p:nvSpPr>
            <p:cNvPr id="17" name="Ellipse 45">
              <a:extLst>
                <a:ext uri="{FF2B5EF4-FFF2-40B4-BE49-F238E27FC236}">
                  <a16:creationId xmlns:a16="http://schemas.microsoft.com/office/drawing/2014/main" id="{151E97FF-5C66-D44E-C3ED-A6566D6FC10E}"/>
                </a:ext>
                <a:ext uri="{C183D7F6-B498-43B3-948B-1728B52AA6E4}">
                  <adec:decorative xmlns:adec="http://schemas.microsoft.com/office/drawing/2017/decorative" val="1"/>
                </a:ext>
              </a:extLst>
            </p:cNvPr>
            <p:cNvSpPr>
              <a:spLocks noChangeAspect="1"/>
            </p:cNvSpPr>
            <p:nvPr/>
          </p:nvSpPr>
          <p:spPr>
            <a:xfrm rot="5400000">
              <a:off x="4982748" y="1327420"/>
              <a:ext cx="441261" cy="441261"/>
            </a:xfrm>
            <a:prstGeom prst="ellipse">
              <a:avLst/>
            </a:prstGeom>
            <a:solidFill>
              <a:srgbClr val="0063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18" name="Pfeil: Chevron 46">
              <a:extLst>
                <a:ext uri="{FF2B5EF4-FFF2-40B4-BE49-F238E27FC236}">
                  <a16:creationId xmlns:a16="http://schemas.microsoft.com/office/drawing/2014/main" id="{7CB8854F-7C8C-24A2-34FF-F91997680582}"/>
                </a:ext>
                <a:ext uri="{C183D7F6-B498-43B3-948B-1728B52AA6E4}">
                  <adec:decorative xmlns:adec="http://schemas.microsoft.com/office/drawing/2017/decorative" val="1"/>
                </a:ext>
              </a:extLst>
            </p:cNvPr>
            <p:cNvSpPr/>
            <p:nvPr/>
          </p:nvSpPr>
          <p:spPr>
            <a:xfrm rot="10800000">
              <a:off x="5073081" y="1402573"/>
              <a:ext cx="222495" cy="290956"/>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
        <p:nvSpPr>
          <p:cNvPr id="3" name="Fußzeilenplatzhalter 4">
            <a:extLst>
              <a:ext uri="{FF2B5EF4-FFF2-40B4-BE49-F238E27FC236}">
                <a16:creationId xmlns:a16="http://schemas.microsoft.com/office/drawing/2014/main" id="{EB25D46E-2638-3F89-2C3B-BB2C14FF1AC1}"/>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Alle Angaben ohne Gewähr</a:t>
            </a:r>
          </a:p>
        </p:txBody>
      </p:sp>
      <p:sp>
        <p:nvSpPr>
          <p:cNvPr id="12" name="Foliennummernplatzhalter 5">
            <a:extLst>
              <a:ext uri="{FF2B5EF4-FFF2-40B4-BE49-F238E27FC236}">
                <a16:creationId xmlns:a16="http://schemas.microsoft.com/office/drawing/2014/main" id="{BB200EF9-E2DD-0961-E0F0-EEB90C5B5457}"/>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856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87B67-27B7-04FA-400F-32E1530692F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126847B-B7DB-EB48-199B-1FAE55AA70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92AD0A39-2E54-8038-F73A-3F1D1D5AB37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de-DE" sz="3200" b="1"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Entwicklung des CO</a:t>
            </a:r>
            <a:r>
              <a:rPr kumimoji="0" lang="de-DE" sz="3200" b="1" i="0" u="none" strike="noStrike" kern="1200" cap="none" spc="0" normalizeH="0" baseline="-2500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2</a:t>
            </a:r>
            <a:r>
              <a:rPr kumimoji="0" lang="de-DE" sz="3200" b="1"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-Preises </a:t>
            </a:r>
            <a:br>
              <a:rPr kumimoji="0" lang="de-DE" sz="3200" b="1"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CO</a:t>
            </a:r>
            <a:r>
              <a:rPr kumimoji="0" lang="de-DE" sz="2200" b="0" i="0" u="none" strike="noStrike" kern="1200" cap="none" spc="0" normalizeH="0" baseline="-2500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2</a:t>
            </a:r>
            <a:r>
              <a:rPr kumimoji="0" lang="de-DE"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-Nettopreis in € pro Tonne</a:t>
            </a:r>
            <a:endParaRPr kumimoji="0" lang="id-ID"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a:extLst>
              <a:ext uri="{FF2B5EF4-FFF2-40B4-BE49-F238E27FC236}">
                <a16:creationId xmlns:a16="http://schemas.microsoft.com/office/drawing/2014/main" id="{8B4E6D91-675C-4572-DD93-81E43227E685}"/>
              </a:ext>
            </a:extLst>
          </p:cNvPr>
          <p:cNvSpPr txBox="1">
            <a:spLocks/>
          </p:cNvSpPr>
          <p:nvPr/>
        </p:nvSpPr>
        <p:spPr>
          <a:xfrm>
            <a:off x="610665" y="1800000"/>
            <a:ext cx="10970670" cy="40199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spcAft>
                <a:spcPts val="1200"/>
              </a:spcAft>
              <a:buClr>
                <a:srgbClr val="006374"/>
              </a:buClr>
              <a:buSzPct val="90000"/>
              <a:buNone/>
            </a:pPr>
            <a:r>
              <a:rPr lang="de-DE" sz="1600" b="1">
                <a:latin typeface="Calibri" panose="020F0502020204030204" pitchFamily="34" charset="0"/>
                <a:ea typeface="Roboto Medium" pitchFamily="2" charset="0"/>
                <a:cs typeface="Calibri" panose="020F0502020204030204" pitchFamily="34" charset="0"/>
              </a:rPr>
              <a:t>Gilt nur für Öl und Gas. Pellets, Biomasse und Strom sind nicht betroffen.</a:t>
            </a:r>
            <a:endParaRPr lang="de-DE" sz="1400">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graphicFrame>
        <p:nvGraphicFramePr>
          <p:cNvPr id="2" name="Diagramm 1" descr="Das Diagramm zeigt die Entwicklung des CO2-Nettopreis in € pro Tonne: 2021 (25€), 2022 (30€), 2023 (30€), 2024 (45€), 2025 (55€), 2026 (55-65€), 2027 und 2028 (jeweils noch nicht festgelegt)">
            <a:extLst>
              <a:ext uri="{FF2B5EF4-FFF2-40B4-BE49-F238E27FC236}">
                <a16:creationId xmlns:a16="http://schemas.microsoft.com/office/drawing/2014/main" id="{A76C4882-D9F7-1252-702E-561E85309AE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928410382"/>
              </p:ext>
            </p:extLst>
          </p:nvPr>
        </p:nvGraphicFramePr>
        <p:xfrm>
          <a:off x="451047" y="2260628"/>
          <a:ext cx="9267144" cy="3796842"/>
        </p:xfrm>
        <a:graphic>
          <a:graphicData uri="http://schemas.openxmlformats.org/drawingml/2006/chart">
            <c:chart xmlns:c="http://schemas.openxmlformats.org/drawingml/2006/chart" xmlns:r="http://schemas.openxmlformats.org/officeDocument/2006/relationships" r:id="rId3"/>
          </a:graphicData>
        </a:graphic>
      </p:graphicFrame>
      <p:sp>
        <p:nvSpPr>
          <p:cNvPr id="21" name="Inhaltsplatzhalter 2">
            <a:extLst>
              <a:ext uri="{FF2B5EF4-FFF2-40B4-BE49-F238E27FC236}">
                <a16:creationId xmlns:a16="http://schemas.microsoft.com/office/drawing/2014/main" id="{FB487B72-0E23-D0FB-54FD-6B4C7CC5F092}"/>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Preiskorridor laut Bundesumweltministerium</a:t>
            </a:r>
          </a:p>
        </p:txBody>
      </p:sp>
      <p:sp>
        <p:nvSpPr>
          <p:cNvPr id="5" name="Textfeld 4">
            <a:extLst>
              <a:ext uri="{FF2B5EF4-FFF2-40B4-BE49-F238E27FC236}">
                <a16:creationId xmlns:a16="http://schemas.microsoft.com/office/drawing/2014/main" id="{8CE6D54F-D43A-1D79-5ACB-DDF9B04C9926}"/>
              </a:ext>
            </a:extLst>
          </p:cNvPr>
          <p:cNvSpPr txBox="1"/>
          <p:nvPr/>
        </p:nvSpPr>
        <p:spPr>
          <a:xfrm>
            <a:off x="8248611" y="1266347"/>
            <a:ext cx="2085975" cy="1077218"/>
          </a:xfrm>
          <a:prstGeom prst="rect">
            <a:avLst/>
          </a:prstGeom>
          <a:noFill/>
          <a:ln w="38100">
            <a:solidFill>
              <a:srgbClr val="EC6607"/>
            </a:solidFill>
          </a:ln>
        </p:spPr>
        <p:txBody>
          <a:bodyPr wrap="square" rtlCol="0">
            <a:spAutoFit/>
          </a:bodyPr>
          <a:lstStyle/>
          <a:p>
            <a:pPr algn="ctr"/>
            <a:r>
              <a:rPr lang="de-DE" sz="1600">
                <a:latin typeface="Calibri" panose="020F0502020204030204" pitchFamily="34" charset="0"/>
                <a:cs typeface="Calibri" panose="020F0502020204030204" pitchFamily="34" charset="0"/>
              </a:rPr>
              <a:t>2028 startet EU-weiter Zertifikathandel mit unbekannten Kosten (EU-ETS II)</a:t>
            </a:r>
          </a:p>
        </p:txBody>
      </p:sp>
      <p:sp>
        <p:nvSpPr>
          <p:cNvPr id="3" name="Fußzeilenplatzhalter 4">
            <a:extLst>
              <a:ext uri="{FF2B5EF4-FFF2-40B4-BE49-F238E27FC236}">
                <a16:creationId xmlns:a16="http://schemas.microsoft.com/office/drawing/2014/main" id="{9FCDF556-CEA4-0BBE-8151-839DA9C6F89A}"/>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EBBC673-BAF4-D3C7-A70F-9E30F45B3293}"/>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41D3C6D-D096-BA45-5B54-827F47BDF2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2973CFF-60D5-7810-7EE9-BCBCF52D7E6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feld 19">
            <a:extLst>
              <a:ext uri="{FF2B5EF4-FFF2-40B4-BE49-F238E27FC236}">
                <a16:creationId xmlns:a16="http://schemas.microsoft.com/office/drawing/2014/main" id="{D8BBD04C-B475-44A6-2452-373DEB44AE83}"/>
              </a:ext>
              <a:ext uri="{C183D7F6-B498-43B3-948B-1728B52AA6E4}">
                <adec:decorative xmlns:adec="http://schemas.microsoft.com/office/drawing/2017/decorative" val="1"/>
              </a:ext>
            </a:extLst>
          </p:cNvPr>
          <p:cNvSpPr txBox="1"/>
          <p:nvPr/>
        </p:nvSpPr>
        <p:spPr>
          <a:xfrm>
            <a:off x="7910232" y="2525355"/>
            <a:ext cx="229474" cy="523220"/>
          </a:xfrm>
          <a:prstGeom prst="rect">
            <a:avLst/>
          </a:prstGeom>
          <a:noFill/>
        </p:spPr>
        <p:txBody>
          <a:bodyPr wrap="square" rtlCol="0" anchor="ctr">
            <a:spAutoFit/>
          </a:bodyPr>
          <a:lstStyle/>
          <a:p>
            <a:pPr algn="ctr"/>
            <a:r>
              <a:rPr lang="de-DE" sz="2800" b="1">
                <a:solidFill>
                  <a:srgbClr val="EC6607"/>
                </a:solidFill>
                <a:latin typeface="Calibri" pitchFamily="34" charset="0"/>
              </a:rPr>
              <a:t>?</a:t>
            </a:r>
          </a:p>
        </p:txBody>
      </p:sp>
      <p:sp>
        <p:nvSpPr>
          <p:cNvPr id="16" name="Textfeld 15">
            <a:extLst>
              <a:ext uri="{FF2B5EF4-FFF2-40B4-BE49-F238E27FC236}">
                <a16:creationId xmlns:a16="http://schemas.microsoft.com/office/drawing/2014/main" id="{B2DD383B-9B48-3AC0-0820-AAF77A7E7EC3}"/>
              </a:ext>
              <a:ext uri="{C183D7F6-B498-43B3-948B-1728B52AA6E4}">
                <adec:decorative xmlns:adec="http://schemas.microsoft.com/office/drawing/2017/decorative" val="1"/>
              </a:ext>
            </a:extLst>
          </p:cNvPr>
          <p:cNvSpPr txBox="1"/>
          <p:nvPr/>
        </p:nvSpPr>
        <p:spPr>
          <a:xfrm>
            <a:off x="8971361" y="2314990"/>
            <a:ext cx="229474" cy="523220"/>
          </a:xfrm>
          <a:prstGeom prst="rect">
            <a:avLst/>
          </a:prstGeom>
          <a:noFill/>
        </p:spPr>
        <p:txBody>
          <a:bodyPr wrap="square" rtlCol="0" anchor="ctr">
            <a:spAutoFit/>
          </a:bodyPr>
          <a:lstStyle/>
          <a:p>
            <a:pPr algn="ctr"/>
            <a:r>
              <a:rPr lang="de-DE" sz="2800" b="1">
                <a:solidFill>
                  <a:srgbClr val="EC6607"/>
                </a:solidFill>
                <a:latin typeface="Calibri" pitchFamily="34" charset="0"/>
              </a:rPr>
              <a:t>?</a:t>
            </a:r>
          </a:p>
        </p:txBody>
      </p:sp>
    </p:spTree>
    <p:extLst>
      <p:ext uri="{BB962C8B-B14F-4D97-AF65-F5344CB8AC3E}">
        <p14:creationId xmlns:p14="http://schemas.microsoft.com/office/powerpoint/2010/main" val="999348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5CB8-806A-2DE5-75D9-38BE780E258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D32314B-7367-864C-D4D4-9F236516B2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E15B2883-9F19-9B72-48F6-7EA11E445A6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de-DE" sz="3200" b="1"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Fit für erneuerbare Energien? </a:t>
            </a:r>
            <a:br>
              <a:rPr kumimoji="0" lang="de-DE" sz="3200" b="1"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Wichtigster Faktor: niedrige Vorlauftemperaturen</a:t>
            </a:r>
            <a:endParaRPr kumimoji="0" lang="id-ID"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a:extLst>
              <a:ext uri="{FF2B5EF4-FFF2-40B4-BE49-F238E27FC236}">
                <a16:creationId xmlns:a16="http://schemas.microsoft.com/office/drawing/2014/main" id="{1C9236DD-0B81-E040-5A9C-0380831BE023}"/>
              </a:ext>
            </a:extLst>
          </p:cNvPr>
          <p:cNvSpPr txBox="1">
            <a:spLocks/>
          </p:cNvSpPr>
          <p:nvPr/>
        </p:nvSpPr>
        <p:spPr>
          <a:xfrm>
            <a:off x="610665" y="1800000"/>
            <a:ext cx="10970670" cy="40199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spcAft>
                <a:spcPts val="1200"/>
              </a:spcAft>
              <a:buClr>
                <a:srgbClr val="006374"/>
              </a:buClr>
              <a:buSzPct val="90000"/>
              <a:buNone/>
            </a:pPr>
            <a:r>
              <a:rPr lang="de-DE" sz="1600">
                <a:latin typeface="Calibri" panose="020F0502020204030204" pitchFamily="34" charset="0"/>
                <a:ea typeface="Roboto Medium" pitchFamily="2" charset="0"/>
                <a:cs typeface="Calibri" panose="020F0502020204030204" pitchFamily="34" charset="0"/>
              </a:rPr>
              <a:t> Je nach Gebäude kommen unterschiedliche Maßnahmen in Frage, um EE-fit zu werden. </a:t>
            </a:r>
          </a:p>
        </p:txBody>
      </p:sp>
      <p:pic>
        <p:nvPicPr>
          <p:cNvPr id="4" name="Grafik 3" descr="Die Grafik zeigt vier Häuser. Das linke Haus ist unsaniert und wird mit einer Gasheizung beheizt; mit einer Vorlauftemperatur im Heizungssystem von 70 °C. Die drei Häuser rechts daneben haben alle eine Vorlauftemperatur von 55 °C und sind somit ee-fit, also fit für erneuerbare Energien. Sie werden mit einer Wärmepumpe geheizt. Dieser ee-fit-Status wurde jeweils durch unterschiedliche Teilsanierungen erreicht. Bei dem zweiten Haus von links wurde das Dach und die Kellerdecke gedämmt und eine Photovoltaikanlage installiert. Bei dem Haus rechts daneben wurde die Fassade gedämmt und die Fenster getauscht. Bei dem Haus ganz rechts wurden die Fenster erneuert und die Kellerdecke gedämmt.">
            <a:extLst>
              <a:ext uri="{FF2B5EF4-FFF2-40B4-BE49-F238E27FC236}">
                <a16:creationId xmlns:a16="http://schemas.microsoft.com/office/drawing/2014/main" id="{6602A3D6-2DDD-3982-C412-1FDFC67945B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31838" y="2156304"/>
            <a:ext cx="10764837" cy="2875754"/>
          </a:xfrm>
          <a:prstGeom prst="rect">
            <a:avLst/>
          </a:prstGeom>
        </p:spPr>
      </p:pic>
      <p:sp>
        <p:nvSpPr>
          <p:cNvPr id="15" name="Textfeld 14">
            <a:extLst>
              <a:ext uri="{FF2B5EF4-FFF2-40B4-BE49-F238E27FC236}">
                <a16:creationId xmlns:a16="http://schemas.microsoft.com/office/drawing/2014/main" id="{0416E59F-BE1F-EB7F-373C-6180547E92A7}"/>
              </a:ext>
            </a:extLst>
          </p:cNvPr>
          <p:cNvSpPr txBox="1"/>
          <p:nvPr/>
        </p:nvSpPr>
        <p:spPr>
          <a:xfrm rot="21255919">
            <a:off x="8145049" y="1708610"/>
            <a:ext cx="2645106" cy="584775"/>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cs typeface="Calibri" panose="020F0502020204030204" pitchFamily="34" charset="0"/>
              </a:rPr>
              <a:t>Höhere Vorlauftemperaturen im Einzelfall möglich. </a:t>
            </a:r>
          </a:p>
        </p:txBody>
      </p:sp>
      <p:sp>
        <p:nvSpPr>
          <p:cNvPr id="5" name="Inhaltsplatzhalter 2">
            <a:extLst>
              <a:ext uri="{FF2B5EF4-FFF2-40B4-BE49-F238E27FC236}">
                <a16:creationId xmlns:a16="http://schemas.microsoft.com/office/drawing/2014/main" id="{E866AD7D-231F-3CB1-926E-34DBFC3B63A7}"/>
              </a:ext>
            </a:extLst>
          </p:cNvPr>
          <p:cNvSpPr txBox="1">
            <a:spLocks/>
          </p:cNvSpPr>
          <p:nvPr/>
        </p:nvSpPr>
        <p:spPr>
          <a:xfrm>
            <a:off x="610665" y="5142547"/>
            <a:ext cx="10970670" cy="33423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spcAft>
                <a:spcPts val="1200"/>
              </a:spcAft>
              <a:buClr>
                <a:srgbClr val="006374"/>
              </a:buClr>
              <a:buSzPct val="90000"/>
              <a:buNone/>
            </a:pPr>
            <a:r>
              <a:rPr lang="de-DE" sz="1600">
                <a:latin typeface="Calibri" panose="020F0502020204030204" pitchFamily="34" charset="0"/>
                <a:ea typeface="Roboto Medium" pitchFamily="2" charset="0"/>
                <a:cs typeface="Calibri" panose="020F0502020204030204" pitchFamily="34" charset="0"/>
              </a:rPr>
              <a:t>Drei Beispiele</a:t>
            </a:r>
          </a:p>
        </p:txBody>
      </p:sp>
      <p:sp>
        <p:nvSpPr>
          <p:cNvPr id="6" name="Textfeld 5">
            <a:extLst>
              <a:ext uri="{FF2B5EF4-FFF2-40B4-BE49-F238E27FC236}">
                <a16:creationId xmlns:a16="http://schemas.microsoft.com/office/drawing/2014/main" id="{8FB9809A-88FA-D368-44E7-4DBB01AB3312}"/>
              </a:ext>
            </a:extLst>
          </p:cNvPr>
          <p:cNvSpPr txBox="1"/>
          <p:nvPr/>
        </p:nvSpPr>
        <p:spPr>
          <a:xfrm>
            <a:off x="3545940" y="5013951"/>
            <a:ext cx="2445500" cy="584775"/>
          </a:xfrm>
          <a:prstGeom prst="rect">
            <a:avLst/>
          </a:prstGeom>
          <a:noFill/>
        </p:spPr>
        <p:txBody>
          <a:bodyPr wrap="square" anchor="ctr">
            <a:spAutoFit/>
          </a:bodyPr>
          <a:lstStyle/>
          <a:p>
            <a:pPr>
              <a:spcAft>
                <a:spcPts val="600"/>
              </a:spcAft>
              <a:buClr>
                <a:srgbClr val="EC6607"/>
              </a:buClr>
            </a:pPr>
            <a:r>
              <a:rPr lang="de-DE" sz="1600">
                <a:latin typeface="Calibri" panose="020F0502020204030204" pitchFamily="34" charset="0"/>
                <a:ea typeface="Roboto Medium" pitchFamily="2" charset="0"/>
                <a:cs typeface="Calibri" panose="020F0502020204030204" pitchFamily="34" charset="0"/>
              </a:rPr>
              <a:t>Kellerdecke &amp; Dach dämmen, PV installieren</a:t>
            </a:r>
          </a:p>
        </p:txBody>
      </p:sp>
      <p:sp>
        <p:nvSpPr>
          <p:cNvPr id="22" name="Rechteck 5">
            <a:extLst>
              <a:ext uri="{FF2B5EF4-FFF2-40B4-BE49-F238E27FC236}">
                <a16:creationId xmlns:a16="http://schemas.microsoft.com/office/drawing/2014/main" id="{91C96027-F896-FF75-1A9F-38701E13122C}"/>
              </a:ext>
              <a:ext uri="{C183D7F6-B498-43B3-948B-1728B52AA6E4}">
                <adec:decorative xmlns:adec="http://schemas.microsoft.com/office/drawing/2017/decorative" val="0"/>
              </a:ext>
            </a:extLst>
          </p:cNvPr>
          <p:cNvSpPr/>
          <p:nvPr/>
        </p:nvSpPr>
        <p:spPr>
          <a:xfrm>
            <a:off x="5604258" y="5154004"/>
            <a:ext cx="972000" cy="244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2400" b="1">
                <a:solidFill>
                  <a:srgbClr val="EC6607"/>
                </a:solidFill>
                <a:latin typeface="Calibri" panose="020F0502020204030204" pitchFamily="34" charset="0"/>
                <a:cs typeface="Calibri" panose="020F0502020204030204" pitchFamily="34" charset="0"/>
              </a:rPr>
              <a:t>oder</a:t>
            </a:r>
          </a:p>
        </p:txBody>
      </p:sp>
      <p:sp>
        <p:nvSpPr>
          <p:cNvPr id="16" name="Textfeld 15">
            <a:extLst>
              <a:ext uri="{FF2B5EF4-FFF2-40B4-BE49-F238E27FC236}">
                <a16:creationId xmlns:a16="http://schemas.microsoft.com/office/drawing/2014/main" id="{34918847-8EE6-72E1-37B2-E2753A1AD299}"/>
              </a:ext>
            </a:extLst>
          </p:cNvPr>
          <p:cNvSpPr txBox="1"/>
          <p:nvPr/>
        </p:nvSpPr>
        <p:spPr>
          <a:xfrm>
            <a:off x="6472856" y="5013951"/>
            <a:ext cx="2135596" cy="584775"/>
          </a:xfrm>
          <a:prstGeom prst="rect">
            <a:avLst/>
          </a:prstGeom>
          <a:noFill/>
        </p:spPr>
        <p:txBody>
          <a:bodyPr wrap="square" anchor="ctr">
            <a:spAutoFit/>
          </a:bodyPr>
          <a:lstStyle/>
          <a:p>
            <a:pPr>
              <a:spcAft>
                <a:spcPts val="600"/>
              </a:spcAft>
              <a:buClr>
                <a:srgbClr val="EC6607"/>
              </a:buClr>
            </a:pPr>
            <a:r>
              <a:rPr lang="de-DE" sz="1600">
                <a:latin typeface="Calibri" panose="020F0502020204030204" pitchFamily="34" charset="0"/>
                <a:ea typeface="Roboto Medium" pitchFamily="2" charset="0"/>
                <a:cs typeface="Calibri" panose="020F0502020204030204" pitchFamily="34" charset="0"/>
              </a:rPr>
              <a:t>Fassade dämmen </a:t>
            </a:r>
            <a:br>
              <a:rPr lang="de-DE" sz="1600">
                <a:latin typeface="Calibri" panose="020F0502020204030204" pitchFamily="34" charset="0"/>
                <a:ea typeface="Roboto Medium" pitchFamily="2" charset="0"/>
                <a:cs typeface="Calibri" panose="020F0502020204030204" pitchFamily="34" charset="0"/>
              </a:rPr>
            </a:br>
            <a:r>
              <a:rPr lang="de-DE" sz="1600">
                <a:latin typeface="Calibri" panose="020F0502020204030204" pitchFamily="34" charset="0"/>
                <a:ea typeface="Roboto Medium" pitchFamily="2" charset="0"/>
                <a:cs typeface="Calibri" panose="020F0502020204030204" pitchFamily="34" charset="0"/>
              </a:rPr>
              <a:t>&amp; Fenster erneuern </a:t>
            </a:r>
          </a:p>
        </p:txBody>
      </p:sp>
      <p:sp>
        <p:nvSpPr>
          <p:cNvPr id="23" name="Rechteck 5">
            <a:extLst>
              <a:ext uri="{FF2B5EF4-FFF2-40B4-BE49-F238E27FC236}">
                <a16:creationId xmlns:a16="http://schemas.microsoft.com/office/drawing/2014/main" id="{668E4C1E-BB68-0BAB-67DE-E9F60BD9548A}"/>
              </a:ext>
              <a:ext uri="{C183D7F6-B498-43B3-948B-1728B52AA6E4}">
                <adec:decorative xmlns:adec="http://schemas.microsoft.com/office/drawing/2017/decorative" val="0"/>
              </a:ext>
            </a:extLst>
          </p:cNvPr>
          <p:cNvSpPr/>
          <p:nvPr/>
        </p:nvSpPr>
        <p:spPr>
          <a:xfrm>
            <a:off x="8122452" y="5154004"/>
            <a:ext cx="972000" cy="244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2400" b="1">
                <a:solidFill>
                  <a:srgbClr val="EC6607"/>
                </a:solidFill>
                <a:latin typeface="Calibri" panose="020F0502020204030204" pitchFamily="34" charset="0"/>
                <a:cs typeface="Calibri" panose="020F0502020204030204" pitchFamily="34" charset="0"/>
              </a:rPr>
              <a:t>oder</a:t>
            </a:r>
          </a:p>
        </p:txBody>
      </p:sp>
      <p:sp>
        <p:nvSpPr>
          <p:cNvPr id="18" name="Textfeld 17">
            <a:extLst>
              <a:ext uri="{FF2B5EF4-FFF2-40B4-BE49-F238E27FC236}">
                <a16:creationId xmlns:a16="http://schemas.microsoft.com/office/drawing/2014/main" id="{3CB222AF-97A9-9536-63B9-1F3DABFE508D}"/>
              </a:ext>
            </a:extLst>
          </p:cNvPr>
          <p:cNvSpPr txBox="1"/>
          <p:nvPr/>
        </p:nvSpPr>
        <p:spPr>
          <a:xfrm>
            <a:off x="9004143" y="5013951"/>
            <a:ext cx="2366801" cy="584775"/>
          </a:xfrm>
          <a:prstGeom prst="rect">
            <a:avLst/>
          </a:prstGeom>
          <a:noFill/>
        </p:spPr>
        <p:txBody>
          <a:bodyPr wrap="square" anchor="ctr">
            <a:spAutoFit/>
          </a:bodyPr>
          <a:lstStyle/>
          <a:p>
            <a:pPr>
              <a:spcAft>
                <a:spcPts val="600"/>
              </a:spcAft>
              <a:buClr>
                <a:srgbClr val="EC6607"/>
              </a:buClr>
            </a:pPr>
            <a:r>
              <a:rPr lang="de-DE" sz="1600">
                <a:latin typeface="Calibri" panose="020F0502020204030204" pitchFamily="34" charset="0"/>
                <a:ea typeface="Roboto Medium" pitchFamily="2" charset="0"/>
                <a:cs typeface="Calibri" panose="020F0502020204030204" pitchFamily="34" charset="0"/>
              </a:rPr>
              <a:t>Kellerdecke dämmen </a:t>
            </a:r>
            <a:br>
              <a:rPr lang="de-DE" sz="1600">
                <a:latin typeface="Calibri" panose="020F0502020204030204" pitchFamily="34" charset="0"/>
                <a:ea typeface="Roboto Medium" pitchFamily="2" charset="0"/>
                <a:cs typeface="Calibri" panose="020F0502020204030204" pitchFamily="34" charset="0"/>
              </a:rPr>
            </a:br>
            <a:r>
              <a:rPr lang="de-DE" sz="1600">
                <a:latin typeface="Calibri" panose="020F0502020204030204" pitchFamily="34" charset="0"/>
                <a:ea typeface="Roboto Medium" pitchFamily="2" charset="0"/>
                <a:cs typeface="Calibri" panose="020F0502020204030204" pitchFamily="34" charset="0"/>
              </a:rPr>
              <a:t>&amp; Fenster erneuern</a:t>
            </a:r>
          </a:p>
        </p:txBody>
      </p:sp>
      <p:sp>
        <p:nvSpPr>
          <p:cNvPr id="24" name="Inhaltsplatzhalter 2">
            <a:extLst>
              <a:ext uri="{FF2B5EF4-FFF2-40B4-BE49-F238E27FC236}">
                <a16:creationId xmlns:a16="http://schemas.microsoft.com/office/drawing/2014/main" id="{668BCF45-DAE7-830E-CEFD-C75E1E689EB6}"/>
              </a:ext>
            </a:extLst>
          </p:cNvPr>
          <p:cNvSpPr txBox="1">
            <a:spLocks/>
          </p:cNvSpPr>
          <p:nvPr/>
        </p:nvSpPr>
        <p:spPr>
          <a:xfrm>
            <a:off x="705502" y="5703501"/>
            <a:ext cx="10970670" cy="603006"/>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600"/>
              </a:spcBef>
              <a:spcAft>
                <a:spcPts val="1200"/>
              </a:spcAft>
              <a:buClr>
                <a:srgbClr val="006374"/>
              </a:buClr>
              <a:buSzPct val="90000"/>
              <a:buNone/>
            </a:pPr>
            <a:r>
              <a:rPr lang="de-DE" sz="1600">
                <a:latin typeface="Calibri" panose="020F0502020204030204" pitchFamily="34" charset="0"/>
                <a:ea typeface="Roboto Medium" pitchFamily="2" charset="0"/>
                <a:cs typeface="Calibri" panose="020F0502020204030204" pitchFamily="34" charset="0"/>
                <a:sym typeface="Wingdings" panose="05000000000000000000" pitchFamily="2" charset="2"/>
              </a:rPr>
              <a:t> </a:t>
            </a:r>
            <a:r>
              <a:rPr lang="de-DE" sz="1600">
                <a:latin typeface="Calibri" panose="020F0502020204030204" pitchFamily="34" charset="0"/>
                <a:ea typeface="Roboto Medium" pitchFamily="2" charset="0"/>
                <a:cs typeface="Calibri" panose="020F0502020204030204" pitchFamily="34" charset="0"/>
              </a:rPr>
              <a:t>Schlechteste Heizkörper austauschen und hydraulischen Abgleich nach Verfahren B durchführen.</a:t>
            </a:r>
            <a:br>
              <a:rPr lang="de-DE" sz="1600">
                <a:latin typeface="Calibri" panose="020F0502020204030204" pitchFamily="34" charset="0"/>
                <a:ea typeface="Roboto Medium" pitchFamily="2" charset="0"/>
                <a:cs typeface="Calibri" panose="020F0502020204030204" pitchFamily="34" charset="0"/>
              </a:rPr>
            </a:br>
            <a:r>
              <a:rPr lang="de-DE" sz="1600">
                <a:latin typeface="Calibri" panose="020F0502020204030204" pitchFamily="34" charset="0"/>
                <a:ea typeface="Roboto Medium" pitchFamily="2" charset="0"/>
                <a:cs typeface="Calibri" panose="020F0502020204030204" pitchFamily="34" charset="0"/>
                <a:sym typeface="Wingdings" panose="05000000000000000000" pitchFamily="2" charset="2"/>
              </a:rPr>
              <a:t> </a:t>
            </a:r>
            <a:r>
              <a:rPr lang="de-DE" sz="1600">
                <a:latin typeface="Calibri" panose="020F0502020204030204" pitchFamily="34" charset="0"/>
                <a:ea typeface="Roboto Medium" pitchFamily="2" charset="0"/>
                <a:cs typeface="Calibri" panose="020F0502020204030204" pitchFamily="34" charset="0"/>
              </a:rPr>
              <a:t>Öl- und Gasheizung durch Wärmepumpe ersetzen oder Anschluss an ein Wärmenetz</a:t>
            </a:r>
          </a:p>
          <a:p>
            <a:pPr marL="0" indent="0">
              <a:lnSpc>
                <a:spcPct val="100000"/>
              </a:lnSpc>
              <a:spcBef>
                <a:spcPts val="600"/>
              </a:spcBef>
              <a:spcAft>
                <a:spcPts val="1200"/>
              </a:spcAft>
              <a:buClr>
                <a:srgbClr val="006374"/>
              </a:buClr>
              <a:buSzPct val="90000"/>
              <a:buNone/>
            </a:pPr>
            <a:endParaRPr lang="de-DE" sz="1600">
              <a:latin typeface="Calibri" panose="020F0502020204030204" pitchFamily="34" charset="0"/>
              <a:ea typeface="Roboto Medium"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4EB84B74-DDB7-5F9E-8E4A-1652C5EF75A7}"/>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F47328C-55FD-1DD2-4B9F-7C9C1C93186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1E3A87C6-53BE-E44D-FA53-8133C795375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4138072-B336-EF04-34B1-9BD7858637A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9917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DD646-889B-3224-C934-D494CF143284}"/>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08B19396-90E3-08D8-A10E-639CAAF2B36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48EA233B-E520-E361-2834-4EB7C9F88D63}"/>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a:t>
            </a:r>
          </a:p>
        </p:txBody>
      </p:sp>
    </p:spTree>
    <p:extLst>
      <p:ext uri="{BB962C8B-B14F-4D97-AF65-F5344CB8AC3E}">
        <p14:creationId xmlns:p14="http://schemas.microsoft.com/office/powerpoint/2010/main" val="3732685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BDB06-FC7B-2FBB-1805-0ABB08B50BD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45292E6-C4DC-F347-4FCF-DD8B6B8E3F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o geht die Wärme verloren?&#10;Anteile am gesamten Wärmeverlust in Prozent&#10;">
            <a:extLst>
              <a:ext uri="{FF2B5EF4-FFF2-40B4-BE49-F238E27FC236}">
                <a16:creationId xmlns:a16="http://schemas.microsoft.com/office/drawing/2014/main" id="{6F31C1FC-D269-6A37-277E-BCFAF2160B6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Wo geht die Wärme verloren?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Anteile am gesamten Wärmeverlust in Prozent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einen Schnitt durch ein unsaniertes Haus und die anteiligen Wärmeverluste der verschiedenen Bauteile in Prozent. Über das Dach und die Außenwand gehen jeweils ca. 20 bis 25 Prozent der Wärme verloren, über die Fenster 15 bis 20 Prozent und über die Bodenplatte und Kellerdecke 5 bis 10 Prozent. Über die Lüftung gehen weitere 10 bis 15 Prozent verloren und über die Heizung weitere 25 bis 30 Prozent.">
            <a:extLst>
              <a:ext uri="{FF2B5EF4-FFF2-40B4-BE49-F238E27FC236}">
                <a16:creationId xmlns:a16="http://schemas.microsoft.com/office/drawing/2014/main" id="{3678DBA9-0CB7-8321-3A54-2AEBB0B510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8345"/>
            <a:ext cx="5241915" cy="4040063"/>
          </a:xfrm>
          <a:prstGeom prst="rect">
            <a:avLst/>
          </a:prstGeom>
        </p:spPr>
      </p:pic>
      <p:sp>
        <p:nvSpPr>
          <p:cNvPr id="9" name="Inhaltsplatzhalter 2" descr="Gebäudehülle: Je schlechter das Gebäude gedämmt ist, desto höher sind die Verluste über die Gebäudehülle. &#10;Lüftung: Beim Lüften über die Fenster und in Teilen auch bei Lüftungsanlagen geht Wärme verloren.&#10;Heizung:&#10;Die eingekaufte Energie kann nicht eins zu eins in Wärme umgewandelt werden. &#10;Folglich geht in der Heizung selbst sowie über die Leitungen Wärme verloren.&#10;">
            <a:extLst>
              <a:ext uri="{FF2B5EF4-FFF2-40B4-BE49-F238E27FC236}">
                <a16:creationId xmlns:a16="http://schemas.microsoft.com/office/drawing/2014/main" id="{B9720559-37BF-2564-7C24-E0A7E48CA3BE}"/>
              </a:ext>
            </a:extLst>
          </p:cNvPr>
          <p:cNvSpPr txBox="1">
            <a:spLocks/>
          </p:cNvSpPr>
          <p:nvPr/>
        </p:nvSpPr>
        <p:spPr>
          <a:xfrm>
            <a:off x="6096000" y="1916112"/>
            <a:ext cx="5364163" cy="409699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Gebäudehülle</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Je schlechter das Gebäude gedämmt ist, desto höher sind die Verluste über die Gebäudehülle </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Lüftung </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Beim Lüften über die Fenster und in Teilen auch bei Lüftungsanlagen geht Wärme verloren</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Heizung</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Die eingekaufte Energie kann nicht eins zu eins in Wärme umgewandelt werden </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sym typeface="Wingdings" panose="05000000000000000000" pitchFamily="2" charset="2"/>
              </a:rPr>
              <a:t></a:t>
            </a:r>
            <a:r>
              <a:rPr lang="de-DE" sz="1600" dirty="0">
                <a:latin typeface="Calibri" panose="020F0502020204030204" pitchFamily="34" charset="0"/>
                <a:ea typeface="Roboto Light" pitchFamily="2" charset="0"/>
                <a:cs typeface="Calibri" panose="020F0502020204030204" pitchFamily="34" charset="0"/>
              </a:rPr>
              <a:t> in der Heizung selbst sowie über die Leitungen geht Wärme verloren </a:t>
            </a:r>
          </a:p>
        </p:txBody>
      </p:sp>
      <p:sp>
        <p:nvSpPr>
          <p:cNvPr id="3" name="Fußzeilenplatzhalter 4">
            <a:extLst>
              <a:ext uri="{FF2B5EF4-FFF2-40B4-BE49-F238E27FC236}">
                <a16:creationId xmlns:a16="http://schemas.microsoft.com/office/drawing/2014/main" id="{DA34CFA2-38EF-E600-71A3-8901F8EABCA7}"/>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273123E-3947-9383-0EF3-834E558C589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DE2334C2-3471-A17A-5CAE-9B376662212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FD9EECB-B372-EAA2-1CEF-64EF48D300D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1981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BD-7493-02CC-EDE9-ACEE46CCE34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F14A8A8-EE37-1B75-DC22-685B02879A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Thermische Gebäudehülle&#10;Wo wird geheizt und wo nicht?&#10;">
            <a:extLst>
              <a:ext uri="{FF2B5EF4-FFF2-40B4-BE49-F238E27FC236}">
                <a16:creationId xmlns:a16="http://schemas.microsoft.com/office/drawing/2014/main" id="{B890F24D-5247-5949-0B5F-76BE0C39343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Thermische Gebäudehülle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Wo wird geheizt und wo nicht?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2" name="Grafik 1" descr="Die Grafik zeigt einen Schnitt durch ein unsaniertes Haus. Die beheizten und unbeheizten Räume sind farblich gekennzeichnet. Das Erdgeschoss ist vollständig beheizt, im Keller gibt es einen unbeheizten Abstellraum und einen beheizten Hobbyraum. Das Dachgeschoss ist entweder beheizter Wohnraum oder unbeheizter Abstellraum. Die beheizten Räume sind mit einer gestrichelten Linie umrandet, die die thermische Hülle darstellt. Sie zeigt die Bauteile, die beheizte Räume von der Außenluft oder von unbeheizten Räumen trennt. In der Grafik sind das Teile der Außenwand, Teile der Kellerdecke und Bodenplatte und die Innenwände im Keller gegen den unbeheizten Raum, sowie entweder das Dach oder die oberste Geschossdecke.">
            <a:extLst>
              <a:ext uri="{FF2B5EF4-FFF2-40B4-BE49-F238E27FC236}">
                <a16:creationId xmlns:a16="http://schemas.microsoft.com/office/drawing/2014/main" id="{0359666C-656C-C987-CA36-E849C05EE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8344"/>
            <a:ext cx="5241915" cy="4040065"/>
          </a:xfrm>
          <a:prstGeom prst="rect">
            <a:avLst/>
          </a:prstGeom>
        </p:spPr>
      </p:pic>
      <p:cxnSp>
        <p:nvCxnSpPr>
          <p:cNvPr id="4" name="Gerader Verbinder 3">
            <a:extLst>
              <a:ext uri="{FF2B5EF4-FFF2-40B4-BE49-F238E27FC236}">
                <a16:creationId xmlns:a16="http://schemas.microsoft.com/office/drawing/2014/main" id="{9741B8AB-52F5-0853-35AB-D4B0204FC2DB}"/>
              </a:ext>
              <a:ext uri="{C183D7F6-B498-43B3-948B-1728B52AA6E4}">
                <adec:decorative xmlns:adec="http://schemas.microsoft.com/office/drawing/2017/decorative" val="1"/>
              </a:ext>
            </a:extLst>
          </p:cNvPr>
          <p:cNvCxnSpPr>
            <a:cxnSpLocks/>
          </p:cNvCxnSpPr>
          <p:nvPr/>
        </p:nvCxnSpPr>
        <p:spPr>
          <a:xfrm>
            <a:off x="6185663" y="2101883"/>
            <a:ext cx="519937" cy="0"/>
          </a:xfrm>
          <a:prstGeom prst="line">
            <a:avLst/>
          </a:prstGeom>
          <a:ln w="19050">
            <a:solidFill>
              <a:srgbClr val="EC6607"/>
            </a:solidFill>
            <a:prstDash val="dash"/>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65A1F766-2023-6A04-BB02-DE7DCD055B64}"/>
              </a:ext>
            </a:extLst>
          </p:cNvPr>
          <p:cNvSpPr txBox="1">
            <a:spLocks/>
          </p:cNvSpPr>
          <p:nvPr/>
        </p:nvSpPr>
        <p:spPr>
          <a:xfrm>
            <a:off x="6791325" y="1928344"/>
            <a:ext cx="3324225" cy="303288"/>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600">
                <a:latin typeface="Calibri" panose="020F0502020204030204" pitchFamily="34" charset="0"/>
                <a:ea typeface="Roboto Light" pitchFamily="2" charset="0"/>
                <a:cs typeface="Calibri" panose="020F0502020204030204" pitchFamily="34" charset="0"/>
              </a:rPr>
              <a:t>Thermische Gebäudehülle</a:t>
            </a:r>
          </a:p>
        </p:txBody>
      </p:sp>
      <p:sp>
        <p:nvSpPr>
          <p:cNvPr id="9" name="Inhaltsplatzhalter 2" descr="Welche Räume werden beheizt?&#10;Räume können auch ohne Heizkörper oder Fußbodenheizung beheizt werden, bspw. Flure oder Abstellräume indirekt über andere Räume.&#10;&#10;Grenzen beheizte Räume an die Außenluft oder an unbeheizte Räume geht über das trennende Bauteil Wärme verloren.&#10;&#10;Im Keller gibt es häufig Mischformen&#10;Abstellräume bleiben kalt, wobei Hobby-raum oder Treppenhaus beheizt werden.&#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
            <a:extLst>
              <a:ext uri="{FF2B5EF4-FFF2-40B4-BE49-F238E27FC236}">
                <a16:creationId xmlns:a16="http://schemas.microsoft.com/office/drawing/2014/main" id="{89EFEDF9-5942-9944-A8EB-3B873591F757}"/>
              </a:ext>
            </a:extLst>
          </p:cNvPr>
          <p:cNvSpPr txBox="1">
            <a:spLocks/>
          </p:cNvSpPr>
          <p:nvPr/>
        </p:nvSpPr>
        <p:spPr>
          <a:xfrm>
            <a:off x="6096000" y="2452196"/>
            <a:ext cx="5364163" cy="356091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a:latin typeface="Calibri" panose="020F0502020204030204" pitchFamily="34" charset="0"/>
                <a:ea typeface="Roboto Light" pitchFamily="2" charset="0"/>
                <a:cs typeface="Calibri" panose="020F0502020204030204" pitchFamily="34" charset="0"/>
              </a:rPr>
              <a:t>Welche Räume werden beheizt?</a:t>
            </a:r>
            <a:br>
              <a:rPr lang="de-DE" sz="1600" b="1">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Räume können auch ohne Heizkörper oder Fußbodenheizung beheizt werden, bspw. Flure oder Abstellräume indirekt über andere Räume</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a:latin typeface="Calibri" panose="020F0502020204030204" pitchFamily="34" charset="0"/>
                <a:ea typeface="Roboto Light" pitchFamily="2" charset="0"/>
                <a:cs typeface="Calibri" panose="020F0502020204030204" pitchFamily="34" charset="0"/>
              </a:rPr>
              <a:t>Grenzen beheizte Räume an die Außenluft oder an unbeheizte Räume </a:t>
            </a:r>
            <a:r>
              <a:rPr lang="de-DE" sz="1600">
                <a:latin typeface="Calibri" panose="020F0502020204030204" pitchFamily="34" charset="0"/>
                <a:ea typeface="Roboto Light" pitchFamily="2" charset="0"/>
                <a:cs typeface="Calibri" panose="020F0502020204030204" pitchFamily="34" charset="0"/>
              </a:rPr>
              <a:t>geht über das trennende Bauteil Wärme verloren</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Im Keller gibt es häufig </a:t>
            </a:r>
            <a:r>
              <a:rPr lang="de-DE" sz="1600" b="1">
                <a:latin typeface="Calibri" panose="020F0502020204030204" pitchFamily="34" charset="0"/>
                <a:ea typeface="Roboto Light" pitchFamily="2" charset="0"/>
                <a:cs typeface="Calibri" panose="020F0502020204030204" pitchFamily="34" charset="0"/>
              </a:rPr>
              <a:t>Mischformen</a:t>
            </a:r>
            <a:br>
              <a:rPr lang="de-DE" sz="1600" b="1">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Abstellräume bleiben kalt, wobei Hobby-raum oder Treppenhaus beheizt werden</a:t>
            </a:r>
          </a:p>
        </p:txBody>
      </p:sp>
      <p:sp>
        <p:nvSpPr>
          <p:cNvPr id="3" name="Fußzeilenplatzhalter 4">
            <a:extLst>
              <a:ext uri="{FF2B5EF4-FFF2-40B4-BE49-F238E27FC236}">
                <a16:creationId xmlns:a16="http://schemas.microsoft.com/office/drawing/2014/main" id="{B269C70C-BDBC-0A8B-151B-03FCA94977E1}"/>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97E6D2C-1467-7F2B-0866-A9342BB9E8F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DCA0E3E4-6823-25F7-8114-DE280024859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A704805-AC3C-3947-5ECA-E92D930FDD0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03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983F6-5BD9-F8E1-0CD5-3C2ED7F8DE5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27B7208-9033-D6B2-F206-6AD84A4FCB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Vorteile eines gedämmten Hauses&#10;">
            <a:extLst>
              <a:ext uri="{FF2B5EF4-FFF2-40B4-BE49-F238E27FC236}">
                <a16:creationId xmlns:a16="http://schemas.microsoft.com/office/drawing/2014/main" id="{D64BD294-CB69-B50A-3BA0-7536799CFE1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Vorteile eines gedämmten Hauses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0" name="Grafik 9" descr="Die Grafik zeigt einen Schnitt durch ein saniertes Haus. Die beheizten und unbeheizten Räume sind farblich gekennzeichnet. Die Bauteile der beheizten Räume, die an unbeheizte Räume oder Außenluft grenzen sind gedämmt. In der Grafik sind das die Außenwand, Teile der Kellerdecke und Bodenplatte und die Innenwände im Keller gegen den unbeheizten Raum, sowie entweder das Dach oder die oberste Geschossdecke.">
            <a:extLst>
              <a:ext uri="{FF2B5EF4-FFF2-40B4-BE49-F238E27FC236}">
                <a16:creationId xmlns:a16="http://schemas.microsoft.com/office/drawing/2014/main" id="{E5CDCC2E-CF3F-14FC-DE43-3AFDE9BB83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9600"/>
            <a:ext cx="5241912" cy="4040063"/>
          </a:xfrm>
          <a:prstGeom prst="rect">
            <a:avLst/>
          </a:prstGeom>
        </p:spPr>
      </p:pic>
      <p:sp>
        <p:nvSpPr>
          <p:cNvPr id="9" name="Inhaltsplatzhalter 2" descr="Welche Vorteile hat es die thermische Gebäudehülle zu dämmen?&#10;Geringe Heizkosten&#10;Besseres Wohnklima&#10;Weniger Zugerscheinungen durch verbesserte Luftdichtheit&#10;Fit für erneuerbare Energien&#10;Maßnahmen werden gefördert&#10;&#10;Dämmung von&#10;Dach: reduziert auch Überhitzung im Sommer&#10;Fassade: erhöht den Komfort&#10;Fenster: weniger Zugluft&#10;Kellerdecke: nie wieder kalte Füße&#10;">
            <a:extLst>
              <a:ext uri="{FF2B5EF4-FFF2-40B4-BE49-F238E27FC236}">
                <a16:creationId xmlns:a16="http://schemas.microsoft.com/office/drawing/2014/main" id="{2480EFF5-66AE-9195-9A14-540B11C3338D}"/>
              </a:ext>
            </a:extLst>
          </p:cNvPr>
          <p:cNvSpPr txBox="1">
            <a:spLocks/>
          </p:cNvSpPr>
          <p:nvPr/>
        </p:nvSpPr>
        <p:spPr>
          <a:xfrm>
            <a:off x="6126480" y="1855153"/>
            <a:ext cx="5364163" cy="356091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600" b="1">
                <a:latin typeface="Calibri" panose="020F0502020204030204" pitchFamily="34" charset="0"/>
                <a:ea typeface="Roboto Light" pitchFamily="2" charset="0"/>
                <a:cs typeface="Calibri" panose="020F0502020204030204" pitchFamily="34" charset="0"/>
              </a:rPr>
              <a:t>Welche Vorteile hat es die thermische Gebäudehülle zu dämmen?</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Geringe Heizkosten</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Besseres Wohnklima</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Weniger Zugerscheinungen durch verbesserte Luftdichtheit</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Fit für erneuerbare Energien</a:t>
            </a:r>
          </a:p>
          <a:p>
            <a:pPr fontAlgn="auto">
              <a:lnSpc>
                <a:spcPct val="100000"/>
              </a:lnSpc>
              <a:spcBef>
                <a:spcPts val="600"/>
              </a:spcBef>
              <a:spcAft>
                <a:spcPts val="600"/>
              </a:spcAft>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Maßnahmen werden gefördert</a:t>
            </a:r>
          </a:p>
          <a:p>
            <a:pPr marL="0" indent="0" fontAlgn="auto">
              <a:lnSpc>
                <a:spcPct val="100000"/>
              </a:lnSpc>
              <a:spcBef>
                <a:spcPts val="600"/>
              </a:spcBef>
              <a:spcAft>
                <a:spcPts val="600"/>
              </a:spcAft>
              <a:buClr>
                <a:schemeClr val="tx1"/>
              </a:buClr>
              <a:buSzPct val="100000"/>
              <a:buNone/>
            </a:pPr>
            <a:r>
              <a:rPr lang="de-DE" sz="1600" b="1">
                <a:latin typeface="Calibri" panose="020F0502020204030204" pitchFamily="34" charset="0"/>
                <a:ea typeface="Roboto Light" pitchFamily="2" charset="0"/>
                <a:cs typeface="Calibri" panose="020F0502020204030204" pitchFamily="34" charset="0"/>
              </a:rPr>
              <a:t>Dämmung von</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Dach: reduziert auch Überhitzung im Sommer</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Fassade: erhöht den Komfort</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Fenster: weniger Zugluft</a:t>
            </a:r>
          </a:p>
          <a:p>
            <a:pPr marL="342900" indent="-342900" fontAlgn="auto">
              <a:lnSpc>
                <a:spcPct val="100000"/>
              </a:lnSpc>
              <a:spcBef>
                <a:spcPts val="600"/>
              </a:spcBef>
              <a:spcAft>
                <a:spcPts val="600"/>
              </a:spcAft>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Kellerdecke: nie wieder kalte Füße</a:t>
            </a:r>
          </a:p>
          <a:p>
            <a:pPr marL="0" indent="0" fontAlgn="auto">
              <a:lnSpc>
                <a:spcPct val="100000"/>
              </a:lnSpc>
              <a:spcBef>
                <a:spcPts val="600"/>
              </a:spcBef>
              <a:spcAft>
                <a:spcPts val="600"/>
              </a:spcAft>
              <a:buClr>
                <a:schemeClr val="tx1"/>
              </a:buClr>
              <a:buSzPct val="100000"/>
              <a:buNone/>
            </a:pPr>
            <a:endParaRPr lang="de-DE" sz="1600">
              <a:latin typeface="Calibri" panose="020F0502020204030204" pitchFamily="34" charset="0"/>
              <a:ea typeface="Roboto Light"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E7518E2B-9349-B240-6279-3A96A7060A5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F96A157-2191-0D5E-E312-F2B6EFEAD00E}"/>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62653DE1-570F-ECFD-9B30-A24346EEC75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2AE217A-BFB8-BE63-7D52-0B61A6E326A8}"/>
              </a:ext>
              <a:ext uri="{C183D7F6-B498-43B3-948B-1728B52AA6E4}">
                <adec:decorative xmlns:adec="http://schemas.microsoft.com/office/drawing/2017/decorative" val="1"/>
              </a:ext>
            </a:extLst>
          </p:cNvPr>
          <p:cNvCxnSpPr>
            <a:cxnSpLocks/>
          </p:cNvCxnSpPr>
          <p:nvPr/>
        </p:nvCxnSpPr>
        <p:spPr>
          <a:xfrm flipV="1">
            <a:off x="66663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F8EA4B8B-833D-B199-8113-C92F07E91D05}"/>
              </a:ext>
              <a:ext uri="{C183D7F6-B498-43B3-948B-1728B52AA6E4}">
                <adec:decorative xmlns:adec="http://schemas.microsoft.com/office/drawing/2017/decorative" val="1"/>
              </a:ext>
            </a:extLst>
          </p:cNvPr>
          <p:cNvSpPr txBox="1"/>
          <p:nvPr/>
        </p:nvSpPr>
        <p:spPr>
          <a:xfrm>
            <a:off x="2111760" y="4408260"/>
            <a:ext cx="320539" cy="338554"/>
          </a:xfrm>
          <a:prstGeom prst="rect">
            <a:avLst/>
          </a:prstGeom>
          <a:noFill/>
        </p:spPr>
        <p:txBody>
          <a:bodyPr wrap="square" rtlCol="0">
            <a:spAutoFit/>
          </a:bodyPr>
          <a:lstStyle/>
          <a:p>
            <a:r>
              <a:rPr lang="de-DE" sz="1600">
                <a:latin typeface="Calibri" pitchFamily="34" charset="0"/>
              </a:rPr>
              <a:t>4</a:t>
            </a:r>
          </a:p>
        </p:txBody>
      </p:sp>
      <p:sp>
        <p:nvSpPr>
          <p:cNvPr id="6" name="Textfeld 5">
            <a:extLst>
              <a:ext uri="{FF2B5EF4-FFF2-40B4-BE49-F238E27FC236}">
                <a16:creationId xmlns:a16="http://schemas.microsoft.com/office/drawing/2014/main" id="{9214725F-850B-FACC-A76A-FF5E18C80C2F}"/>
              </a:ext>
              <a:ext uri="{C183D7F6-B498-43B3-948B-1728B52AA6E4}">
                <adec:decorative xmlns:adec="http://schemas.microsoft.com/office/drawing/2017/decorative" val="1"/>
              </a:ext>
            </a:extLst>
          </p:cNvPr>
          <p:cNvSpPr txBox="1"/>
          <p:nvPr/>
        </p:nvSpPr>
        <p:spPr>
          <a:xfrm>
            <a:off x="1531704" y="4238983"/>
            <a:ext cx="320539" cy="338554"/>
          </a:xfrm>
          <a:prstGeom prst="rect">
            <a:avLst/>
          </a:prstGeom>
          <a:noFill/>
        </p:spPr>
        <p:txBody>
          <a:bodyPr wrap="square" rtlCol="0">
            <a:spAutoFit/>
          </a:bodyPr>
          <a:lstStyle/>
          <a:p>
            <a:r>
              <a:rPr lang="de-DE" sz="1600">
                <a:latin typeface="Calibri" pitchFamily="34" charset="0"/>
              </a:rPr>
              <a:t>2</a:t>
            </a:r>
          </a:p>
        </p:txBody>
      </p:sp>
      <p:sp>
        <p:nvSpPr>
          <p:cNvPr id="11" name="Textfeld 10">
            <a:extLst>
              <a:ext uri="{FF2B5EF4-FFF2-40B4-BE49-F238E27FC236}">
                <a16:creationId xmlns:a16="http://schemas.microsoft.com/office/drawing/2014/main" id="{A7BB4E9C-87B0-6F6D-2E0E-B939678E13C3}"/>
              </a:ext>
              <a:ext uri="{C183D7F6-B498-43B3-948B-1728B52AA6E4}">
                <adec:decorative xmlns:adec="http://schemas.microsoft.com/office/drawing/2017/decorative" val="1"/>
              </a:ext>
            </a:extLst>
          </p:cNvPr>
          <p:cNvSpPr txBox="1"/>
          <p:nvPr/>
        </p:nvSpPr>
        <p:spPr>
          <a:xfrm>
            <a:off x="4141622" y="2501925"/>
            <a:ext cx="320539" cy="338554"/>
          </a:xfrm>
          <a:prstGeom prst="rect">
            <a:avLst/>
          </a:prstGeom>
          <a:noFill/>
        </p:spPr>
        <p:txBody>
          <a:bodyPr wrap="square" rtlCol="0">
            <a:spAutoFit/>
          </a:bodyPr>
          <a:lstStyle/>
          <a:p>
            <a:r>
              <a:rPr lang="de-DE" sz="1600">
                <a:latin typeface="Calibri" pitchFamily="34" charset="0"/>
              </a:rPr>
              <a:t>1</a:t>
            </a:r>
          </a:p>
        </p:txBody>
      </p:sp>
      <p:sp>
        <p:nvSpPr>
          <p:cNvPr id="15" name="Textfeld 14">
            <a:extLst>
              <a:ext uri="{FF2B5EF4-FFF2-40B4-BE49-F238E27FC236}">
                <a16:creationId xmlns:a16="http://schemas.microsoft.com/office/drawing/2014/main" id="{529ACA8E-18DF-8F51-D609-5C84AD5A0907}"/>
              </a:ext>
              <a:ext uri="{C183D7F6-B498-43B3-948B-1728B52AA6E4}">
                <adec:decorative xmlns:adec="http://schemas.microsoft.com/office/drawing/2017/decorative" val="1"/>
              </a:ext>
            </a:extLst>
          </p:cNvPr>
          <p:cNvSpPr txBox="1"/>
          <p:nvPr/>
        </p:nvSpPr>
        <p:spPr>
          <a:xfrm>
            <a:off x="4726800" y="3664184"/>
            <a:ext cx="320539" cy="338554"/>
          </a:xfrm>
          <a:prstGeom prst="rect">
            <a:avLst/>
          </a:prstGeom>
          <a:noFill/>
        </p:spPr>
        <p:txBody>
          <a:bodyPr wrap="square" rtlCol="0">
            <a:spAutoFit/>
          </a:bodyPr>
          <a:lstStyle/>
          <a:p>
            <a:r>
              <a:rPr lang="de-DE" sz="1600">
                <a:latin typeface="Calibri" pitchFamily="34" charset="0"/>
              </a:rPr>
              <a:t>3</a:t>
            </a:r>
          </a:p>
        </p:txBody>
      </p:sp>
    </p:spTree>
    <p:extLst>
      <p:ext uri="{BB962C8B-B14F-4D97-AF65-F5344CB8AC3E}">
        <p14:creationId xmlns:p14="http://schemas.microsoft.com/office/powerpoint/2010/main" val="297391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B83B2-7BEC-0C7A-E529-6CA4FF95742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9C670D0-2A6F-3189-C0AD-B888D43688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8F9DDEF-D5EF-2B91-AF97-9341B8DD7E6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Dämmwirkung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descr="Der U-Wert ist gleich der Wärmedurchgangskoeffizient. &#10;Er gibt Auskunft über den Wärmeverlust: &#10;je besser die Dämmwirkung, &#10;desto kleiner der U-Wert und &#10;desto weniger Wärme geht verloren.&#10;Er wird in W/m²K angegeben &#10;(Watt pro Quadratmeter &amp; Kelvin)&#10;">
            <a:extLst>
              <a:ext uri="{FF2B5EF4-FFF2-40B4-BE49-F238E27FC236}">
                <a16:creationId xmlns:a16="http://schemas.microsoft.com/office/drawing/2014/main" id="{BA51C4A0-B992-90E3-1C25-608D61DA9109}"/>
              </a:ext>
            </a:extLst>
          </p:cNvPr>
          <p:cNvSpPr txBox="1">
            <a:spLocks/>
          </p:cNvSpPr>
          <p:nvPr/>
        </p:nvSpPr>
        <p:spPr>
          <a:xfrm>
            <a:off x="610665" y="1800000"/>
            <a:ext cx="4662375" cy="278860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66700" indent="-266700">
              <a:spcBef>
                <a:spcPts val="0"/>
              </a:spcBef>
              <a:spcAft>
                <a:spcPts val="600"/>
              </a:spcAft>
              <a:buClr>
                <a:schemeClr val="tx1"/>
              </a:buClr>
              <a:buFont typeface="Wingdings" panose="05000000000000000000" pitchFamily="2" charset="2"/>
              <a:buChar char="§"/>
            </a:pPr>
            <a:r>
              <a:rPr lang="de-DE" sz="1800" b="1">
                <a:latin typeface="Calibri" panose="020F0502020204030204" pitchFamily="34" charset="0"/>
                <a:cs typeface="Calibri" panose="020F0502020204030204" pitchFamily="34" charset="0"/>
              </a:rPr>
              <a:t>U-Wert </a:t>
            </a:r>
            <a:r>
              <a:rPr lang="de-DE" sz="1800">
                <a:latin typeface="Calibri" panose="020F0502020204030204" pitchFamily="34" charset="0"/>
                <a:cs typeface="Calibri" panose="020F0502020204030204" pitchFamily="34" charset="0"/>
              </a:rPr>
              <a:t>= </a:t>
            </a:r>
            <a:r>
              <a:rPr lang="de-DE" sz="1800" b="1">
                <a:latin typeface="Calibri" panose="020F0502020204030204" pitchFamily="34" charset="0"/>
                <a:cs typeface="Calibri" panose="020F0502020204030204" pitchFamily="34" charset="0"/>
              </a:rPr>
              <a:t>Wärmedurchgangskoeffizient</a:t>
            </a:r>
            <a:r>
              <a:rPr lang="de-DE" sz="1800">
                <a:latin typeface="Calibri" panose="020F0502020204030204" pitchFamily="34" charset="0"/>
                <a:cs typeface="Calibri" panose="020F0502020204030204" pitchFamily="34" charset="0"/>
              </a:rPr>
              <a:t> </a:t>
            </a:r>
          </a:p>
          <a:p>
            <a:pPr marL="266700" indent="-26670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Gibt Auskunft über den </a:t>
            </a:r>
            <a:r>
              <a:rPr lang="de-DE" sz="1800" b="1">
                <a:latin typeface="Calibri" panose="020F0502020204030204" pitchFamily="34" charset="0"/>
                <a:cs typeface="Calibri" panose="020F0502020204030204" pitchFamily="34" charset="0"/>
              </a:rPr>
              <a:t>Wärmeverlust</a:t>
            </a:r>
            <a:r>
              <a:rPr lang="de-DE" sz="1800">
                <a:latin typeface="Calibri" panose="020F0502020204030204" pitchFamily="34" charset="0"/>
                <a:cs typeface="Calibri" panose="020F0502020204030204" pitchFamily="34" charset="0"/>
              </a:rPr>
              <a:t>: </a:t>
            </a:r>
          </a:p>
          <a:p>
            <a:pPr marL="285750" indent="-28575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je </a:t>
            </a:r>
            <a:r>
              <a:rPr lang="de-DE" sz="1800" b="1">
                <a:latin typeface="Calibri" panose="020F0502020204030204" pitchFamily="34" charset="0"/>
                <a:cs typeface="Calibri" panose="020F0502020204030204" pitchFamily="34" charset="0"/>
              </a:rPr>
              <a:t>besser die Dämmwirkung</a:t>
            </a:r>
            <a:r>
              <a:rPr lang="de-DE" sz="1800">
                <a:latin typeface="Calibri" panose="020F0502020204030204" pitchFamily="34" charset="0"/>
                <a:cs typeface="Calibri" panose="020F0502020204030204" pitchFamily="34" charset="0"/>
              </a:rPr>
              <a:t>,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desto </a:t>
            </a:r>
            <a:r>
              <a:rPr lang="de-DE" sz="1800" b="1">
                <a:latin typeface="Calibri" panose="020F0502020204030204" pitchFamily="34" charset="0"/>
                <a:cs typeface="Calibri" panose="020F0502020204030204" pitchFamily="34" charset="0"/>
              </a:rPr>
              <a:t>kleiner der U-Wert </a:t>
            </a:r>
            <a:r>
              <a:rPr lang="de-DE" sz="1800">
                <a:latin typeface="Calibri" panose="020F0502020204030204" pitchFamily="34" charset="0"/>
                <a:cs typeface="Calibri" panose="020F0502020204030204" pitchFamily="34" charset="0"/>
              </a:rPr>
              <a:t>und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desto </a:t>
            </a:r>
            <a:r>
              <a:rPr lang="de-DE" sz="1800" b="1">
                <a:latin typeface="Calibri" panose="020F0502020204030204" pitchFamily="34" charset="0"/>
                <a:cs typeface="Calibri" panose="020F0502020204030204" pitchFamily="34" charset="0"/>
              </a:rPr>
              <a:t>weniger Wärme geht verloren</a:t>
            </a:r>
          </a:p>
          <a:p>
            <a:pPr marL="285750" indent="-28575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wird in </a:t>
            </a:r>
            <a:r>
              <a:rPr lang="de-DE" sz="1800" b="1">
                <a:latin typeface="Calibri" panose="020F0502020204030204" pitchFamily="34" charset="0"/>
                <a:cs typeface="Calibri" panose="020F0502020204030204" pitchFamily="34" charset="0"/>
              </a:rPr>
              <a:t>W/m²K</a:t>
            </a:r>
            <a:r>
              <a:rPr lang="de-DE" sz="1800">
                <a:latin typeface="Calibri" panose="020F0502020204030204" pitchFamily="34" charset="0"/>
                <a:cs typeface="Calibri" panose="020F0502020204030204" pitchFamily="34" charset="0"/>
              </a:rPr>
              <a:t> angegeben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(Watt pro Quadratmeter &amp; Kelvin)</a:t>
            </a:r>
          </a:p>
        </p:txBody>
      </p:sp>
      <p:sp>
        <p:nvSpPr>
          <p:cNvPr id="2" name="Textfeld 1" descr="Beispiel ungedämmter Außenwand:&#10;U-Wert: 1,00 bis 1,50 W/m²K&#10;Und&#10;Bei gedämmter:&#10;+ 20 cm Mineralwolle (WLS 035)&#10;U-Wert: 0,14 bis 0,15 W/m²K&#10;">
            <a:extLst>
              <a:ext uri="{FF2B5EF4-FFF2-40B4-BE49-F238E27FC236}">
                <a16:creationId xmlns:a16="http://schemas.microsoft.com/office/drawing/2014/main" id="{8B3AB737-9669-924C-529D-D6557A2B1DB8}"/>
              </a:ext>
            </a:extLst>
          </p:cNvPr>
          <p:cNvSpPr txBox="1"/>
          <p:nvPr/>
        </p:nvSpPr>
        <p:spPr>
          <a:xfrm>
            <a:off x="7689428" y="1128016"/>
            <a:ext cx="2901315" cy="369332"/>
          </a:xfrm>
          <a:prstGeom prst="rect">
            <a:avLst/>
          </a:prstGeom>
          <a:noFill/>
        </p:spPr>
        <p:txBody>
          <a:bodyPr wrap="square" rtlCol="0">
            <a:spAutoFit/>
          </a:bodyPr>
          <a:lstStyle/>
          <a:p>
            <a:pPr>
              <a:spcBef>
                <a:spcPts val="0"/>
              </a:spcBef>
              <a:spcAft>
                <a:spcPts val="600"/>
              </a:spcAft>
            </a:pPr>
            <a:r>
              <a:rPr lang="de-DE" b="1">
                <a:latin typeface="Calibri" panose="020F0502020204030204" pitchFamily="34" charset="0"/>
                <a:cs typeface="Calibri" panose="020F0502020204030204" pitchFamily="34" charset="0"/>
              </a:rPr>
              <a:t>Beispiel Außenwand</a:t>
            </a:r>
          </a:p>
        </p:txBody>
      </p:sp>
      <p:pic>
        <p:nvPicPr>
          <p:cNvPr id="5" name="Grafik 4" descr="Die Grafik zeigt einen Schnitt durch eine ungedämmte Außenwand aus Mauerwerk. Der U-Wert beträgt zwischen 1,00 – 1,50 W/m²K.">
            <a:extLst>
              <a:ext uri="{FF2B5EF4-FFF2-40B4-BE49-F238E27FC236}">
                <a16:creationId xmlns:a16="http://schemas.microsoft.com/office/drawing/2014/main" id="{9027D06B-6D69-7909-80CE-6EE878E7AB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27319" y="1479578"/>
            <a:ext cx="2200115" cy="1838178"/>
          </a:xfrm>
          <a:prstGeom prst="rect">
            <a:avLst/>
          </a:prstGeom>
        </p:spPr>
      </p:pic>
      <p:sp>
        <p:nvSpPr>
          <p:cNvPr id="15" name="Textfeld 14">
            <a:extLst>
              <a:ext uri="{FF2B5EF4-FFF2-40B4-BE49-F238E27FC236}">
                <a16:creationId xmlns:a16="http://schemas.microsoft.com/office/drawing/2014/main" id="{A4F87F2A-8BCB-65AC-BF1A-6C6A8A98DB25}"/>
              </a:ext>
            </a:extLst>
          </p:cNvPr>
          <p:cNvSpPr txBox="1"/>
          <p:nvPr/>
        </p:nvSpPr>
        <p:spPr>
          <a:xfrm>
            <a:off x="7689428" y="2067807"/>
            <a:ext cx="2912977" cy="723275"/>
          </a:xfrm>
          <a:prstGeom prst="rect">
            <a:avLst/>
          </a:prstGeom>
          <a:noFill/>
        </p:spPr>
        <p:txBody>
          <a:bodyPr wrap="none" rtlCol="0">
            <a:spAutoFit/>
          </a:bodyPr>
          <a:lstStyle/>
          <a:p>
            <a:pPr>
              <a:spcBef>
                <a:spcPts val="0"/>
              </a:spcBef>
              <a:spcAft>
                <a:spcPts val="600"/>
              </a:spcAft>
            </a:pPr>
            <a:r>
              <a:rPr lang="de-DE">
                <a:latin typeface="Calibri" panose="020F0502020204030204" pitchFamily="34" charset="0"/>
                <a:cs typeface="Calibri" panose="020F0502020204030204" pitchFamily="34" charset="0"/>
              </a:rPr>
              <a:t>Ungedämmt:</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U-Wert: 1,00 bis 1,50 W/m²K</a:t>
            </a:r>
          </a:p>
        </p:txBody>
      </p:sp>
      <p:pic>
        <p:nvPicPr>
          <p:cNvPr id="10" name="Grafik 9" descr="Die Grafik zeigt einen Schnitt durch eine gedämmte Außenwand aus Mauerwerk mit einer Fassadendämmung auf der Außenseite. Der U-Wert beträgt zwischen 0,14 – 0,15 W/m²K.">
            <a:extLst>
              <a:ext uri="{FF2B5EF4-FFF2-40B4-BE49-F238E27FC236}">
                <a16:creationId xmlns:a16="http://schemas.microsoft.com/office/drawing/2014/main" id="{B7E33506-13EE-9D2B-2719-FF39CAF79B2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227320" y="3559240"/>
            <a:ext cx="2200114" cy="1838178"/>
          </a:xfrm>
          <a:prstGeom prst="rect">
            <a:avLst/>
          </a:prstGeom>
        </p:spPr>
      </p:pic>
      <p:sp>
        <p:nvSpPr>
          <p:cNvPr id="16" name="Textfeld 15">
            <a:extLst>
              <a:ext uri="{FF2B5EF4-FFF2-40B4-BE49-F238E27FC236}">
                <a16:creationId xmlns:a16="http://schemas.microsoft.com/office/drawing/2014/main" id="{FEE304FF-F84C-26AB-D203-3A8F25CE6EDF}"/>
              </a:ext>
            </a:extLst>
          </p:cNvPr>
          <p:cNvSpPr txBox="1"/>
          <p:nvPr/>
        </p:nvSpPr>
        <p:spPr>
          <a:xfrm>
            <a:off x="7689428" y="3985886"/>
            <a:ext cx="3220753" cy="1077218"/>
          </a:xfrm>
          <a:prstGeom prst="rect">
            <a:avLst/>
          </a:prstGeom>
          <a:noFill/>
        </p:spPr>
        <p:txBody>
          <a:bodyPr wrap="none" rtlCol="0">
            <a:spAutoFit/>
          </a:bodyPr>
          <a:lstStyle/>
          <a:p>
            <a:pPr>
              <a:spcBef>
                <a:spcPts val="0"/>
              </a:spcBef>
              <a:spcAft>
                <a:spcPts val="600"/>
              </a:spcAft>
              <a:buClr>
                <a:srgbClr val="006577"/>
              </a:buClr>
            </a:pPr>
            <a:r>
              <a:rPr lang="de-DE">
                <a:latin typeface="Calibri" panose="020F0502020204030204" pitchFamily="34" charset="0"/>
                <a:cs typeface="Calibri" panose="020F0502020204030204" pitchFamily="34" charset="0"/>
              </a:rPr>
              <a:t>Gedämmt:</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+ 20 cm Mineralwolle (WLS 035)</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U-Wert: 0,14 bis 0,15 W/m²K</a:t>
            </a:r>
          </a:p>
        </p:txBody>
      </p:sp>
      <p:sp>
        <p:nvSpPr>
          <p:cNvPr id="3" name="Fußzeilenplatzhalter 4">
            <a:extLst>
              <a:ext uri="{FF2B5EF4-FFF2-40B4-BE49-F238E27FC236}">
                <a16:creationId xmlns:a16="http://schemas.microsoft.com/office/drawing/2014/main" id="{CBC5E317-A7B6-2B84-7FF0-7367C08F8876}"/>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087100E-F4FE-80A0-7BF3-4F6DD649D76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9ACED101-D6E7-1D10-D4B9-DDAB77C3821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A7B27A4-1807-8F87-A045-80A7158BF03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2030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5272B-E4A7-A40E-54B7-9DB610433F8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5EFE6AA-F13F-E556-5F63-7BAEB437A8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ämmstoffe im Vergleich">
            <a:extLst>
              <a:ext uri="{FF2B5EF4-FFF2-40B4-BE49-F238E27FC236}">
                <a16:creationId xmlns:a16="http://schemas.microsoft.com/office/drawing/2014/main" id="{FE7B692D-B140-6D41-BA2A-861425BCD57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Dämmstoffe im Vergleich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0" name="Grafik 9" descr="Die Tabelle vergleicht die Qualität verschiedener natürlicher und mineralische Dämmstoffe sowie Schaum- und Spezialdämmstoffe. Hierbei wird auf die Dämmfähigkeit eingegangen sowie auf die notwendige Dämmstärke für einen U-Wert von kleiner gleich 0,20 W/m²K, die Brandschutzeigenschaften und die Preise.">
            <a:extLst>
              <a:ext uri="{FF2B5EF4-FFF2-40B4-BE49-F238E27FC236}">
                <a16:creationId xmlns:a16="http://schemas.microsoft.com/office/drawing/2014/main" id="{BB7DB7E7-17AF-402F-20E7-BA4D399EEF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31838" y="1929600"/>
            <a:ext cx="7183608" cy="4070184"/>
          </a:xfrm>
          <a:prstGeom prst="rect">
            <a:avLst/>
          </a:prstGeom>
        </p:spPr>
      </p:pic>
      <p:sp>
        <p:nvSpPr>
          <p:cNvPr id="5" name="Textfeld 4" descr="Je nach Einbauort können die Preise zusätzlich variieren.&#10;&#10;* Unterschiedliche Dämmstärke bei gleicher Dämmwirkung, U-Wert von ≤ 0,20 W/m2K&#10;">
            <a:extLst>
              <a:ext uri="{FF2B5EF4-FFF2-40B4-BE49-F238E27FC236}">
                <a16:creationId xmlns:a16="http://schemas.microsoft.com/office/drawing/2014/main" id="{7151D0DE-70BB-8CFA-EA42-29F6E666B968}"/>
              </a:ext>
            </a:extLst>
          </p:cNvPr>
          <p:cNvSpPr txBox="1"/>
          <p:nvPr/>
        </p:nvSpPr>
        <p:spPr>
          <a:xfrm>
            <a:off x="8041808" y="4449035"/>
            <a:ext cx="3215640" cy="1569660"/>
          </a:xfrm>
          <a:prstGeom prst="rect">
            <a:avLst/>
          </a:prstGeom>
          <a:noFill/>
        </p:spPr>
        <p:txBody>
          <a:bodyPr wrap="square">
            <a:spAutoFit/>
          </a:bodyPr>
          <a:lstStyle/>
          <a:p>
            <a:r>
              <a:rPr lang="de-DE" sz="1600">
                <a:latin typeface="Calibri" pitchFamily="34" charset="0"/>
              </a:rPr>
              <a:t>Je nach Einbauort können die Preise zusätzlich variieren.</a:t>
            </a:r>
          </a:p>
          <a:p>
            <a:endParaRPr lang="de-DE" sz="1600">
              <a:latin typeface="Calibri" pitchFamily="34" charset="0"/>
            </a:endParaRPr>
          </a:p>
          <a:p>
            <a:r>
              <a:rPr lang="de-DE" sz="1600">
                <a:latin typeface="Calibri"/>
                <a:cs typeface="Calibri"/>
              </a:rPr>
              <a:t>* Unterschiedliche Dämmstärke bei gleicher Dämmwirkung, U-Wert von ≤ 0,20 W/m</a:t>
            </a:r>
            <a:r>
              <a:rPr lang="de-DE" sz="1600" baseline="30000">
                <a:latin typeface="Calibri"/>
                <a:cs typeface="Calibri"/>
              </a:rPr>
              <a:t>2</a:t>
            </a:r>
            <a:r>
              <a:rPr lang="de-DE" sz="1600">
                <a:latin typeface="Calibri"/>
                <a:cs typeface="Calibri"/>
              </a:rPr>
              <a:t>K</a:t>
            </a:r>
            <a:endParaRPr lang="de-DE" sz="1600" strike="sngStrike">
              <a:highlight>
                <a:srgbClr val="FF0000"/>
              </a:highlight>
              <a:latin typeface="Calibri"/>
              <a:cs typeface="Calibri"/>
            </a:endParaRPr>
          </a:p>
        </p:txBody>
      </p:sp>
      <p:sp>
        <p:nvSpPr>
          <p:cNvPr id="3" name="Fußzeilenplatzhalter 4">
            <a:extLst>
              <a:ext uri="{FF2B5EF4-FFF2-40B4-BE49-F238E27FC236}">
                <a16:creationId xmlns:a16="http://schemas.microsoft.com/office/drawing/2014/main" id="{861810A3-7541-A9AD-BEAD-3212CB277AE8}"/>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0898DB1-2432-4BBC-16BF-FDD5AC59E95C}"/>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11</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F65A4DB-3FEA-376F-382D-EFD9FA569A0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8D5B2C0-E04E-1CC0-1422-2D04DA0FEC4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9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558C0-7AFF-3785-78D3-9C8E9F2C3E7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8FC9566-B737-8298-A03A-E80B7F1D4B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ach oder oberste Geschossdecke&#10;">
            <a:extLst>
              <a:ext uri="{FF2B5EF4-FFF2-40B4-BE49-F238E27FC236}">
                <a16:creationId xmlns:a16="http://schemas.microsoft.com/office/drawing/2014/main" id="{75AD0939-32F5-43C3-B7BE-25B26BE4A64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Dach oder oberste Geschossdecke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8" name="Textfeld 17" descr="Oberste Geschossdecke">
            <a:extLst>
              <a:ext uri="{FF2B5EF4-FFF2-40B4-BE49-F238E27FC236}">
                <a16:creationId xmlns:a16="http://schemas.microsoft.com/office/drawing/2014/main" id="{487613F8-C304-B39C-6483-804EAB4A44B3}"/>
              </a:ext>
            </a:extLst>
          </p:cNvPr>
          <p:cNvSpPr txBox="1">
            <a:spLocks/>
          </p:cNvSpPr>
          <p:nvPr/>
        </p:nvSpPr>
        <p:spPr>
          <a:xfrm>
            <a:off x="730800" y="1929599"/>
            <a:ext cx="3602605" cy="451649"/>
          </a:xfrm>
          <a:prstGeom prst="rect">
            <a:avLst/>
          </a:prstGeom>
          <a:noFill/>
          <a:ln w="38100">
            <a:solidFill>
              <a:srgbClr val="006374"/>
            </a:solidFill>
          </a:ln>
        </p:spPr>
        <p:txBody>
          <a:bodyPr wrap="square" rIns="36000" rtlCol="0" anchor="ctr">
            <a:noAutofit/>
          </a:bodyPr>
          <a:lstStyle/>
          <a:p>
            <a:r>
              <a:rPr lang="de-DE" b="1">
                <a:latin typeface="Calibri" panose="020F0502020204030204" pitchFamily="34" charset="0"/>
                <a:cs typeface="Calibri" panose="020F0502020204030204" pitchFamily="34" charset="0"/>
              </a:rPr>
              <a:t>Oberste Geschossdecke </a:t>
            </a:r>
            <a:endParaRPr lang="de-DE" strike="sngStrike">
              <a:latin typeface="Calibri" panose="020F0502020204030204" pitchFamily="34" charset="0"/>
              <a:cs typeface="Calibri" panose="020F0502020204030204" pitchFamily="34" charset="0"/>
            </a:endParaRPr>
          </a:p>
        </p:txBody>
      </p:sp>
      <p:pic>
        <p:nvPicPr>
          <p:cNvPr id="22" name="Grafik 21">
            <a:extLst>
              <a:ext uri="{FF2B5EF4-FFF2-40B4-BE49-F238E27FC236}">
                <a16:creationId xmlns:a16="http://schemas.microsoft.com/office/drawing/2014/main" id="{54E9085C-5608-7123-3A33-ADC762FB14AF}"/>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99474" l="0" r="100000">
                        <a14:foregroundMark x1="0" y1="67347" x2="99748" y2="62500"/>
                        <a14:foregroundMark x1="0" y1="72449" x2="71537" y2="72194"/>
                        <a14:foregroundMark x1="15365" y1="85969" x2="84887" y2="69898"/>
                        <a14:foregroundMark x1="0" y1="80867" x2="40554" y2="82908"/>
                        <a14:foregroundMark x1="26943" y1="83684" x2="80829" y2="84737"/>
                        <a14:foregroundMark x1="82902" y1="81579" x2="80311" y2="83684"/>
                        <a14:foregroundMark x1="89119" y1="81053" x2="74611" y2="84737"/>
                        <a14:foregroundMark x1="74093" y1="91053" x2="97409" y2="82105"/>
                        <a14:foregroundMark x1="3627" y1="92105" x2="82902" y2="94737"/>
                        <a14:foregroundMark x1="19171" y1="94211" x2="87565" y2="92105"/>
                        <a14:foregroundMark x1="87565" y1="92105" x2="91192" y2="92105"/>
                        <a14:foregroundMark x1="22798" y1="99474" x2="82383" y2="96316"/>
                      </a14:backgroundRemoval>
                    </a14:imgEffect>
                  </a14:imgLayer>
                </a14:imgProps>
              </a:ext>
              <a:ext uri="{28A0092B-C50C-407E-A947-70E740481C1C}">
                <a14:useLocalDpi xmlns:a14="http://schemas.microsoft.com/office/drawing/2010/main" val="0"/>
              </a:ext>
            </a:extLst>
          </a:blip>
          <a:srcRect/>
          <a:stretch/>
        </p:blipFill>
        <p:spPr>
          <a:xfrm>
            <a:off x="3410760" y="1764319"/>
            <a:ext cx="792000" cy="792000"/>
          </a:xfrm>
          <a:prstGeom prst="ellipse">
            <a:avLst/>
          </a:prstGeom>
          <a:solidFill>
            <a:schemeClr val="bg1"/>
          </a:solidFill>
          <a:ln w="9525">
            <a:solidFill>
              <a:srgbClr val="006373"/>
            </a:solidFill>
          </a:ln>
        </p:spPr>
      </p:pic>
      <p:sp>
        <p:nvSpPr>
          <p:cNvPr id="6" name="Textfeld 5" descr="Möglichkeiten bei unbeheiztem Dachraum. Hier hängt die Entscheidung von der Größe des Dachraums, dem Zustand des Daches &#10;und der zukünftigen Nutzung ab.&#10;Die Vorteile sind kostengünstig, &#10;in Eigenleistung realisierbar,&#10;(unbewohnter) Dachraum wird nicht mitgeheizt und&#10;reduziert Überhitzung im Sommer&#10;">
            <a:extLst>
              <a:ext uri="{FF2B5EF4-FFF2-40B4-BE49-F238E27FC236}">
                <a16:creationId xmlns:a16="http://schemas.microsoft.com/office/drawing/2014/main" id="{F5B950B2-CB9F-C6AE-177E-9F7BFAD4E402}"/>
              </a:ext>
            </a:extLst>
          </p:cNvPr>
          <p:cNvSpPr txBox="1"/>
          <p:nvPr/>
        </p:nvSpPr>
        <p:spPr>
          <a:xfrm>
            <a:off x="731838" y="2599792"/>
            <a:ext cx="3716337" cy="3493264"/>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Möglich bei unbeheiztem Dachraum</a:t>
            </a:r>
          </a:p>
          <a:p>
            <a:pPr>
              <a:spcAft>
                <a:spcPts val="600"/>
              </a:spcAft>
            </a:pPr>
            <a:r>
              <a:rPr lang="de-DE" sz="1600" b="1">
                <a:latin typeface="Calibri" panose="020F0502020204030204" pitchFamily="34" charset="0"/>
                <a:cs typeface="Calibri" panose="020F0502020204030204" pitchFamily="34" charset="0"/>
              </a:rPr>
              <a:t>Entscheidung hängt von </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Der Größe des Dachraums</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Dem Zustand des Daches</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Und der zukünftigen Nutzung ab</a:t>
            </a:r>
          </a:p>
          <a:p>
            <a:pPr>
              <a:spcAft>
                <a:spcPts val="600"/>
              </a:spcAft>
            </a:pPr>
            <a:r>
              <a:rPr lang="de-DE" sz="1600" b="1">
                <a:latin typeface="Calibri" panose="020F0502020204030204" pitchFamily="34" charset="0"/>
                <a:cs typeface="Calibri" panose="020F0502020204030204" pitchFamily="34" charset="0"/>
              </a:rPr>
              <a:t>Vorteile</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Kostengünstig</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In Eigenleistung realisierbar</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(unbewohnter) Dachraum wird nicht mitgeheizt</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Reduziert Überhitzung im Sommer</a:t>
            </a:r>
          </a:p>
        </p:txBody>
      </p:sp>
      <p:sp>
        <p:nvSpPr>
          <p:cNvPr id="20" name="Textfeld 19" descr="Dach">
            <a:extLst>
              <a:ext uri="{FF2B5EF4-FFF2-40B4-BE49-F238E27FC236}">
                <a16:creationId xmlns:a16="http://schemas.microsoft.com/office/drawing/2014/main" id="{D5F4139F-5550-9264-88FF-19C1042CCA4E}"/>
              </a:ext>
            </a:extLst>
          </p:cNvPr>
          <p:cNvSpPr txBox="1">
            <a:spLocks/>
          </p:cNvSpPr>
          <p:nvPr/>
        </p:nvSpPr>
        <p:spPr>
          <a:xfrm>
            <a:off x="6086008" y="1929599"/>
            <a:ext cx="3612543" cy="451649"/>
          </a:xfrm>
          <a:prstGeom prst="rect">
            <a:avLst/>
          </a:prstGeom>
          <a:noFill/>
          <a:ln w="38100">
            <a:solidFill>
              <a:srgbClr val="006374"/>
            </a:solidFill>
          </a:ln>
        </p:spPr>
        <p:txBody>
          <a:bodyPr wrap="square" rIns="36000" rtlCol="0" anchor="ctr">
            <a:noAutofit/>
          </a:bodyPr>
          <a:lstStyle>
            <a:defPPr>
              <a:defRPr lang="de-DE"/>
            </a:defPPr>
            <a:lvl1pPr>
              <a:defRPr b="1">
                <a:solidFill>
                  <a:schemeClr val="bg1"/>
                </a:solidFill>
                <a:latin typeface="Calibri" panose="020F0502020204030204" pitchFamily="34" charset="0"/>
                <a:cs typeface="Calibri" panose="020F0502020204030204" pitchFamily="34" charset="0"/>
              </a:defRPr>
            </a:lvl1pPr>
          </a:lstStyle>
          <a:p>
            <a:r>
              <a:rPr lang="de-DE">
                <a:solidFill>
                  <a:schemeClr val="tx1"/>
                </a:solidFill>
              </a:rPr>
              <a:t>Dach </a:t>
            </a:r>
          </a:p>
        </p:txBody>
      </p:sp>
      <p:pic>
        <p:nvPicPr>
          <p:cNvPr id="24" name="Grafik 23">
            <a:extLst>
              <a:ext uri="{FF2B5EF4-FFF2-40B4-BE49-F238E27FC236}">
                <a16:creationId xmlns:a16="http://schemas.microsoft.com/office/drawing/2014/main" id="{818661F2-7206-81EB-B691-E3F7E7BF4DD9}"/>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99434" l="0" r="100000">
                        <a14:foregroundMark x1="0" y1="97170" x2="99813" y2="97358"/>
                      </a14:backgroundRemoval>
                    </a14:imgEffect>
                  </a14:imgLayer>
                </a14:imgProps>
              </a:ext>
              <a:ext uri="{28A0092B-C50C-407E-A947-70E740481C1C}">
                <a14:useLocalDpi xmlns:a14="http://schemas.microsoft.com/office/drawing/2010/main" val="0"/>
              </a:ext>
            </a:extLst>
          </a:blip>
          <a:srcRect/>
          <a:stretch/>
        </p:blipFill>
        <p:spPr>
          <a:xfrm>
            <a:off x="8763705" y="1764319"/>
            <a:ext cx="792000" cy="792000"/>
          </a:xfrm>
          <a:prstGeom prst="ellipse">
            <a:avLst/>
          </a:prstGeom>
          <a:solidFill>
            <a:schemeClr val="bg1"/>
          </a:solidFill>
          <a:ln w="9525">
            <a:solidFill>
              <a:srgbClr val="006373"/>
            </a:solidFill>
          </a:ln>
        </p:spPr>
      </p:pic>
      <p:sp>
        <p:nvSpPr>
          <p:cNvPr id="16" name="Textfeld 15" descr="Dachausbau oder Aufstockung möglich&#10;Vorteile sind Gauben können geändert, vergrößert &#10;oder ergänzt werden (ggf. genehmigungspflichtig) und&#10;Luftdichtheit kann (erheblich) verbessert werden.&#10;">
            <a:extLst>
              <a:ext uri="{FF2B5EF4-FFF2-40B4-BE49-F238E27FC236}">
                <a16:creationId xmlns:a16="http://schemas.microsoft.com/office/drawing/2014/main" id="{79559382-643C-031C-013B-D05FD306E020}"/>
              </a:ext>
            </a:extLst>
          </p:cNvPr>
          <p:cNvSpPr txBox="1"/>
          <p:nvPr/>
        </p:nvSpPr>
        <p:spPr>
          <a:xfrm>
            <a:off x="6103827" y="2599792"/>
            <a:ext cx="3612543" cy="2046714"/>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Dachausbau oder Aufstockung möglich</a:t>
            </a:r>
          </a:p>
          <a:p>
            <a:pPr>
              <a:spcAft>
                <a:spcPts val="600"/>
              </a:spcAft>
            </a:pPr>
            <a:r>
              <a:rPr lang="de-DE" sz="1600" b="1">
                <a:latin typeface="Calibri" panose="020F0502020204030204" pitchFamily="34" charset="0"/>
                <a:cs typeface="Calibri" panose="020F0502020204030204" pitchFamily="34" charset="0"/>
              </a:rPr>
              <a:t>Vorteile</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Gauben können geändert, vergrößert oder ergänzt werden (ggf. genehmigungspflichtig)</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Luftdichtheit kann (erheblich) verbessert werden</a:t>
            </a:r>
          </a:p>
        </p:txBody>
      </p:sp>
      <p:sp>
        <p:nvSpPr>
          <p:cNvPr id="26" name="Textfeld 25" descr="Grundlegende Dachsanierung löst PV-Pflicht aus (auch Verpachtung möglich)&#10;">
            <a:extLst>
              <a:ext uri="{FF2B5EF4-FFF2-40B4-BE49-F238E27FC236}">
                <a16:creationId xmlns:a16="http://schemas.microsoft.com/office/drawing/2014/main" id="{4F180ACF-2C1B-B56D-EEFC-913EED2765B9}"/>
              </a:ext>
            </a:extLst>
          </p:cNvPr>
          <p:cNvSpPr txBox="1"/>
          <p:nvPr/>
        </p:nvSpPr>
        <p:spPr>
          <a:xfrm rot="21360000">
            <a:off x="6642017" y="4895372"/>
            <a:ext cx="2744052" cy="830997"/>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cs typeface="Calibri" panose="020F0502020204030204" pitchFamily="34" charset="0"/>
              </a:rPr>
              <a:t>Grundlegende Dachsanierung löst PV-Pflicht* aus (auch Verpachtung möglich)</a:t>
            </a:r>
          </a:p>
        </p:txBody>
      </p:sp>
      <p:sp>
        <p:nvSpPr>
          <p:cNvPr id="3" name="Fußzeilenplatzhalter 4">
            <a:extLst>
              <a:ext uri="{FF2B5EF4-FFF2-40B4-BE49-F238E27FC236}">
                <a16:creationId xmlns:a16="http://schemas.microsoft.com/office/drawing/2014/main" id="{0A936630-3122-9AF4-8886-9C4B7F1476A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8C25083-3442-DA77-CCD4-A1586E20C46B}"/>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7203365-CBD0-CDDD-59CA-D1A7AE7CD18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E739F05-5B0B-A747-6D0D-444E2CAD26F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Inhaltsplatzhalter 2">
            <a:extLst>
              <a:ext uri="{FF2B5EF4-FFF2-40B4-BE49-F238E27FC236}">
                <a16:creationId xmlns:a16="http://schemas.microsoft.com/office/drawing/2014/main" id="{65198A2A-0DEF-8B22-CC9C-CA0134AD126C}"/>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 in Baden-Württemberg </a:t>
            </a:r>
          </a:p>
        </p:txBody>
      </p:sp>
    </p:spTree>
    <p:extLst>
      <p:ext uri="{BB962C8B-B14F-4D97-AF65-F5344CB8AC3E}">
        <p14:creationId xmlns:p14="http://schemas.microsoft.com/office/powerpoint/2010/main" val="402608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B9CA8-5DFB-8080-C5BD-E616A05C584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54EAD5D-628B-DD20-E7E7-5F111CB963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ach dämmen: drei Varianten">
            <a:extLst>
              <a:ext uri="{FF2B5EF4-FFF2-40B4-BE49-F238E27FC236}">
                <a16:creationId xmlns:a16="http://schemas.microsoft.com/office/drawing/2014/main" id="{1EB9365F-3BCA-0703-3337-DDBF37631F4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Dach dämmen: drei Varianten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Sanierung von außen">
            <a:extLst>
              <a:ext uri="{FF2B5EF4-FFF2-40B4-BE49-F238E27FC236}">
                <a16:creationId xmlns:a16="http://schemas.microsoft.com/office/drawing/2014/main" id="{EBD1890F-609B-5914-B6DA-FE2969F7E9BB}"/>
              </a:ext>
            </a:extLst>
          </p:cNvPr>
          <p:cNvSpPr txBox="1">
            <a:spLocks/>
          </p:cNvSpPr>
          <p:nvPr/>
        </p:nvSpPr>
        <p:spPr>
          <a:xfrm>
            <a:off x="1883590" y="1832405"/>
            <a:ext cx="5612585" cy="360000"/>
          </a:xfrm>
          <a:prstGeom prst="rect">
            <a:avLst/>
          </a:prstGeom>
          <a:noFill/>
          <a:ln w="38100">
            <a:solidFill>
              <a:srgbClr val="006374"/>
            </a:solidFill>
          </a:ln>
        </p:spPr>
        <p:txBody>
          <a:bodyPr wrap="square" rIns="36000" rtlCol="0" anchor="ctr">
            <a:noAutofit/>
          </a:bodyPr>
          <a:lstStyle/>
          <a:p>
            <a:pPr algn="ctr"/>
            <a:r>
              <a:rPr lang="de-DE">
                <a:latin typeface="Calibri" panose="020F0502020204030204" pitchFamily="34" charset="0"/>
                <a:cs typeface="Calibri" panose="020F0502020204030204" pitchFamily="34" charset="0"/>
              </a:rPr>
              <a:t>Sanierung von </a:t>
            </a:r>
            <a:r>
              <a:rPr lang="de-DE" b="1">
                <a:latin typeface="Calibri" panose="020F0502020204030204" pitchFamily="34" charset="0"/>
                <a:cs typeface="Calibri" panose="020F0502020204030204" pitchFamily="34" charset="0"/>
              </a:rPr>
              <a:t>außen </a:t>
            </a:r>
          </a:p>
        </p:txBody>
      </p:sp>
      <p:sp>
        <p:nvSpPr>
          <p:cNvPr id="38" name="Textfeld 37">
            <a:extLst>
              <a:ext uri="{FF2B5EF4-FFF2-40B4-BE49-F238E27FC236}">
                <a16:creationId xmlns:a16="http://schemas.microsoft.com/office/drawing/2014/main" id="{E926F272-1234-04A0-BBF6-0AC8F5DF5BE8}"/>
              </a:ext>
              <a:ext uri="{C183D7F6-B498-43B3-948B-1728B52AA6E4}">
                <adec:decorative xmlns:adec="http://schemas.microsoft.com/office/drawing/2017/decorative" val="1"/>
              </a:ext>
            </a:extLst>
          </p:cNvPr>
          <p:cNvSpPr txBox="1"/>
          <p:nvPr/>
        </p:nvSpPr>
        <p:spPr>
          <a:xfrm>
            <a:off x="730800" y="3179122"/>
            <a:ext cx="1152790" cy="830997"/>
          </a:xfrm>
          <a:prstGeom prst="rect">
            <a:avLst/>
          </a:prstGeom>
          <a:noFill/>
        </p:spPr>
        <p:txBody>
          <a:bodyPr wrap="square" lIns="36000" rIns="36000" rtlCol="0">
            <a:spAutoFit/>
          </a:bodyPr>
          <a:lstStyle/>
          <a:p>
            <a:r>
              <a:rPr lang="de-DE" sz="1600" b="1">
                <a:latin typeface="Calibri" panose="020F0502020204030204" pitchFamily="34" charset="0"/>
                <a:cs typeface="Calibri" panose="020F0502020204030204" pitchFamily="34" charset="0"/>
              </a:rPr>
              <a:t>1</a:t>
            </a:r>
            <a:r>
              <a:rPr lang="de-DE" sz="1600">
                <a:latin typeface="Calibri" panose="020F0502020204030204" pitchFamily="34" charset="0"/>
                <a:cs typeface="Calibri" panose="020F0502020204030204" pitchFamily="34" charset="0"/>
              </a:rPr>
              <a:t> Dachziegel</a:t>
            </a:r>
          </a:p>
          <a:p>
            <a:r>
              <a:rPr lang="de-DE" sz="1600" b="1">
                <a:latin typeface="Calibri" panose="020F0502020204030204" pitchFamily="34" charset="0"/>
                <a:cs typeface="Calibri" panose="020F0502020204030204" pitchFamily="34" charset="0"/>
              </a:rPr>
              <a:t>2</a:t>
            </a:r>
            <a:r>
              <a:rPr lang="de-DE" sz="1600">
                <a:latin typeface="Calibri" panose="020F0502020204030204" pitchFamily="34" charset="0"/>
                <a:cs typeface="Calibri" panose="020F0502020204030204" pitchFamily="34" charset="0"/>
              </a:rPr>
              <a:t> Dämmung</a:t>
            </a:r>
          </a:p>
          <a:p>
            <a:r>
              <a:rPr lang="de-DE" sz="1600" b="1">
                <a:latin typeface="Calibri" panose="020F0502020204030204" pitchFamily="34" charset="0"/>
                <a:cs typeface="Calibri" panose="020F0502020204030204" pitchFamily="34" charset="0"/>
              </a:rPr>
              <a:t>3</a:t>
            </a:r>
            <a:r>
              <a:rPr lang="de-DE" sz="1600">
                <a:latin typeface="Calibri" panose="020F0502020204030204" pitchFamily="34" charset="0"/>
                <a:cs typeface="Calibri" panose="020F0502020204030204" pitchFamily="34" charset="0"/>
              </a:rPr>
              <a:t> Sparren</a:t>
            </a:r>
          </a:p>
        </p:txBody>
      </p:sp>
      <p:sp>
        <p:nvSpPr>
          <p:cNvPr id="36" name="Textfeld 35">
            <a:extLst>
              <a:ext uri="{FF2B5EF4-FFF2-40B4-BE49-F238E27FC236}">
                <a16:creationId xmlns:a16="http://schemas.microsoft.com/office/drawing/2014/main" id="{9775EF1F-05FD-F0B9-ED81-73115D5C558E}"/>
              </a:ext>
              <a:ext uri="{C183D7F6-B498-43B3-948B-1728B52AA6E4}">
                <adec:decorative xmlns:adec="http://schemas.microsoft.com/office/drawing/2017/decorative" val="1"/>
              </a:ext>
            </a:extLst>
          </p:cNvPr>
          <p:cNvSpPr txBox="1"/>
          <p:nvPr/>
        </p:nvSpPr>
        <p:spPr>
          <a:xfrm>
            <a:off x="730800" y="4262584"/>
            <a:ext cx="1529411" cy="1323439"/>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Material</a:t>
            </a:r>
          </a:p>
          <a:p>
            <a:endParaRPr lang="de-DE" sz="1600">
              <a:latin typeface="Calibri" panose="020F0502020204030204" pitchFamily="34" charset="0"/>
              <a:cs typeface="Calibri" panose="020F0502020204030204" pitchFamily="34" charset="0"/>
            </a:endParaRPr>
          </a:p>
          <a:p>
            <a:endParaRPr lang="de-DE" sz="1600">
              <a:latin typeface="Calibri" panose="020F0502020204030204" pitchFamily="34" charset="0"/>
              <a:cs typeface="Calibri" panose="020F0502020204030204" pitchFamily="34" charset="0"/>
            </a:endParaRPr>
          </a:p>
          <a:p>
            <a:endParaRPr lang="de-DE" sz="1600" b="1">
              <a:latin typeface="Calibri" panose="020F0502020204030204" pitchFamily="34" charset="0"/>
              <a:cs typeface="Calibri" panose="020F0502020204030204" pitchFamily="34" charset="0"/>
            </a:endParaRPr>
          </a:p>
          <a:p>
            <a:r>
              <a:rPr lang="de-DE" sz="1600" b="1">
                <a:latin typeface="Calibri" panose="020F0502020204030204" pitchFamily="34" charset="0"/>
                <a:cs typeface="Calibri" panose="020F0502020204030204" pitchFamily="34" charset="0"/>
              </a:rPr>
              <a:t>Eigenschaften</a:t>
            </a:r>
          </a:p>
        </p:txBody>
      </p:sp>
      <p:grpSp>
        <p:nvGrpSpPr>
          <p:cNvPr id="10" name="Gruppieren 9" descr="Querschnitt durch eine Aufsparrendämmung mit den Elementen Dachziegel, Dämmung und Sparren&#10;&#10;mit Material gefertigt aus: &#10;Polyurethan (A)&#10;&#10;Eigenschaften sind:&#10;günstiger&#10;schlechterer Schall- und sommerlicher Hitzeschutz&#10;sichtbare Sparren möglich">
            <a:extLst>
              <a:ext uri="{FF2B5EF4-FFF2-40B4-BE49-F238E27FC236}">
                <a16:creationId xmlns:a16="http://schemas.microsoft.com/office/drawing/2014/main" id="{443DC170-FAEC-B0E3-7B18-D883AB675C74}"/>
              </a:ext>
            </a:extLst>
          </p:cNvPr>
          <p:cNvGrpSpPr/>
          <p:nvPr/>
        </p:nvGrpSpPr>
        <p:grpSpPr>
          <a:xfrm>
            <a:off x="1921030" y="2242651"/>
            <a:ext cx="2921372" cy="4082036"/>
            <a:chOff x="1921030" y="2242651"/>
            <a:chExt cx="2921372" cy="4082036"/>
          </a:xfrm>
        </p:grpSpPr>
        <p:sp>
          <p:nvSpPr>
            <p:cNvPr id="16" name="Textfeld 15" descr="Aufsparrendämmung (A), sichtbare Sparren oder Verkleidung bestehend aus Polyurethan. Eigenschaften sind: günstiger&#10;schlechterer Schallschutz und sommerlicher Hitzeschutz&#10;sichtbare Sparren möglich&#10;&#10;">
              <a:extLst>
                <a:ext uri="{FF2B5EF4-FFF2-40B4-BE49-F238E27FC236}">
                  <a16:creationId xmlns:a16="http://schemas.microsoft.com/office/drawing/2014/main" id="{12B343BD-3C8D-0442-5AE2-B863A5A66621}"/>
                </a:ext>
              </a:extLst>
            </p:cNvPr>
            <p:cNvSpPr txBox="1"/>
            <p:nvPr/>
          </p:nvSpPr>
          <p:spPr>
            <a:xfrm>
              <a:off x="1921030" y="2242651"/>
              <a:ext cx="2921372"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Aufsparrendämmung (A)</a:t>
              </a:r>
            </a:p>
            <a:p>
              <a:pPr algn="ctr"/>
              <a:r>
                <a:rPr lang="de-DE" sz="1600">
                  <a:latin typeface="Calibri" panose="020F0502020204030204" pitchFamily="34" charset="0"/>
                  <a:cs typeface="Calibri" panose="020F0502020204030204" pitchFamily="34" charset="0"/>
                </a:rPr>
                <a:t>(sichtbare Sparren / Verkleidung)</a:t>
              </a:r>
            </a:p>
          </p:txBody>
        </p:sp>
        <p:pic>
          <p:nvPicPr>
            <p:cNvPr id="30" name="Grafik 29" descr="Querschnitt durch eine Aufsparrendämmung mit den Elementen Dachziegel, Dämmung und Sparren&#10;">
              <a:extLst>
                <a:ext uri="{FF2B5EF4-FFF2-40B4-BE49-F238E27FC236}">
                  <a16:creationId xmlns:a16="http://schemas.microsoft.com/office/drawing/2014/main" id="{540DD745-5792-4BCD-F346-32AE2CA35CC8}"/>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68491" y="3064123"/>
              <a:ext cx="1548000" cy="1046061"/>
            </a:xfrm>
            <a:prstGeom prst="rect">
              <a:avLst/>
            </a:prstGeom>
          </p:spPr>
        </p:pic>
        <p:sp>
          <p:nvSpPr>
            <p:cNvPr id="18" name="Textfeld 17">
              <a:extLst>
                <a:ext uri="{FF2B5EF4-FFF2-40B4-BE49-F238E27FC236}">
                  <a16:creationId xmlns:a16="http://schemas.microsoft.com/office/drawing/2014/main" id="{4A42DE9E-3328-5C22-55AC-77B639522A44}"/>
                </a:ext>
                <a:ext uri="{C183D7F6-B498-43B3-948B-1728B52AA6E4}">
                  <adec:decorative xmlns:adec="http://schemas.microsoft.com/office/drawing/2017/decorative" val="1"/>
                </a:ext>
              </a:extLst>
            </p:cNvPr>
            <p:cNvSpPr txBox="1"/>
            <p:nvPr/>
          </p:nvSpPr>
          <p:spPr>
            <a:xfrm>
              <a:off x="2260211" y="4262584"/>
              <a:ext cx="2467891" cy="2062103"/>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Polyurethan (A)</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Günstiger</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Schlechterer Schall- und sommerlicher Hitzeschutz</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Sichtbare Sparren möglich</a:t>
              </a:r>
            </a:p>
          </p:txBody>
        </p:sp>
      </p:grpSp>
      <p:grpSp>
        <p:nvGrpSpPr>
          <p:cNvPr id="9" name="Gruppieren 8" descr="Querschnitt durch eine Auf- und Zwischensparrendämmung mit den Elementen Dachziegel, Dämmung und Sparren&#10;&#10;mit Material gefertigt aus: &#10;Holzfaser, Polyurethan (A)&#10;oder&#10;Mineralwolle, Holzfaser, Zellulose (Z&#10;&#10;Eigenschaften sind:&#10;Verbesserung des sommerlichen Hitze- und Schallschutzes möglich&#10;">
            <a:extLst>
              <a:ext uri="{FF2B5EF4-FFF2-40B4-BE49-F238E27FC236}">
                <a16:creationId xmlns:a16="http://schemas.microsoft.com/office/drawing/2014/main" id="{8868605B-264B-9327-1943-6A3E57335083}"/>
              </a:ext>
            </a:extLst>
          </p:cNvPr>
          <p:cNvGrpSpPr/>
          <p:nvPr/>
        </p:nvGrpSpPr>
        <p:grpSpPr>
          <a:xfrm>
            <a:off x="4931083" y="2242651"/>
            <a:ext cx="2445429" cy="4020481"/>
            <a:chOff x="4931083" y="2242651"/>
            <a:chExt cx="2445429" cy="4020481"/>
          </a:xfrm>
        </p:grpSpPr>
        <p:sp>
          <p:nvSpPr>
            <p:cNvPr id="20" name="Textfeld 19" descr="Auf- und Zwischensparrendämmung (A, Z) mit Material gefertigt aus: Holzfaser, Polyurethan (A)&#10;Mineralwolle, Holzfaser, Zellulose (Z).&#10;Eigenschaften sind wie folgt: Verbesserung des sommerlichen Hitze- und Schallschutzes möglich&#10;">
              <a:extLst>
                <a:ext uri="{FF2B5EF4-FFF2-40B4-BE49-F238E27FC236}">
                  <a16:creationId xmlns:a16="http://schemas.microsoft.com/office/drawing/2014/main" id="{ED3390AB-CC7E-7610-5FFE-B149859DFB66}"/>
                </a:ext>
              </a:extLst>
            </p:cNvPr>
            <p:cNvSpPr txBox="1"/>
            <p:nvPr/>
          </p:nvSpPr>
          <p:spPr>
            <a:xfrm>
              <a:off x="4950134" y="2242651"/>
              <a:ext cx="2270612"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Auf- und Zwischen-</a:t>
              </a:r>
              <a:r>
                <a:rPr lang="de-DE" sz="1600" b="1" err="1">
                  <a:latin typeface="Calibri" panose="020F0502020204030204" pitchFamily="34" charset="0"/>
                  <a:cs typeface="Calibri" panose="020F0502020204030204" pitchFamily="34" charset="0"/>
                </a:rPr>
                <a:t>sparrendämmung</a:t>
              </a:r>
              <a:r>
                <a:rPr lang="de-DE" sz="1600" b="1">
                  <a:latin typeface="Calibri" panose="020F0502020204030204" pitchFamily="34" charset="0"/>
                  <a:cs typeface="Calibri" panose="020F0502020204030204" pitchFamily="34" charset="0"/>
                </a:rPr>
                <a:t> (A, Z) </a:t>
              </a:r>
            </a:p>
          </p:txBody>
        </p:sp>
        <p:pic>
          <p:nvPicPr>
            <p:cNvPr id="32" name="Grafik 31">
              <a:extLst>
                <a:ext uri="{FF2B5EF4-FFF2-40B4-BE49-F238E27FC236}">
                  <a16:creationId xmlns:a16="http://schemas.microsoft.com/office/drawing/2014/main" id="{E0134C82-035B-09FE-E7DA-FD27457B4129}"/>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311440" y="3091550"/>
              <a:ext cx="1548000" cy="921060"/>
            </a:xfrm>
            <a:prstGeom prst="rect">
              <a:avLst/>
            </a:prstGeom>
          </p:spPr>
        </p:pic>
        <p:sp>
          <p:nvSpPr>
            <p:cNvPr id="22" name="Textfeld 21">
              <a:extLst>
                <a:ext uri="{FF2B5EF4-FFF2-40B4-BE49-F238E27FC236}">
                  <a16:creationId xmlns:a16="http://schemas.microsoft.com/office/drawing/2014/main" id="{21359F85-C735-BA4A-862E-76AE1673C6F3}"/>
                </a:ext>
                <a:ext uri="{C183D7F6-B498-43B3-948B-1728B52AA6E4}">
                  <adec:decorative xmlns:adec="http://schemas.microsoft.com/office/drawing/2017/decorative" val="1"/>
                </a:ext>
              </a:extLst>
            </p:cNvPr>
            <p:cNvSpPr txBox="1"/>
            <p:nvPr/>
          </p:nvSpPr>
          <p:spPr>
            <a:xfrm>
              <a:off x="4931083" y="4262584"/>
              <a:ext cx="2445429" cy="2000548"/>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Holzfaser, Polyurethan (A)</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Holzfaser, Zellulose (Z)</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Verbesserung des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sommerlichen Hitze- und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Schallschutzes möglich</a:t>
              </a:r>
            </a:p>
            <a:p>
              <a:pPr marL="171450" indent="-171450">
                <a:buFont typeface="Wingdings" panose="05000000000000000000" pitchFamily="2" charset="2"/>
                <a:buChar char="§"/>
              </a:pPr>
              <a:endParaRPr lang="de-DE" sz="1200">
                <a:solidFill>
                  <a:srgbClr val="006577"/>
                </a:solidFill>
                <a:latin typeface="Calibri" panose="020F0502020204030204" pitchFamily="34" charset="0"/>
                <a:cs typeface="Calibri" panose="020F0502020204030204" pitchFamily="34" charset="0"/>
              </a:endParaRPr>
            </a:p>
          </p:txBody>
        </p:sp>
      </p:grpSp>
      <p:sp>
        <p:nvSpPr>
          <p:cNvPr id="24" name="Textfeld 23" descr="Sanierung von innen">
            <a:extLst>
              <a:ext uri="{FF2B5EF4-FFF2-40B4-BE49-F238E27FC236}">
                <a16:creationId xmlns:a16="http://schemas.microsoft.com/office/drawing/2014/main" id="{7C136AFE-1125-F039-7700-39C7B3B95E16}"/>
              </a:ext>
            </a:extLst>
          </p:cNvPr>
          <p:cNvSpPr txBox="1">
            <a:spLocks/>
          </p:cNvSpPr>
          <p:nvPr/>
        </p:nvSpPr>
        <p:spPr>
          <a:xfrm>
            <a:off x="7610475" y="1832405"/>
            <a:ext cx="3515790" cy="360000"/>
          </a:xfrm>
          <a:prstGeom prst="rect">
            <a:avLst/>
          </a:prstGeom>
          <a:noFill/>
          <a:ln w="38100">
            <a:solidFill>
              <a:srgbClr val="006374"/>
            </a:solidFill>
          </a:ln>
        </p:spPr>
        <p:txBody>
          <a:bodyPr wrap="square" rIns="36000" rtlCol="0" anchor="ctr">
            <a:noAutofit/>
          </a:bodyPr>
          <a:lstStyle/>
          <a:p>
            <a:pPr algn="ctr"/>
            <a:r>
              <a:rPr lang="de-DE">
                <a:latin typeface="Calibri" panose="020F0502020204030204" pitchFamily="34" charset="0"/>
                <a:cs typeface="Calibri" panose="020F0502020204030204" pitchFamily="34" charset="0"/>
              </a:rPr>
              <a:t>Sanierung von </a:t>
            </a:r>
            <a:r>
              <a:rPr lang="de-DE" b="1">
                <a:latin typeface="Calibri" panose="020F0502020204030204" pitchFamily="34" charset="0"/>
                <a:cs typeface="Calibri" panose="020F0502020204030204" pitchFamily="34" charset="0"/>
              </a:rPr>
              <a:t>innen </a:t>
            </a:r>
            <a:endParaRPr lang="de-DE" strike="sngStrike">
              <a:latin typeface="Calibri" panose="020F0502020204030204" pitchFamily="34" charset="0"/>
              <a:cs typeface="Calibri" panose="020F0502020204030204" pitchFamily="34" charset="0"/>
            </a:endParaRPr>
          </a:p>
        </p:txBody>
      </p:sp>
      <p:grpSp>
        <p:nvGrpSpPr>
          <p:cNvPr id="5" name="Gruppieren 4" descr="Querschnitt durch eine Zwischen- und Untersparrendämmung (Z, U)&#10;mit den Elementen Dachziegel, Dämmung und Sparren&#10;&#10;mit Material gefertigt aus: &#10;Mineralwolle, Holzfaser, Zellulose (Z) oder &#10;Mineralwolle, Holzweichfaser (U)&#10;&#10;Eigenschaften sind:&#10;günstiger&#10;schlechterer Dämmstandard&#10;keine Erneuerung der Ziegel&#10;geringere Kopfhöhe und Wohnfläche&#10;">
            <a:extLst>
              <a:ext uri="{FF2B5EF4-FFF2-40B4-BE49-F238E27FC236}">
                <a16:creationId xmlns:a16="http://schemas.microsoft.com/office/drawing/2014/main" id="{A9B2016F-E44A-1AC7-DE83-E731B66085A5}"/>
              </a:ext>
            </a:extLst>
          </p:cNvPr>
          <p:cNvGrpSpPr/>
          <p:nvPr/>
        </p:nvGrpSpPr>
        <p:grpSpPr>
          <a:xfrm>
            <a:off x="7785219" y="2242651"/>
            <a:ext cx="3454281" cy="4082036"/>
            <a:chOff x="7785219" y="2242651"/>
            <a:chExt cx="3454281" cy="4082036"/>
          </a:xfrm>
        </p:grpSpPr>
        <p:sp>
          <p:nvSpPr>
            <p:cNvPr id="26" name="Textfeld 25" descr="Querschnitt durch eine Zwischen- und Untersparrendämmung (Z, U)&#10;mit den Elementen Dachziegel, Dämmung und Sparren&#10;&#10;mit Material gefertigt aus: &#10;Mineralwolle, Holzfaser, Zellulose (Z) oder &#10;Mineralwolle, Holzweichfaser (U)&#10;&#10;Eigenschaften sind:&#10;günstiger&#10;schlechterer Dämmstandard&#10;keine Erneuerung der Ziegel&#10;geringere Kopfhöhe und Wohnfläche&#10;">
              <a:extLst>
                <a:ext uri="{FF2B5EF4-FFF2-40B4-BE49-F238E27FC236}">
                  <a16:creationId xmlns:a16="http://schemas.microsoft.com/office/drawing/2014/main" id="{E229BB1B-5E8E-DCE8-0003-CBC3087A9159}"/>
                </a:ext>
              </a:extLst>
            </p:cNvPr>
            <p:cNvSpPr txBox="1"/>
            <p:nvPr/>
          </p:nvSpPr>
          <p:spPr>
            <a:xfrm>
              <a:off x="8187573" y="2242651"/>
              <a:ext cx="2356186"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Zwischen- und Unter-</a:t>
              </a:r>
            </a:p>
            <a:p>
              <a:pPr algn="ctr"/>
              <a:r>
                <a:rPr lang="de-DE" sz="1600" b="1" err="1">
                  <a:latin typeface="Calibri" panose="020F0502020204030204" pitchFamily="34" charset="0"/>
                  <a:cs typeface="Calibri" panose="020F0502020204030204" pitchFamily="34" charset="0"/>
                </a:rPr>
                <a:t>sparrendämmung</a:t>
              </a:r>
              <a:r>
                <a:rPr lang="de-DE" sz="1600" b="1">
                  <a:latin typeface="Calibri" panose="020F0502020204030204" pitchFamily="34" charset="0"/>
                  <a:cs typeface="Calibri" panose="020F0502020204030204" pitchFamily="34" charset="0"/>
                </a:rPr>
                <a:t> (Z, U)</a:t>
              </a:r>
            </a:p>
          </p:txBody>
        </p:sp>
        <p:pic>
          <p:nvPicPr>
            <p:cNvPr id="34" name="Grafik 33">
              <a:extLst>
                <a:ext uri="{FF2B5EF4-FFF2-40B4-BE49-F238E27FC236}">
                  <a16:creationId xmlns:a16="http://schemas.microsoft.com/office/drawing/2014/main" id="{142D0FB4-C0A5-47BD-DE58-548D0449422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501703" y="3151983"/>
              <a:ext cx="1727926" cy="772767"/>
            </a:xfrm>
            <a:prstGeom prst="rect">
              <a:avLst/>
            </a:prstGeom>
          </p:spPr>
        </p:pic>
        <p:sp>
          <p:nvSpPr>
            <p:cNvPr id="28" name="Textfeld 27">
              <a:extLst>
                <a:ext uri="{FF2B5EF4-FFF2-40B4-BE49-F238E27FC236}">
                  <a16:creationId xmlns:a16="http://schemas.microsoft.com/office/drawing/2014/main" id="{7AC95386-52DC-1FDF-7EB6-5B3B7BD6F0ED}"/>
                </a:ext>
                <a:ext uri="{C183D7F6-B498-43B3-948B-1728B52AA6E4}">
                  <adec:decorative xmlns:adec="http://schemas.microsoft.com/office/drawing/2017/decorative" val="1"/>
                </a:ext>
              </a:extLst>
            </p:cNvPr>
            <p:cNvSpPr txBox="1"/>
            <p:nvPr/>
          </p:nvSpPr>
          <p:spPr>
            <a:xfrm>
              <a:off x="7785219" y="4262584"/>
              <a:ext cx="3454281" cy="2062103"/>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Holzfaser, Zellulose (Z)</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Holzweichfaser (U)</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Günstiger</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Schlechterer Dämmstandard</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Keine Erneuerung der Ziegel</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Geringere Kopfhöhe und Wohnfläche</a:t>
              </a:r>
            </a:p>
          </p:txBody>
        </p:sp>
      </p:grpSp>
      <p:sp>
        <p:nvSpPr>
          <p:cNvPr id="3" name="Fußzeilenplatzhalter 4">
            <a:extLst>
              <a:ext uri="{FF2B5EF4-FFF2-40B4-BE49-F238E27FC236}">
                <a16:creationId xmlns:a16="http://schemas.microsoft.com/office/drawing/2014/main" id="{1A7E22ED-A6C1-2B34-C56B-E9E79E1D07CF}"/>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E1E97EB-6A7F-945B-A1F6-B4A4E2EED89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93DDE122-EBEB-ACE4-7CCB-DCE33788604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FC2593A-E8E4-DA57-85F8-374B9BE201E6}"/>
              </a:ext>
              <a:ext uri="{C183D7F6-B498-43B3-948B-1728B52AA6E4}">
                <adec:decorative xmlns:adec="http://schemas.microsoft.com/office/drawing/2017/decorative" val="1"/>
              </a:ext>
            </a:extLst>
          </p:cNvPr>
          <p:cNvCxnSpPr>
            <a:cxnSpLocks/>
          </p:cNvCxnSpPr>
          <p:nvPr/>
        </p:nvCxnSpPr>
        <p:spPr>
          <a:xfrm flipV="1">
            <a:off x="128766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307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ACB0B-D040-1DF9-AA6D-737BEAD3886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A648B70-D099-0DBF-15E0-03C507DD438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tausch">
            <a:extLst>
              <a:ext uri="{FF2B5EF4-FFF2-40B4-BE49-F238E27FC236}">
                <a16:creationId xmlns:a16="http://schemas.microsoft.com/office/drawing/2014/main" id="{659EF105-3C08-108B-0B16-9296126BDD2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Fenstertausch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Textfeld 8">
            <a:extLst>
              <a:ext uri="{FF2B5EF4-FFF2-40B4-BE49-F238E27FC236}">
                <a16:creationId xmlns:a16="http://schemas.microsoft.com/office/drawing/2014/main" id="{007B6614-2E0C-43D1-EED4-77CE1DD609F1}"/>
              </a:ext>
            </a:extLst>
          </p:cNvPr>
          <p:cNvSpPr txBox="1"/>
          <p:nvPr/>
        </p:nvSpPr>
        <p:spPr>
          <a:xfrm>
            <a:off x="612000" y="1800000"/>
            <a:ext cx="4860924" cy="3662541"/>
          </a:xfrm>
          <a:prstGeom prst="rect">
            <a:avLst/>
          </a:prstGeom>
          <a:noFill/>
        </p:spPr>
        <p:txBody>
          <a:bodyPr wrap="square" rtlCol="0">
            <a:spAutoFit/>
          </a:bodyPr>
          <a:lstStyle/>
          <a:p>
            <a:pPr algn="l">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Gründe für Fenstertausch</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Zugluft durch undichte Fugen und kalte Oberflächentemperatur des Glases</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Beschläge – nicht nachstellbar und keine Ersatzteile mehr erhältlich</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Scheiben sind blind oder Holzrahmen faulen</a:t>
            </a:r>
          </a:p>
          <a:p>
            <a:pPr algn="l">
              <a:spcAft>
                <a:spcPts val="600"/>
              </a:spcAft>
            </a:pPr>
            <a:endParaRPr lang="de-DE" sz="1600">
              <a:latin typeface="Calibri" panose="020F0502020204030204" pitchFamily="34" charset="0"/>
              <a:ea typeface="Calibri" panose="020F0502020204030204" pitchFamily="34" charset="0"/>
              <a:cs typeface="Calibri" panose="020F0502020204030204" pitchFamily="34" charset="0"/>
            </a:endParaRPr>
          </a:p>
          <a:p>
            <a:pPr algn="l">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Vorteile eines Fenstertausches</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Verbesserter Wärme- und Schallschutz</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Komfortgewinn (durch die höhere Oberflächentemperatur gibt es weniger Zugluft)</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Rollladenkästen können erneuert werden </a:t>
            </a:r>
          </a:p>
        </p:txBody>
      </p:sp>
      <p:pic>
        <p:nvPicPr>
          <p:cNvPr id="6" name="Grafik 5">
            <a:extLst>
              <a:ext uri="{FF2B5EF4-FFF2-40B4-BE49-F238E27FC236}">
                <a16:creationId xmlns:a16="http://schemas.microsoft.com/office/drawing/2014/main" id="{B376DC8A-5DEE-16BA-09B6-01593BBAB34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56250" y="2149260"/>
            <a:ext cx="5940425" cy="3433087"/>
          </a:xfrm>
          <a:prstGeom prst="rect">
            <a:avLst/>
          </a:prstGeom>
        </p:spPr>
      </p:pic>
      <p:sp>
        <p:nvSpPr>
          <p:cNvPr id="16" name="Rechteck 15" descr="Dreifachverglasungen haben gegenüber Zweifachverglasungen geringere Wärme-verluste und deutliche Komfortvorteile, &#10;bei gleichzeitig nur geringen Mehrkosten">
            <a:extLst>
              <a:ext uri="{FF2B5EF4-FFF2-40B4-BE49-F238E27FC236}">
                <a16:creationId xmlns:a16="http://schemas.microsoft.com/office/drawing/2014/main" id="{E9116273-A8EF-FE3E-A21E-04AC9B43B21A}"/>
              </a:ext>
            </a:extLst>
          </p:cNvPr>
          <p:cNvSpPr/>
          <p:nvPr/>
        </p:nvSpPr>
        <p:spPr>
          <a:xfrm rot="212460">
            <a:off x="6946601" y="1524483"/>
            <a:ext cx="3744333" cy="1063772"/>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b="1">
                <a:solidFill>
                  <a:schemeClr val="tx1"/>
                </a:solidFill>
                <a:latin typeface="Calibri" panose="020F0502020204030204" pitchFamily="34" charset="0"/>
              </a:rPr>
              <a:t>Dreifachverglasungen</a:t>
            </a:r>
            <a:r>
              <a:rPr lang="de-DE" sz="1600">
                <a:solidFill>
                  <a:schemeClr val="tx1"/>
                </a:solidFill>
                <a:latin typeface="Calibri" panose="020F0502020204030204" pitchFamily="34" charset="0"/>
              </a:rPr>
              <a:t> haben gegenüber Zweifachverglasungen geringere Wärme-verluste und </a:t>
            </a:r>
            <a:r>
              <a:rPr lang="de-DE" sz="1600" b="1">
                <a:solidFill>
                  <a:schemeClr val="tx1"/>
                </a:solidFill>
                <a:latin typeface="Calibri" panose="020F0502020204030204" pitchFamily="34" charset="0"/>
              </a:rPr>
              <a:t>deutliche Komfortvorteile</a:t>
            </a:r>
            <a:r>
              <a:rPr lang="de-DE" sz="1600">
                <a:solidFill>
                  <a:schemeClr val="tx1"/>
                </a:solidFill>
                <a:latin typeface="Calibri" panose="020F0502020204030204" pitchFamily="34" charset="0"/>
              </a:rPr>
              <a:t>,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bei gleichzeitig </a:t>
            </a:r>
            <a:r>
              <a:rPr lang="de-DE" sz="1600" b="1">
                <a:solidFill>
                  <a:schemeClr val="tx1"/>
                </a:solidFill>
                <a:latin typeface="Calibri" panose="020F0502020204030204" pitchFamily="34" charset="0"/>
              </a:rPr>
              <a:t>nur geringen Mehrkosten</a:t>
            </a:r>
            <a:r>
              <a:rPr lang="de-DE" sz="1600">
                <a:solidFill>
                  <a:schemeClr val="tx1"/>
                </a:solidFill>
                <a:latin typeface="Calibri" panose="020F0502020204030204" pitchFamily="34" charset="0"/>
              </a:rPr>
              <a:t>.</a:t>
            </a:r>
          </a:p>
        </p:txBody>
      </p:sp>
      <p:sp>
        <p:nvSpPr>
          <p:cNvPr id="4" name="Inhaltsplatzhalter 2">
            <a:extLst>
              <a:ext uri="{FF2B5EF4-FFF2-40B4-BE49-F238E27FC236}">
                <a16:creationId xmlns:a16="http://schemas.microsoft.com/office/drawing/2014/main" id="{C85942F4-AB29-EC92-6706-B571EB8E1058}"/>
              </a:ext>
            </a:extLst>
          </p:cNvPr>
          <p:cNvSpPr txBox="1">
            <a:spLocks/>
          </p:cNvSpPr>
          <p:nvPr/>
        </p:nvSpPr>
        <p:spPr>
          <a:xfrm>
            <a:off x="5556250" y="5598447"/>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7775E7B0-8F5C-1CA5-345D-7D03E7CD7A2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4DA9555-98C6-9A90-8B92-75206F1C12D5}"/>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6AFC8EF-0E52-E503-B826-8DBACBD904D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C876276-9956-1966-1CE9-8B39D921610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1506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4F14-0894-CE6F-0055-23BE9DF81D7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5AA88CE-90DD-C1E1-303B-004F48795D7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tausch&#10;Was gibt es zu beachten">
            <a:extLst>
              <a:ext uri="{FF2B5EF4-FFF2-40B4-BE49-F238E27FC236}">
                <a16:creationId xmlns:a16="http://schemas.microsoft.com/office/drawing/2014/main" id="{50CD0761-D724-C1EF-187B-65DBA56AF47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Fenstertausch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Was gibt es zu beachten?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Lüftungskonzept erstellen lassen &#10;Erforderlich, wenn mehr als 1/3 der Fenster &#10;getauscht werden&#10;Es wird ermittelt, ob das Gebäude nach dem Fenstertausch &#10;zu dicht ist und dadurch die Raumfeuchte bei geschlossenen &#10;Fenstern nicht ausreichend entweichen kann.&#10;Ggf. Maßnahmen nötig, um geringen Luftaustausch zum &#10;Feuchteschutz sicherzustellen, z.B. durch Luftdurchlässe &#10;(in Fenster oder Außenwand) oder Abluftanlage. &#10;Mindestwärmeschutz* sicherstellen&#10;Abhängig von der Konstruktion der Außenwand und Position des Fensters&#10;Ggf. dünne Dämmung in der Laibung innen, am Sturz und unter der Fensterbank erforderlich">
            <a:extLst>
              <a:ext uri="{FF2B5EF4-FFF2-40B4-BE49-F238E27FC236}">
                <a16:creationId xmlns:a16="http://schemas.microsoft.com/office/drawing/2014/main" id="{9B958958-AF60-EA73-09E9-B728670E41D6}"/>
              </a:ext>
            </a:extLst>
          </p:cNvPr>
          <p:cNvSpPr txBox="1"/>
          <p:nvPr/>
        </p:nvSpPr>
        <p:spPr>
          <a:xfrm>
            <a:off x="610665" y="1800000"/>
            <a:ext cx="6094070" cy="4001095"/>
          </a:xfrm>
          <a:prstGeom prst="rect">
            <a:avLst/>
          </a:prstGeom>
          <a:noFill/>
        </p:spPr>
        <p:txBody>
          <a:bodyPr wrap="square">
            <a:spAutoFit/>
          </a:bodyPr>
          <a:lstStyle/>
          <a:p>
            <a:pPr>
              <a:spcAft>
                <a:spcPts val="600"/>
              </a:spcAft>
              <a:buClr>
                <a:srgbClr val="006577"/>
              </a:buClr>
            </a:pPr>
            <a:r>
              <a:rPr lang="de-DE" sz="1600" b="1">
                <a:latin typeface="Calibri" panose="020F0502020204030204" pitchFamily="34" charset="0"/>
                <a:cs typeface="Calibri" panose="020F0502020204030204" pitchFamily="34" charset="0"/>
              </a:rPr>
              <a:t>Lüftungskonzept </a:t>
            </a:r>
            <a:r>
              <a:rPr lang="de-DE" sz="1600">
                <a:latin typeface="Calibri" panose="020F0502020204030204" pitchFamily="34" charset="0"/>
                <a:cs typeface="Calibri" panose="020F0502020204030204" pitchFamily="34" charset="0"/>
              </a:rPr>
              <a:t>erstellen lassen</a:t>
            </a:r>
            <a:r>
              <a:rPr lang="de-DE" sz="1600" b="1">
                <a:latin typeface="Calibri" panose="020F0502020204030204" pitchFamily="34" charset="0"/>
                <a:cs typeface="Calibri" panose="020F0502020204030204" pitchFamily="34" charset="0"/>
              </a:rPr>
              <a:t>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Erforderlich, wenn mehr als 1/3 der Fenster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getauscht werden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Es wird ermittelt, ob das Gebäude nach dem Fenstertausch </a:t>
            </a:r>
            <a:br>
              <a:rPr lang="de-DE" sz="1600">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zu dicht</a:t>
            </a:r>
            <a:r>
              <a:rPr lang="de-DE" sz="1600">
                <a:latin typeface="Calibri" panose="020F0502020204030204" pitchFamily="34" charset="0"/>
                <a:cs typeface="Calibri" panose="020F0502020204030204" pitchFamily="34" charset="0"/>
              </a:rPr>
              <a:t> ist und dadurch die </a:t>
            </a:r>
            <a:r>
              <a:rPr lang="de-DE" sz="1600" b="1">
                <a:latin typeface="Calibri" panose="020F0502020204030204" pitchFamily="34" charset="0"/>
                <a:cs typeface="Calibri" panose="020F0502020204030204" pitchFamily="34" charset="0"/>
              </a:rPr>
              <a:t>Raumfeuchte bei geschlossenen </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Fenstern nicht ausreichend entweichen kann.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Ggf. Maßnahmen nötig, um geringen </a:t>
            </a:r>
            <a:r>
              <a:rPr lang="de-DE" sz="1600">
                <a:latin typeface="Calibri" panose="020F0502020204030204" pitchFamily="34" charset="0"/>
                <a:cs typeface="Calibri" panose="020F0502020204030204" pitchFamily="34" charset="0"/>
              </a:rPr>
              <a:t>Luftaustausch zum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Feuchteschutz sicherzustellen, z.B. durch Luftdurchlässe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(in Fenster oder Außenwand) oder Abluftanlage. </a:t>
            </a:r>
          </a:p>
          <a:p>
            <a:pPr>
              <a:spcAft>
                <a:spcPts val="600"/>
              </a:spcAft>
            </a:pPr>
            <a:r>
              <a:rPr lang="de-DE" sz="1600" b="1">
                <a:latin typeface="Calibri" panose="020F0502020204030204" pitchFamily="34" charset="0"/>
                <a:cs typeface="Calibri" panose="020F0502020204030204" pitchFamily="34" charset="0"/>
              </a:rPr>
              <a:t>Mindestwärmeschutz* </a:t>
            </a:r>
            <a:r>
              <a:rPr lang="de-DE" sz="1600">
                <a:latin typeface="Calibri" panose="020F0502020204030204" pitchFamily="34" charset="0"/>
                <a:cs typeface="Calibri" panose="020F0502020204030204" pitchFamily="34" charset="0"/>
              </a:rPr>
              <a:t>sicherstellen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Abhängig von der Konstruktion der Außenwand und Position des Fensters</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Ggf. dünne Dämmung in der Laibung innen, am Sturz und unter der Fensterbank erforderlich</a:t>
            </a:r>
          </a:p>
        </p:txBody>
      </p:sp>
      <p:sp>
        <p:nvSpPr>
          <p:cNvPr id="17" name="Inhaltsplatzhalter 2">
            <a:extLst>
              <a:ext uri="{FF2B5EF4-FFF2-40B4-BE49-F238E27FC236}">
                <a16:creationId xmlns:a16="http://schemas.microsoft.com/office/drawing/2014/main" id="{CA6F4060-A437-6D18-F366-AE03BE78A919}"/>
              </a:ext>
            </a:extLst>
          </p:cNvPr>
          <p:cNvSpPr txBox="1">
            <a:spLocks/>
          </p:cNvSpPr>
          <p:nvPr/>
        </p:nvSpPr>
        <p:spPr>
          <a:xfrm>
            <a:off x="612000" y="6015600"/>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Der Mindestwärmeschutz ist eine bauliche Anforderung an den energetischen Standard der Gebäudehülle, um die Bildung von Tauwasser und somit Schimmel zu verhindern und ein hygienisches Raumklima sicherzustellen.</a:t>
            </a:r>
          </a:p>
        </p:txBody>
      </p:sp>
      <p:pic>
        <p:nvPicPr>
          <p:cNvPr id="9" name="Grafik 8">
            <a:extLst>
              <a:ext uri="{FF2B5EF4-FFF2-40B4-BE49-F238E27FC236}">
                <a16:creationId xmlns:a16="http://schemas.microsoft.com/office/drawing/2014/main" id="{82DF751E-CA33-883C-22B8-C8AF1D2D86F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704735" y="2308792"/>
            <a:ext cx="4791940" cy="2769355"/>
          </a:xfrm>
          <a:prstGeom prst="rect">
            <a:avLst/>
          </a:prstGeom>
        </p:spPr>
      </p:pic>
      <p:sp>
        <p:nvSpPr>
          <p:cNvPr id="20" name="Rechteck 19" descr="Lüftungskonzept und Mindestwärmeschutz reduzieren das Schimmelrisiko.&#10;">
            <a:extLst>
              <a:ext uri="{FF2B5EF4-FFF2-40B4-BE49-F238E27FC236}">
                <a16:creationId xmlns:a16="http://schemas.microsoft.com/office/drawing/2014/main" id="{35B0B496-4F17-2C02-4DE8-6FB92BC9665F}"/>
              </a:ext>
            </a:extLst>
          </p:cNvPr>
          <p:cNvSpPr/>
          <p:nvPr/>
        </p:nvSpPr>
        <p:spPr>
          <a:xfrm rot="212460">
            <a:off x="8669409" y="4315008"/>
            <a:ext cx="2987059" cy="796835"/>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Lüftungskonzept und Mindestwärmeschutz reduzieren das Schimmelrisiko.</a:t>
            </a:r>
          </a:p>
        </p:txBody>
      </p:sp>
      <p:sp>
        <p:nvSpPr>
          <p:cNvPr id="4" name="Inhaltsplatzhalter 2" descr="* Der Mindestwärmeschutz ist eine bauliche Anforderung an den energetischen Standard der Gebäudehülle, um die Bildung von Tauwasser und somit Schimmel zu verhindern und ein hygienisches Raumklima sicherzustellen.">
            <a:extLst>
              <a:ext uri="{FF2B5EF4-FFF2-40B4-BE49-F238E27FC236}">
                <a16:creationId xmlns:a16="http://schemas.microsoft.com/office/drawing/2014/main" id="{26D82A8D-0533-A161-287D-F01BCB26DE8F}"/>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0A9BC6D9-7C76-76AC-E7E7-7F4A7BAAD57F}"/>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D7F8A2D-0946-7837-5144-D1BEC7A4ADF6}"/>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2402816-65B8-F78E-7BE7-9A918118714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484EF60-A88D-A4C6-A317-1E0E8878A28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22" name="Grafik 21">
            <a:extLst>
              <a:ext uri="{FF2B5EF4-FFF2-40B4-BE49-F238E27FC236}">
                <a16:creationId xmlns:a16="http://schemas.microsoft.com/office/drawing/2014/main" id="{030F6A21-6A8C-8A91-F86B-A70B08301838}"/>
              </a:ext>
              <a:ext uri="{C183D7F6-B498-43B3-948B-1728B52AA6E4}">
                <adec:decorative xmlns:adec="http://schemas.microsoft.com/office/drawing/2017/decorative" val="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2260" b="100000" l="0" r="88268">
                        <a14:foregroundMark x1="0" y1="5650" x2="58101" y2="9605"/>
                        <a14:foregroundMark x1="0" y1="14124" x2="41899" y2="49153"/>
                        <a14:foregroundMark x1="42458" y1="49718" x2="39665" y2="11864"/>
                        <a14:foregroundMark x1="55866" y1="0" x2="56983" y2="89831"/>
                        <a14:foregroundMark x1="57542" y1="90395" x2="3352" y2="96610"/>
                        <a14:foregroundMark x1="64246" y1="25989" x2="62011" y2="63277"/>
                        <a14:foregroundMark x1="64246" y1="2825" x2="64246" y2="99435"/>
                        <a14:foregroundMark x1="0" y1="51412" x2="50279" y2="92655"/>
                        <a14:foregroundMark x1="21788" y1="19774" x2="0" y2="33898"/>
                        <a14:foregroundMark x1="12849" y1="43503" x2="12849" y2="43503"/>
                        <a14:foregroundMark x1="31285" y1="61582" x2="31285" y2="61582"/>
                        <a14:foregroundMark x1="8380" y1="27684" x2="49721" y2="80791"/>
                        <a14:foregroundMark x1="49721" y1="80791" x2="49721" y2="80791"/>
                        <a14:foregroundMark x1="5587" y1="36723" x2="44134" y2="85876"/>
                        <a14:foregroundMark x1="0" y1="64407" x2="23464" y2="98870"/>
                        <a14:foregroundMark x1="0" y1="85876" x2="6145" y2="99435"/>
                        <a14:foregroundMark x1="0" y1="90960" x2="4469" y2="99435"/>
                        <a14:foregroundMark x1="60894" y1="18644" x2="58659" y2="75141"/>
                        <a14:foregroundMark x1="59218" y1="18079" x2="62570" y2="82486"/>
                        <a14:foregroundMark x1="62570" y1="82486" x2="56425" y2="93220"/>
                        <a14:foregroundMark x1="51397" y1="70621" x2="53631" y2="99435"/>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5" name="Inhaltsplatzhalter 2">
            <a:extLst>
              <a:ext uri="{FF2B5EF4-FFF2-40B4-BE49-F238E27FC236}">
                <a16:creationId xmlns:a16="http://schemas.microsoft.com/office/drawing/2014/main" id="{38F5665C-530D-6CF6-C4CE-6E36673421E3}"/>
              </a:ext>
              <a:ext uri="{C183D7F6-B498-43B3-948B-1728B52AA6E4}">
                <adec:decorative xmlns:adec="http://schemas.microsoft.com/office/drawing/2017/decorative" val="1"/>
              </a:ext>
            </a:extLst>
          </p:cNvPr>
          <p:cNvSpPr txBox="1">
            <a:spLocks/>
          </p:cNvSpPr>
          <p:nvPr/>
        </p:nvSpPr>
        <p:spPr>
          <a:xfrm>
            <a:off x="6690879" y="5078551"/>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Tree>
    <p:extLst>
      <p:ext uri="{BB962C8B-B14F-4D97-AF65-F5344CB8AC3E}">
        <p14:creationId xmlns:p14="http://schemas.microsoft.com/office/powerpoint/2010/main" val="3775332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C10C-A1CA-E043-9A9E-6B9CFE6097B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1F8E6F1-92C0-0F4B-BD02-41B082A0CF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 und Fassadendämmung&#10;Fenstereinbau bei Fassadendämmung&#10;">
            <a:extLst>
              <a:ext uri="{FF2B5EF4-FFF2-40B4-BE49-F238E27FC236}">
                <a16:creationId xmlns:a16="http://schemas.microsoft.com/office/drawing/2014/main" id="{2257243E-366D-9EBF-2CA9-FA876D4C4CD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 und Fassadendämmung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Fenstereinbau bei Fassadendämmung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44" name="Textfeld 43" descr="Bei gedämmter Fassade können die Fenster an verschiedenen Positionen eingebaut werden. Um eine lückenlose Dämmung zu erreichen, wird der Rahmen teilweise überdämmt. &#10;">
            <a:extLst>
              <a:ext uri="{FF2B5EF4-FFF2-40B4-BE49-F238E27FC236}">
                <a16:creationId xmlns:a16="http://schemas.microsoft.com/office/drawing/2014/main" id="{228E1918-3002-73B2-4F05-69AE88D0F9B1}"/>
              </a:ext>
            </a:extLst>
          </p:cNvPr>
          <p:cNvSpPr txBox="1"/>
          <p:nvPr/>
        </p:nvSpPr>
        <p:spPr>
          <a:xfrm>
            <a:off x="610665" y="1800000"/>
            <a:ext cx="7940933"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Bei gedämmter Fassade können die Fenster an verschiedenen Positionen eingebaut werden. Um eine lückenlose Dämmung zu erreichen, wird der Rahmen teilweise überdämmt. </a:t>
            </a:r>
          </a:p>
        </p:txBody>
      </p:sp>
      <p:pic>
        <p:nvPicPr>
          <p:cNvPr id="18" name="Grafik 17" descr="Die Grafik zeigt einen Horizontalschnitt  durch eine Wand mit Fenster von oben. Die Wand ist außen mit einer Dämmung versehen. Das Fenster ist mittig in der Wand eingebaut, an der Position wo es auch vor der Fassadendämmung und dem Fenstertausch saß.">
            <a:extLst>
              <a:ext uri="{FF2B5EF4-FFF2-40B4-BE49-F238E27FC236}">
                <a16:creationId xmlns:a16="http://schemas.microsoft.com/office/drawing/2014/main" id="{4670DE9D-0624-D0AC-38C4-C1D8DC11CBA3}"/>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03227" y="2720029"/>
            <a:ext cx="3419856" cy="861785"/>
          </a:xfrm>
          <a:prstGeom prst="rect">
            <a:avLst/>
          </a:prstGeom>
        </p:spPr>
      </p:pic>
      <p:sp>
        <p:nvSpPr>
          <p:cNvPr id="20" name="Textfeld 19" descr="1. Fenster bleibt an derselben Position wie zuvor (ggf. breiterer Rahmen notwendig)&#10;">
            <a:extLst>
              <a:ext uri="{FF2B5EF4-FFF2-40B4-BE49-F238E27FC236}">
                <a16:creationId xmlns:a16="http://schemas.microsoft.com/office/drawing/2014/main" id="{0C5E1F78-B300-CF31-0EA5-6D81CF36EA5A}"/>
              </a:ext>
            </a:extLst>
          </p:cNvPr>
          <p:cNvSpPr txBox="1"/>
          <p:nvPr/>
        </p:nvSpPr>
        <p:spPr>
          <a:xfrm>
            <a:off x="5832607" y="2625251"/>
            <a:ext cx="2728509" cy="830997"/>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Fenster bleibt an derselben Position wie zuvor (ggf. breiterer Rahmen notwendig)</a:t>
            </a:r>
          </a:p>
        </p:txBody>
      </p:sp>
      <p:pic>
        <p:nvPicPr>
          <p:cNvPr id="24" name="Grafik 23" descr="Die Grafik zeigt einen Horizontalschnitt  durch eine Wand mit Fenster von oben. Die Wand ist außen mit einer Dämmung versehen. Das Fenster ist außenbündig in die Ebene der Wand eingebaut und grenzt somit direkt an die Fassadendämmung.">
            <a:extLst>
              <a:ext uri="{FF2B5EF4-FFF2-40B4-BE49-F238E27FC236}">
                <a16:creationId xmlns:a16="http://schemas.microsoft.com/office/drawing/2014/main" id="{3F4D7DD0-0BBB-2187-7C51-8D7F1802F3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17402" y="3910935"/>
            <a:ext cx="3419856" cy="724063"/>
          </a:xfrm>
          <a:prstGeom prst="rect">
            <a:avLst/>
          </a:prstGeom>
        </p:spPr>
      </p:pic>
      <p:sp>
        <p:nvSpPr>
          <p:cNvPr id="26" name="Textfeld 25" descr="2. Außenbündiger Einbau &#10;im Mauerwerk&#10;">
            <a:extLst>
              <a:ext uri="{FF2B5EF4-FFF2-40B4-BE49-F238E27FC236}">
                <a16:creationId xmlns:a16="http://schemas.microsoft.com/office/drawing/2014/main" id="{431E53C8-0E7C-C2E8-3C92-C1636EEAEA30}"/>
              </a:ext>
            </a:extLst>
          </p:cNvPr>
          <p:cNvSpPr txBox="1"/>
          <p:nvPr/>
        </p:nvSpPr>
        <p:spPr>
          <a:xfrm>
            <a:off x="5823083" y="3983314"/>
            <a:ext cx="2268000"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Außenbündiger Einbau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im Mauerwerk</a:t>
            </a:r>
            <a:endParaRPr lang="de-DE" sz="1600">
              <a:highlight>
                <a:srgbClr val="FFFF00"/>
              </a:highlight>
              <a:latin typeface="Calibri" panose="020F0502020204030204" pitchFamily="34" charset="0"/>
              <a:cs typeface="Calibri" panose="020F0502020204030204" pitchFamily="34" charset="0"/>
            </a:endParaRPr>
          </a:p>
        </p:txBody>
      </p:sp>
      <p:pic>
        <p:nvPicPr>
          <p:cNvPr id="30" name="Grafik 29" descr="Die Grafik zeigt einen Horizontalschnitt  durch eine Wand mit Fenster von oben. Die Wand ist außen mit einer Dämmung versehen. Das Fenster ist in die Ebene der Dämmung eingebaut, also vor der Wand.">
            <a:extLst>
              <a:ext uri="{FF2B5EF4-FFF2-40B4-BE49-F238E27FC236}">
                <a16:creationId xmlns:a16="http://schemas.microsoft.com/office/drawing/2014/main" id="{7A92D40B-B538-6AB9-BEEC-861D7E074D2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403227" y="4726237"/>
            <a:ext cx="3419856" cy="836612"/>
          </a:xfrm>
          <a:prstGeom prst="rect">
            <a:avLst/>
          </a:prstGeom>
        </p:spPr>
      </p:pic>
      <p:sp>
        <p:nvSpPr>
          <p:cNvPr id="32" name="Textfeld 31" descr="3. Einbau in die &#10;Dämmebene&#10;">
            <a:extLst>
              <a:ext uri="{FF2B5EF4-FFF2-40B4-BE49-F238E27FC236}">
                <a16:creationId xmlns:a16="http://schemas.microsoft.com/office/drawing/2014/main" id="{B59C2530-BED9-6DCF-42F5-775AC65D88F9}"/>
              </a:ext>
            </a:extLst>
          </p:cNvPr>
          <p:cNvSpPr txBox="1"/>
          <p:nvPr/>
        </p:nvSpPr>
        <p:spPr>
          <a:xfrm>
            <a:off x="5823083" y="4957099"/>
            <a:ext cx="2404210"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Einbau in die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Dämmebene</a:t>
            </a:r>
            <a:endParaRPr lang="de-DE" sz="1600">
              <a:highlight>
                <a:srgbClr val="FFFF00"/>
              </a:highlight>
              <a:latin typeface="Calibri" panose="020F0502020204030204" pitchFamily="34" charset="0"/>
              <a:cs typeface="Calibri" panose="020F0502020204030204" pitchFamily="34" charset="0"/>
            </a:endParaRPr>
          </a:p>
        </p:txBody>
      </p:sp>
      <p:sp>
        <p:nvSpPr>
          <p:cNvPr id="38" name="Textfeld 37">
            <a:extLst>
              <a:ext uri="{FF2B5EF4-FFF2-40B4-BE49-F238E27FC236}">
                <a16:creationId xmlns:a16="http://schemas.microsoft.com/office/drawing/2014/main" id="{1810B84F-4AE3-E041-00BE-FDF65384FE5C}"/>
              </a:ext>
            </a:extLst>
          </p:cNvPr>
          <p:cNvSpPr txBox="1"/>
          <p:nvPr/>
        </p:nvSpPr>
        <p:spPr>
          <a:xfrm>
            <a:off x="8435921" y="4175477"/>
            <a:ext cx="2529537" cy="1477328"/>
          </a:xfrm>
          <a:prstGeom prst="rect">
            <a:avLst/>
          </a:prstGeom>
          <a:noFill/>
        </p:spPr>
        <p:txBody>
          <a:bodyPr wrap="square">
            <a:spAutoFit/>
          </a:bodyPr>
          <a:lstStyle/>
          <a:p>
            <a:pPr>
              <a:spcAft>
                <a:spcPts val="600"/>
              </a:spcAft>
            </a:pPr>
            <a:r>
              <a:rPr lang="de-DE" sz="1600">
                <a:latin typeface="Calibri" panose="020F0502020204030204" pitchFamily="34" charset="0"/>
                <a:cs typeface="Calibri" panose="020F0502020204030204" pitchFamily="34" charset="0"/>
              </a:rPr>
              <a:t>Versetzen der Fenster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Putzarbeiten innen nötig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Rollladenkasten bzw. Jalousie müssen mit angepasst werden</a:t>
            </a:r>
          </a:p>
        </p:txBody>
      </p:sp>
      <p:sp>
        <p:nvSpPr>
          <p:cNvPr id="42" name="Textfeld 41" descr="Weniger Wärme-verluste, jedoch konstruktiv aufwändiger.&#10;">
            <a:extLst>
              <a:ext uri="{FF2B5EF4-FFF2-40B4-BE49-F238E27FC236}">
                <a16:creationId xmlns:a16="http://schemas.microsoft.com/office/drawing/2014/main" id="{253B66EC-33CC-C875-5B57-7A4509A15271}"/>
              </a:ext>
            </a:extLst>
          </p:cNvPr>
          <p:cNvSpPr txBox="1"/>
          <p:nvPr/>
        </p:nvSpPr>
        <p:spPr>
          <a:xfrm>
            <a:off x="541222" y="3473513"/>
            <a:ext cx="1329089" cy="1569660"/>
          </a:xfrm>
          <a:prstGeom prst="rect">
            <a:avLst/>
          </a:prstGeom>
          <a:noFill/>
          <a:ln w="12700">
            <a:noFill/>
          </a:ln>
        </p:spPr>
        <p:txBody>
          <a:bodyPr wrap="square" rtlCol="0">
            <a:spAutoFit/>
          </a:bodyPr>
          <a:lstStyle/>
          <a:p>
            <a:pPr algn="r"/>
            <a:r>
              <a:rPr lang="de-DE" sz="1600">
                <a:latin typeface="Calibri" panose="020F0502020204030204" pitchFamily="34" charset="0"/>
                <a:cs typeface="Calibri" panose="020F0502020204030204" pitchFamily="34" charset="0"/>
              </a:rPr>
              <a:t>Weniger Wärme-verluste, jedoch konstruktiv aufwändiger</a:t>
            </a:r>
          </a:p>
        </p:txBody>
      </p:sp>
      <p:sp>
        <p:nvSpPr>
          <p:cNvPr id="34" name="Textfeld 33">
            <a:extLst>
              <a:ext uri="{FF2B5EF4-FFF2-40B4-BE49-F238E27FC236}">
                <a16:creationId xmlns:a16="http://schemas.microsoft.com/office/drawing/2014/main" id="{50439B5C-EE40-CAB6-1379-14B904E0BA71}"/>
              </a:ext>
              <a:ext uri="{C183D7F6-B498-43B3-948B-1728B52AA6E4}">
                <adec:decorative xmlns:adec="http://schemas.microsoft.com/office/drawing/2017/decorative" val="1"/>
              </a:ext>
            </a:extLst>
          </p:cNvPr>
          <p:cNvSpPr txBox="1"/>
          <p:nvPr/>
        </p:nvSpPr>
        <p:spPr>
          <a:xfrm>
            <a:off x="1977596" y="5869484"/>
            <a:ext cx="4299379" cy="313932"/>
          </a:xfrm>
          <a:prstGeom prst="rect">
            <a:avLst/>
          </a:prstGeom>
          <a:noFill/>
        </p:spPr>
        <p:txBody>
          <a:bodyPr wrap="square" lIns="36000" rIns="36000">
            <a:spAutoFit/>
          </a:bodyPr>
          <a:lstStyle/>
          <a:p>
            <a:pPr algn="ctr" eaLnBrk="1" hangingPunct="1">
              <a:lnSpc>
                <a:spcPct val="90000"/>
              </a:lnSpc>
              <a:spcBef>
                <a:spcPts val="600"/>
              </a:spcBef>
              <a:buClr>
                <a:srgbClr val="E9692E"/>
              </a:buClr>
              <a:buSzPct val="90000"/>
            </a:pPr>
            <a:r>
              <a:rPr lang="de-DE" sz="1600">
                <a:latin typeface="Calibri" panose="020F0502020204030204" pitchFamily="34" charset="0"/>
                <a:cs typeface="Calibri" panose="020F0502020204030204" pitchFamily="34" charset="0"/>
              </a:rPr>
              <a:t>Ansicht von oben, Wand und Fenster geschnitten</a:t>
            </a:r>
          </a:p>
        </p:txBody>
      </p:sp>
      <p:sp>
        <p:nvSpPr>
          <p:cNvPr id="3" name="Fußzeilenplatzhalter 4">
            <a:extLst>
              <a:ext uri="{FF2B5EF4-FFF2-40B4-BE49-F238E27FC236}">
                <a16:creationId xmlns:a16="http://schemas.microsoft.com/office/drawing/2014/main" id="{1DE85F7E-AC4C-20AE-1BC3-4123FE6F4F0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FA1DD63-1DFE-4B28-1241-99C84042693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16</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4ADA9490-73FF-0AEF-D46A-3706BF724B8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65436D5-0FB9-EF85-2717-7C7F3F49526E}"/>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Grafik 5">
            <a:extLst>
              <a:ext uri="{FF2B5EF4-FFF2-40B4-BE49-F238E27FC236}">
                <a16:creationId xmlns:a16="http://schemas.microsoft.com/office/drawing/2014/main" id="{BC2B70F5-D5DE-57D8-73B6-C62E2F1156E7}"/>
              </a:ext>
              <a:ext uri="{C183D7F6-B498-43B3-948B-1728B52AA6E4}">
                <adec:decorative xmlns:adec="http://schemas.microsoft.com/office/drawing/2017/decorative" val="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260" b="100000" l="0" r="88268">
                        <a14:foregroundMark x1="0" y1="5650" x2="58101" y2="9605"/>
                        <a14:foregroundMark x1="0" y1="14124" x2="41899" y2="49153"/>
                        <a14:foregroundMark x1="42458" y1="49718" x2="39665" y2="11864"/>
                        <a14:foregroundMark x1="55866" y1="0" x2="56983" y2="89831"/>
                        <a14:foregroundMark x1="57542" y1="90395" x2="3352" y2="96610"/>
                        <a14:foregroundMark x1="64246" y1="25989" x2="62011" y2="63277"/>
                        <a14:foregroundMark x1="64246" y1="2825" x2="64246" y2="99435"/>
                        <a14:foregroundMark x1="0" y1="51412" x2="50279" y2="92655"/>
                        <a14:foregroundMark x1="21788" y1="19774" x2="0" y2="33898"/>
                        <a14:foregroundMark x1="12849" y1="43503" x2="12849" y2="43503"/>
                        <a14:foregroundMark x1="31285" y1="61582" x2="31285" y2="61582"/>
                        <a14:foregroundMark x1="8380" y1="27684" x2="49721" y2="80791"/>
                        <a14:foregroundMark x1="49721" y1="80791" x2="49721" y2="80791"/>
                        <a14:foregroundMark x1="5587" y1="36723" x2="44134" y2="85876"/>
                        <a14:foregroundMark x1="0" y1="64407" x2="23464" y2="98870"/>
                        <a14:foregroundMark x1="0" y1="85876" x2="6145" y2="99435"/>
                        <a14:foregroundMark x1="0" y1="90960" x2="4469" y2="99435"/>
                        <a14:foregroundMark x1="60894" y1="18644" x2="58659" y2="75141"/>
                        <a14:foregroundMark x1="59218" y1="18079" x2="62570" y2="82486"/>
                        <a14:foregroundMark x1="62570" y1="82486" x2="56425" y2="93220"/>
                        <a14:foregroundMark x1="51397" y1="70621" x2="53631" y2="99435"/>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16" name="Textfeld 15">
            <a:extLst>
              <a:ext uri="{FF2B5EF4-FFF2-40B4-BE49-F238E27FC236}">
                <a16:creationId xmlns:a16="http://schemas.microsoft.com/office/drawing/2014/main" id="{5009DDA8-E448-5CA1-F245-3E40830FA8B8}"/>
              </a:ext>
              <a:ext uri="{C183D7F6-B498-43B3-948B-1728B52AA6E4}">
                <adec:decorative xmlns:adec="http://schemas.microsoft.com/office/drawing/2017/decorative" val="1"/>
              </a:ext>
            </a:extLst>
          </p:cNvPr>
          <p:cNvSpPr txBox="1"/>
          <p:nvPr/>
        </p:nvSpPr>
        <p:spPr>
          <a:xfrm>
            <a:off x="2076647" y="2816359"/>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1</a:t>
            </a:r>
            <a:endParaRPr lang="de-DE" sz="2800" b="1">
              <a:highlight>
                <a:srgbClr val="FFFF00"/>
              </a:highlight>
              <a:latin typeface="Calibri" panose="020F0502020204030204" pitchFamily="34" charset="0"/>
              <a:cs typeface="Calibri" panose="020F0502020204030204" pitchFamily="34" charset="0"/>
            </a:endParaRPr>
          </a:p>
        </p:txBody>
      </p:sp>
      <p:sp>
        <p:nvSpPr>
          <p:cNvPr id="22" name="Textfeld 21">
            <a:extLst>
              <a:ext uri="{FF2B5EF4-FFF2-40B4-BE49-F238E27FC236}">
                <a16:creationId xmlns:a16="http://schemas.microsoft.com/office/drawing/2014/main" id="{E02D0460-1FFD-F0BB-EDDF-F32EFED92542}"/>
              </a:ext>
              <a:ext uri="{C183D7F6-B498-43B3-948B-1728B52AA6E4}">
                <adec:decorative xmlns:adec="http://schemas.microsoft.com/office/drawing/2017/decorative" val="1"/>
              </a:ext>
            </a:extLst>
          </p:cNvPr>
          <p:cNvSpPr txBox="1"/>
          <p:nvPr/>
        </p:nvSpPr>
        <p:spPr>
          <a:xfrm>
            <a:off x="2076647" y="3993404"/>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2</a:t>
            </a:r>
            <a:endParaRPr lang="de-DE" sz="2800" b="1">
              <a:highlight>
                <a:srgbClr val="FFFF00"/>
              </a:highlight>
              <a:latin typeface="Calibri" panose="020F0502020204030204" pitchFamily="34" charset="0"/>
              <a:cs typeface="Calibri" panose="020F0502020204030204" pitchFamily="34" charset="0"/>
            </a:endParaRPr>
          </a:p>
        </p:txBody>
      </p:sp>
      <p:sp>
        <p:nvSpPr>
          <p:cNvPr id="28" name="Textfeld 27">
            <a:extLst>
              <a:ext uri="{FF2B5EF4-FFF2-40B4-BE49-F238E27FC236}">
                <a16:creationId xmlns:a16="http://schemas.microsoft.com/office/drawing/2014/main" id="{F40011A2-F955-EEC7-0E80-0830A57EB506}"/>
              </a:ext>
              <a:ext uri="{C183D7F6-B498-43B3-948B-1728B52AA6E4}">
                <adec:decorative xmlns:adec="http://schemas.microsoft.com/office/drawing/2017/decorative" val="1"/>
              </a:ext>
            </a:extLst>
          </p:cNvPr>
          <p:cNvSpPr txBox="1"/>
          <p:nvPr/>
        </p:nvSpPr>
        <p:spPr>
          <a:xfrm>
            <a:off x="2076647" y="4978462"/>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3</a:t>
            </a:r>
            <a:endParaRPr lang="de-DE" sz="2800" b="1">
              <a:highlight>
                <a:srgbClr val="FFFF00"/>
              </a:highlight>
              <a:latin typeface="Calibri" panose="020F0502020204030204" pitchFamily="34" charset="0"/>
              <a:cs typeface="Calibri" panose="020F0502020204030204" pitchFamily="34" charset="0"/>
            </a:endParaRPr>
          </a:p>
        </p:txBody>
      </p:sp>
      <p:sp>
        <p:nvSpPr>
          <p:cNvPr id="36" name="Geschweifte Klammer rechts 35">
            <a:extLst>
              <a:ext uri="{FF2B5EF4-FFF2-40B4-BE49-F238E27FC236}">
                <a16:creationId xmlns:a16="http://schemas.microsoft.com/office/drawing/2014/main" id="{AC2606EB-FA37-44AB-1AF9-8C092AAA51D6}"/>
              </a:ext>
              <a:ext uri="{C183D7F6-B498-43B3-948B-1728B52AA6E4}">
                <adec:decorative xmlns:adec="http://schemas.microsoft.com/office/drawing/2017/decorative" val="1"/>
              </a:ext>
            </a:extLst>
          </p:cNvPr>
          <p:cNvSpPr/>
          <p:nvPr/>
        </p:nvSpPr>
        <p:spPr>
          <a:xfrm>
            <a:off x="8116908" y="3993404"/>
            <a:ext cx="293188" cy="1537950"/>
          </a:xfrm>
          <a:prstGeom prst="rightBrace">
            <a:avLst>
              <a:gd name="adj1" fmla="val 3353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2" name="Gerade Verbindung mit Pfeil 1">
            <a:extLst>
              <a:ext uri="{FF2B5EF4-FFF2-40B4-BE49-F238E27FC236}">
                <a16:creationId xmlns:a16="http://schemas.microsoft.com/office/drawing/2014/main" id="{C412DDC2-A6D8-72F9-7BD0-7E03DA43D170}"/>
              </a:ext>
              <a:ext uri="{C183D7F6-B498-43B3-948B-1728B52AA6E4}">
                <adec:decorative xmlns:adec="http://schemas.microsoft.com/office/drawing/2017/decorative" val="1"/>
              </a:ext>
            </a:extLst>
          </p:cNvPr>
          <p:cNvCxnSpPr>
            <a:cxnSpLocks/>
          </p:cNvCxnSpPr>
          <p:nvPr/>
        </p:nvCxnSpPr>
        <p:spPr>
          <a:xfrm>
            <a:off x="1883586" y="2920527"/>
            <a:ext cx="0" cy="2581155"/>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6280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82F57-CBCB-D532-1751-5DD0DF34C05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CD5D116-4136-1248-14CF-E3D16C60F96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30CE58F-5265-A84D-9103-BAB1AF002D3F}"/>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Fassade / Außenwand dämmen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6" name="Grafik 15">
            <a:extLst>
              <a:ext uri="{FF2B5EF4-FFF2-40B4-BE49-F238E27FC236}">
                <a16:creationId xmlns:a16="http://schemas.microsoft.com/office/drawing/2014/main" id="{6CA26E73-5268-CC17-83CB-E36CECAD74EE}"/>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36735" y1="23577" x2="84082" y2="48780"/>
                        <a14:foregroundMark x1="84082" y1="48780" x2="35918" y2="70325"/>
                        <a14:foregroundMark x1="39184" y1="35772" x2="71429" y2="43496"/>
                        <a14:foregroundMark x1="71429" y1="43496" x2="35102" y2="58130"/>
                        <a14:foregroundMark x1="46531" y1="16260" x2="86939" y2="44309"/>
                        <a14:foregroundMark x1="45714" y1="8537" x2="95102" y2="28862"/>
                        <a14:foregroundMark x1="95102" y1="28862" x2="60408" y2="91870"/>
                        <a14:foregroundMark x1="99592" y1="55285" x2="60408" y2="91463"/>
                        <a14:foregroundMark x1="88571" y1="2846" x2="99592" y2="52846"/>
                        <a14:foregroundMark x1="88571" y1="2846" x2="45306" y2="2846"/>
                        <a14:foregroundMark x1="51837" y1="8537" x2="99592" y2="87398"/>
                        <a14:foregroundMark x1="57551" y1="22764" x2="54694" y2="88618"/>
                        <a14:foregroundMark x1="55102" y1="93089" x2="95918" y2="93089"/>
                        <a14:foregroundMark x1="99592" y1="97154" x2="57143" y2="98780"/>
                        <a14:foregroundMark x1="66939" y1="89837" x2="99592" y2="86179"/>
                        <a14:foregroundMark x1="92245" y1="86585" x2="62857" y2="86992"/>
                        <a14:foregroundMark x1="52653" y1="85772" x2="51020" y2="96748"/>
                        <a14:foregroundMark x1="45714" y1="98780" x2="95510" y2="99187"/>
                        <a14:foregroundMark x1="34694" y1="98780" x2="35918" y2="68293"/>
                        <a14:foregroundMark x1="34286" y1="67073" x2="35510" y2="99187"/>
                        <a14:foregroundMark x1="35510" y1="47967" x2="39592" y2="16667"/>
                        <a14:foregroundMark x1="35918" y1="0" x2="35918" y2="32520"/>
                        <a14:foregroundMark x1="35510" y1="50407" x2="35510" y2="47154"/>
                        <a14:foregroundMark x1="34694" y1="0" x2="34286" y2="32520"/>
                        <a14:backgroundMark x1="816" y1="28049" x2="30612" y2="33333"/>
                        <a14:backgroundMark x1="408" y1="31301" x2="21224" y2="64634"/>
                        <a14:backgroundMark x1="25306" y1="67073" x2="28571" y2="71545"/>
                        <a14:backgroundMark x1="816" y1="26423" x2="2041" y2="29268"/>
                        <a14:backgroundMark x1="29388" y1="30894" x2="31020" y2="33740"/>
                        <a14:backgroundMark x1="28980" y1="34146" x2="30204" y2="34146"/>
                        <a14:backgroundMark x1="29796" y1="30894" x2="31020" y2="34146"/>
                        <a14:backgroundMark x1="27347" y1="33740" x2="30612" y2="33740"/>
                        <a14:backgroundMark x1="27755" y1="31301" x2="26531" y2="30488"/>
                        <a14:backgroundMark x1="17551" y1="68293" x2="27755" y2="73577"/>
                        <a14:backgroundMark x1="20000" y1="78049" x2="18367" y2="81707"/>
                        <a14:backgroundMark x1="24490" y1="71545" x2="14286" y2="66260"/>
                        <a14:backgroundMark x1="10204" y1="60976" x2="13878" y2="72358"/>
                        <a14:backgroundMark x1="13061" y1="71138" x2="13061" y2="71138"/>
                        <a14:backgroundMark x1="14694" y1="76016" x2="14694" y2="76016"/>
                        <a14:backgroundMark x1="14694" y1="80081" x2="15510" y2="79675"/>
                        <a14:backgroundMark x1="17551" y1="76423" x2="17551" y2="76423"/>
                        <a14:backgroundMark x1="15510" y1="76016" x2="16327" y2="75203"/>
                        <a14:backgroundMark x1="27347" y1="72358" x2="27347" y2="72358"/>
                        <a14:backgroundMark x1="32245" y1="33333" x2="32245" y2="33333"/>
                        <a14:backgroundMark x1="32245" y1="34146" x2="32245" y2="34146"/>
                        <a14:backgroundMark x1="31429" y1="34146" x2="31429" y2="34146"/>
                        <a14:backgroundMark x1="32653" y1="33333" x2="32653" y2="33333"/>
                        <a14:backgroundMark x1="32245" y1="32927" x2="32653" y2="47154"/>
                      </a14:backgroundRemoval>
                    </a14:imgEffect>
                  </a14:imgLayer>
                </a14:imgProps>
              </a:ext>
              <a:ext uri="{28A0092B-C50C-407E-A947-70E740481C1C}">
                <a14:useLocalDpi xmlns:a14="http://schemas.microsoft.com/office/drawing/2010/main" val="0"/>
              </a:ext>
            </a:extLst>
          </a:blip>
          <a:srcRect/>
          <a:stretch/>
        </p:blipFill>
        <p:spPr>
          <a:xfrm>
            <a:off x="10692000" y="720000"/>
            <a:ext cx="791034" cy="792000"/>
          </a:xfrm>
          <a:prstGeom prst="ellipse">
            <a:avLst/>
          </a:prstGeom>
          <a:solidFill>
            <a:schemeClr val="bg1"/>
          </a:solidFill>
          <a:ln w="9525">
            <a:solidFill>
              <a:srgbClr val="006373"/>
            </a:solidFill>
          </a:ln>
        </p:spPr>
      </p:pic>
      <p:pic>
        <p:nvPicPr>
          <p:cNvPr id="6" name="Grafik 5">
            <a:extLst>
              <a:ext uri="{FF2B5EF4-FFF2-40B4-BE49-F238E27FC236}">
                <a16:creationId xmlns:a16="http://schemas.microsoft.com/office/drawing/2014/main" id="{19676F33-0EC9-FE83-A8AD-7B6631F3410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0800" y="1929601"/>
            <a:ext cx="4839483" cy="3983838"/>
          </a:xfrm>
          <a:prstGeom prst="rect">
            <a:avLst/>
          </a:prstGeom>
        </p:spPr>
      </p:pic>
      <p:sp>
        <p:nvSpPr>
          <p:cNvPr id="4" name="Inhaltsplatzhalter 2">
            <a:extLst>
              <a:ext uri="{FF2B5EF4-FFF2-40B4-BE49-F238E27FC236}">
                <a16:creationId xmlns:a16="http://schemas.microsoft.com/office/drawing/2014/main" id="{E35364FE-7268-0F4B-C2C1-363DC6F31BE8}"/>
              </a:ext>
              <a:ext uri="{C183D7F6-B498-43B3-948B-1728B52AA6E4}">
                <adec:decorative xmlns:adec="http://schemas.microsoft.com/office/drawing/2017/decorative" val="1"/>
              </a:ext>
            </a:extLst>
          </p:cNvPr>
          <p:cNvSpPr txBox="1">
            <a:spLocks/>
          </p:cNvSpPr>
          <p:nvPr/>
        </p:nvSpPr>
        <p:spPr>
          <a:xfrm>
            <a:off x="758446" y="5912106"/>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18" name="Textplatzhalter 4" descr="Dämmung der Fassade&#10;sorgt für mehr Wohnkomfort, &#10;reduziert das Schimmelrisiko und&#10;senkt die Heizkosten.&#10;&#10;Gut gedämmte Wände haben einen&#10;U-Wert von 0,15 bis 0,20 W/m²K&#10;und gefördert Sanierung einen  &#10;U-Wert ≤ 0,20 W/m²K.&#10;">
            <a:extLst>
              <a:ext uri="{FF2B5EF4-FFF2-40B4-BE49-F238E27FC236}">
                <a16:creationId xmlns:a16="http://schemas.microsoft.com/office/drawing/2014/main" id="{91AE58FB-B8AE-80CC-C1D2-D8E159FFF526}"/>
              </a:ext>
            </a:extLst>
          </p:cNvPr>
          <p:cNvSpPr txBox="1">
            <a:spLocks/>
          </p:cNvSpPr>
          <p:nvPr/>
        </p:nvSpPr>
        <p:spPr>
          <a:xfrm>
            <a:off x="6393574" y="1951200"/>
            <a:ext cx="2982230" cy="2601592"/>
          </a:xfrm>
          <a:prstGeom prst="rect">
            <a:avLst/>
          </a:prstGeom>
        </p:spPr>
        <p:txBody>
          <a:bodyPr numCol="1" spcCol="360000"/>
          <a:lstStyle>
            <a:lvl1pPr marL="228600" indent="-228600" algn="l" rtl="0" eaLnBrk="0" fontAlgn="base" hangingPunct="0">
              <a:lnSpc>
                <a:spcPct val="90000"/>
              </a:lnSpc>
              <a:spcBef>
                <a:spcPts val="1000"/>
              </a:spcBef>
              <a:spcAft>
                <a:spcPct val="0"/>
              </a:spcAft>
              <a:buClr>
                <a:schemeClr val="accent1"/>
              </a:buClr>
              <a:buFont typeface="Courier New" pitchFamily="49" charset="0"/>
              <a:buChar char="o"/>
              <a:defRPr sz="2000" kern="1200">
                <a:solidFill>
                  <a:schemeClr val="tx1"/>
                </a:solidFill>
                <a:latin typeface="Calibri" pitchFamily="34" charset="0"/>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Clr>
                <a:srgbClr val="006577"/>
              </a:buClr>
              <a:buNone/>
            </a:pPr>
            <a:r>
              <a:rPr lang="de-DE" sz="1600" b="1"/>
              <a:t>Dämmung der Fassade</a:t>
            </a:r>
          </a:p>
          <a:p>
            <a:pPr>
              <a:spcBef>
                <a:spcPts val="600"/>
              </a:spcBef>
              <a:buClr>
                <a:schemeClr val="tx1"/>
              </a:buClr>
              <a:buFont typeface="Wingdings" panose="05000000000000000000" pitchFamily="2" charset="2"/>
              <a:buChar char="§"/>
            </a:pPr>
            <a:r>
              <a:rPr lang="de-DE" sz="1600"/>
              <a:t>sorgt für mehr Wohnkomfort</a:t>
            </a:r>
          </a:p>
          <a:p>
            <a:pPr>
              <a:spcBef>
                <a:spcPts val="600"/>
              </a:spcBef>
              <a:buClr>
                <a:schemeClr val="tx1"/>
              </a:buClr>
              <a:buFont typeface="Wingdings" panose="05000000000000000000" pitchFamily="2" charset="2"/>
              <a:buChar char="§"/>
            </a:pPr>
            <a:r>
              <a:rPr lang="de-DE" sz="1600">
                <a:sym typeface="Wingdings" panose="05000000000000000000" pitchFamily="2" charset="2"/>
              </a:rPr>
              <a:t>reduziert das Schimmelrisiko</a:t>
            </a:r>
          </a:p>
          <a:p>
            <a:pPr>
              <a:spcBef>
                <a:spcPts val="600"/>
              </a:spcBef>
              <a:buClr>
                <a:schemeClr val="tx1"/>
              </a:buClr>
              <a:buFont typeface="Wingdings" panose="05000000000000000000" pitchFamily="2" charset="2"/>
              <a:buChar char="§"/>
            </a:pPr>
            <a:r>
              <a:rPr lang="de-DE" sz="1600">
                <a:sym typeface="Wingdings" panose="05000000000000000000" pitchFamily="2" charset="2"/>
              </a:rPr>
              <a:t>senkt die Heizkosten</a:t>
            </a:r>
          </a:p>
          <a:p>
            <a:pPr>
              <a:spcBef>
                <a:spcPts val="600"/>
              </a:spcBef>
              <a:buClr>
                <a:schemeClr val="tx1"/>
              </a:buClr>
              <a:buFont typeface="Wingdings" panose="05000000000000000000" pitchFamily="2" charset="2"/>
              <a:buChar char="§"/>
            </a:pPr>
            <a:endParaRPr lang="de-DE" sz="1600">
              <a:highlight>
                <a:srgbClr val="FFFF00"/>
              </a:highlight>
              <a:sym typeface="Wingdings" panose="05000000000000000000" pitchFamily="2" charset="2"/>
            </a:endParaRPr>
          </a:p>
          <a:p>
            <a:pPr>
              <a:spcBef>
                <a:spcPts val="600"/>
              </a:spcBef>
              <a:buClr>
                <a:schemeClr val="tx1"/>
              </a:buClr>
              <a:buFont typeface="Wingdings" panose="05000000000000000000" pitchFamily="2" charset="2"/>
              <a:buChar char="§"/>
            </a:pPr>
            <a:r>
              <a:rPr lang="de-DE" sz="1600">
                <a:sym typeface="Wingdings" panose="05000000000000000000" pitchFamily="2" charset="2"/>
              </a:rPr>
              <a:t>Gut gedämmte Wände: </a:t>
            </a:r>
            <a:br>
              <a:rPr lang="de-DE" sz="1600">
                <a:sym typeface="Wingdings" panose="05000000000000000000" pitchFamily="2" charset="2"/>
              </a:rPr>
            </a:br>
            <a:r>
              <a:rPr lang="de-DE" sz="1600">
                <a:sym typeface="Wingdings" panose="05000000000000000000" pitchFamily="2" charset="2"/>
              </a:rPr>
              <a:t>U-Wert </a:t>
            </a:r>
            <a:r>
              <a:rPr lang="de-DE" sz="1600" b="1">
                <a:sym typeface="Wingdings" panose="05000000000000000000" pitchFamily="2" charset="2"/>
              </a:rPr>
              <a:t>= 0,15 </a:t>
            </a:r>
            <a:r>
              <a:rPr lang="de-DE" sz="1600">
                <a:sym typeface="Wingdings" panose="05000000000000000000" pitchFamily="2" charset="2"/>
              </a:rPr>
              <a:t>bis</a:t>
            </a:r>
            <a:r>
              <a:rPr lang="de-DE" sz="1600" b="1">
                <a:sym typeface="Wingdings" panose="05000000000000000000" pitchFamily="2" charset="2"/>
              </a:rPr>
              <a:t> 0,20 W/m²K</a:t>
            </a:r>
          </a:p>
          <a:p>
            <a:pPr>
              <a:spcBef>
                <a:spcPts val="600"/>
              </a:spcBef>
              <a:buClr>
                <a:schemeClr val="tx1"/>
              </a:buClr>
              <a:buFont typeface="Wingdings" panose="05000000000000000000" pitchFamily="2" charset="2"/>
              <a:buChar char="§"/>
            </a:pPr>
            <a:r>
              <a:rPr lang="de-DE" sz="1600">
                <a:sym typeface="Wingdings" panose="05000000000000000000" pitchFamily="2" charset="2"/>
              </a:rPr>
              <a:t>Gefördert Sanierung: 	</a:t>
            </a:r>
            <a:br>
              <a:rPr lang="de-DE" sz="1600">
                <a:sym typeface="Wingdings" panose="05000000000000000000" pitchFamily="2" charset="2"/>
              </a:rPr>
            </a:br>
            <a:r>
              <a:rPr lang="de-DE" sz="1600">
                <a:sym typeface="Wingdings" panose="05000000000000000000" pitchFamily="2" charset="2"/>
              </a:rPr>
              <a:t>U-Wert </a:t>
            </a:r>
            <a:r>
              <a:rPr lang="de-DE" sz="1600" b="1">
                <a:sym typeface="Wingdings" panose="05000000000000000000" pitchFamily="2" charset="2"/>
              </a:rPr>
              <a:t>≤ 0,20 W/m²K</a:t>
            </a: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highlight>
                <a:srgbClr val="FFFF00"/>
              </a:highlight>
            </a:endParaRPr>
          </a:p>
        </p:txBody>
      </p:sp>
      <p:sp>
        <p:nvSpPr>
          <p:cNvPr id="20" name="Textfeld 19" descr="5- bis 15-mal geringere Wärmeverluste ggü. ungedämmten Wänden!&#10;">
            <a:extLst>
              <a:ext uri="{FF2B5EF4-FFF2-40B4-BE49-F238E27FC236}">
                <a16:creationId xmlns:a16="http://schemas.microsoft.com/office/drawing/2014/main" id="{2DE28FBC-4907-F80A-3227-822D4540D60D}"/>
              </a:ext>
            </a:extLst>
          </p:cNvPr>
          <p:cNvSpPr txBox="1"/>
          <p:nvPr/>
        </p:nvSpPr>
        <p:spPr>
          <a:xfrm rot="21360000">
            <a:off x="6411289" y="4896887"/>
            <a:ext cx="3421429" cy="627367"/>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72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5- bis 15-mal geringere Wärmeverluste </a:t>
            </a:r>
            <a:r>
              <a:rPr lang="de-DE" sz="1600" err="1">
                <a:solidFill>
                  <a:schemeClr val="tx1"/>
                </a:solidFill>
              </a:rPr>
              <a:t>ggü</a:t>
            </a:r>
            <a:r>
              <a:rPr lang="de-DE" sz="1600">
                <a:solidFill>
                  <a:schemeClr val="tx1"/>
                </a:solidFill>
              </a:rPr>
              <a:t>. ungedämmten Wänden!</a:t>
            </a:r>
          </a:p>
        </p:txBody>
      </p:sp>
      <p:sp>
        <p:nvSpPr>
          <p:cNvPr id="3" name="Fußzeilenplatzhalter 4">
            <a:extLst>
              <a:ext uri="{FF2B5EF4-FFF2-40B4-BE49-F238E27FC236}">
                <a16:creationId xmlns:a16="http://schemas.microsoft.com/office/drawing/2014/main" id="{6B7FF74C-F39A-C544-13DE-2B7585CDF9C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415026D-E757-6D17-CE5B-3F42B10019CA}"/>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E04FBF5-6E2F-4525-0168-BB39116A54D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0686B8A1-D37F-6563-9226-BF0CE285738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0501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FCDD-7BF8-7DBC-586E-D4B89B3C670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55DDFCD-53D3-9064-3D47-CD2EE57F3C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eniger Heizen, mehr Komfort&#10;durch höhere Oberflächentemperaturen.&#10;">
            <a:extLst>
              <a:ext uri="{FF2B5EF4-FFF2-40B4-BE49-F238E27FC236}">
                <a16:creationId xmlns:a16="http://schemas.microsoft.com/office/drawing/2014/main" id="{6B56CBBF-89B3-60D1-7E40-EAC91AD5888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Weniger Heizen, mehr Komfort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Durc</a:t>
            </a: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 höhere Oberflächentemperaturen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Gefühlte (=operative) Raumtemperatur &#10;setzt sich zu gleichen Teilen zusammen aus &#10;Raumlufttemperatur, &#10;die wir am Thermometer ablesen und&#10;Oberflächentemperatur &#10;der Flächen, die uns umgeben.&#10;Um niedrigere Oberflächentemperaturen &#10;(an Wand oder Fenster) auszugleichen, muss mehr geheizt werden.&#10;&#10;Energetische Sanierung &#10;reduziert Wärmeverluste&#10;und sorgt dafür, dass eine geringere Raumlufttemperatur ausreicht, um den gleichen Komfort zu erzielen.&#10;">
            <a:extLst>
              <a:ext uri="{FF2B5EF4-FFF2-40B4-BE49-F238E27FC236}">
                <a16:creationId xmlns:a16="http://schemas.microsoft.com/office/drawing/2014/main" id="{6F1F687A-DF14-C7AC-B326-F311E7ED9018}"/>
              </a:ext>
            </a:extLst>
          </p:cNvPr>
          <p:cNvSpPr txBox="1"/>
          <p:nvPr/>
        </p:nvSpPr>
        <p:spPr>
          <a:xfrm>
            <a:off x="610665" y="1800000"/>
            <a:ext cx="5485335" cy="4401205"/>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Gefühlte (</a:t>
            </a:r>
            <a:r>
              <a:rPr lang="de-DE" sz="1600">
                <a:latin typeface="Calibri" panose="020F0502020204030204" pitchFamily="34" charset="0"/>
                <a:cs typeface="Calibri" panose="020F0502020204030204" pitchFamily="34" charset="0"/>
              </a:rPr>
              <a:t>=</a:t>
            </a:r>
            <a:r>
              <a:rPr lang="de-DE" sz="1600" b="1">
                <a:latin typeface="Calibri" panose="020F0502020204030204" pitchFamily="34" charset="0"/>
                <a:cs typeface="Calibri" panose="020F0502020204030204" pitchFamily="34" charset="0"/>
              </a:rPr>
              <a:t>operative) Raumtemperatur </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Setzt sich </a:t>
            </a:r>
            <a:r>
              <a:rPr lang="de-DE" sz="1600" b="1">
                <a:latin typeface="Calibri" panose="020F0502020204030204" pitchFamily="34" charset="0"/>
                <a:cs typeface="Calibri" panose="020F0502020204030204" pitchFamily="34" charset="0"/>
              </a:rPr>
              <a:t>zu gleichen Teilen </a:t>
            </a:r>
            <a:r>
              <a:rPr lang="de-DE" sz="1600">
                <a:latin typeface="Calibri" panose="020F0502020204030204" pitchFamily="34" charset="0"/>
                <a:cs typeface="Calibri" panose="020F0502020204030204" pitchFamily="34" charset="0"/>
              </a:rPr>
              <a:t>zusammen aus </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Raumlufttemperatur</a:t>
            </a:r>
            <a:r>
              <a:rPr lang="de-DE" sz="1600">
                <a:latin typeface="Calibri" panose="020F0502020204030204" pitchFamily="34" charset="0"/>
                <a:cs typeface="Calibri" panose="020F0502020204030204" pitchFamily="34" charset="0"/>
              </a:rPr>
              <a: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die wir am Thermometer ablesen UND</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Oberflächentemperatur</a:t>
            </a:r>
            <a:r>
              <a:rPr lang="de-DE" sz="1600">
                <a:latin typeface="Calibri" panose="020F0502020204030204" pitchFamily="34" charset="0"/>
                <a:cs typeface="Calibri" panose="020F0502020204030204" pitchFamily="34" charset="0"/>
              </a:rPr>
              <a: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der Flächen, die uns umgeben</a:t>
            </a:r>
            <a:endParaRPr lang="de-DE" sz="1600">
              <a:highlight>
                <a:srgbClr val="FFFF00"/>
              </a:highlight>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Um niedrigere Oberflächentemperaturen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(an Wand oder Fenster) auszugleichen, muss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mehr geheizt werden</a:t>
            </a:r>
            <a:br>
              <a:rPr lang="de-DE" sz="1600">
                <a:latin typeface="Calibri" panose="020F0502020204030204" pitchFamily="34" charset="0"/>
                <a:cs typeface="Calibri" panose="020F0502020204030204" pitchFamily="34" charset="0"/>
              </a:rPr>
            </a:br>
            <a:endParaRPr lang="de-DE" sz="1600">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Energetische Sanierung </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Reduziert</a:t>
            </a:r>
            <a:r>
              <a:rPr lang="de-DE" sz="1600">
                <a:latin typeface="Calibri" panose="020F0502020204030204" pitchFamily="34" charset="0"/>
                <a:cs typeface="Calibri" panose="020F0502020204030204" pitchFamily="34" charset="0"/>
              </a:rPr>
              <a:t> </a:t>
            </a:r>
            <a:r>
              <a:rPr lang="de-DE" sz="1600" b="1">
                <a:latin typeface="Calibri" panose="020F0502020204030204" pitchFamily="34" charset="0"/>
                <a:cs typeface="Calibri" panose="020F0502020204030204" pitchFamily="34" charset="0"/>
              </a:rPr>
              <a:t>Wärmeverluste</a:t>
            </a:r>
          </a:p>
          <a:p>
            <a:pPr marL="742950" lvl="1"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und sorgt dafür, dass </a:t>
            </a:r>
            <a:r>
              <a:rPr lang="de-DE" sz="1600" b="1">
                <a:latin typeface="Calibri" panose="020F0502020204030204" pitchFamily="34" charset="0"/>
                <a:cs typeface="Calibri" panose="020F0502020204030204" pitchFamily="34" charset="0"/>
              </a:rPr>
              <a:t>eine geringere Raumlufttemperatur </a:t>
            </a:r>
            <a:r>
              <a:rPr lang="de-DE" sz="1600">
                <a:latin typeface="Calibri" panose="020F0502020204030204" pitchFamily="34" charset="0"/>
                <a:cs typeface="Calibri" panose="020F0502020204030204" pitchFamily="34" charset="0"/>
              </a:rPr>
              <a:t>ausreicht, um den </a:t>
            </a:r>
            <a:br>
              <a:rPr lang="de-DE" sz="1600">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gleichen Komfort </a:t>
            </a:r>
            <a:r>
              <a:rPr lang="de-DE" sz="1600">
                <a:latin typeface="Calibri" panose="020F0502020204030204" pitchFamily="34" charset="0"/>
                <a:cs typeface="Calibri" panose="020F0502020204030204" pitchFamily="34" charset="0"/>
              </a:rPr>
              <a:t>zu erzielen</a:t>
            </a:r>
          </a:p>
        </p:txBody>
      </p:sp>
      <p:pic>
        <p:nvPicPr>
          <p:cNvPr id="16" name="Grafik 15" descr="Die Grafik zeigt einen Vertikalschnitt durch einen Raum. Dabei werden die Oberflächentemperaturen an der Innenseite der Außenwand angegeben, ohne eine Sanierung und mit einer Sanierung. Die Oberflächentemperaturen nach der Sanierung sind an der Laibung, der Außenecke, hinter dem Schrank und innen auf der Außenwand deutlich höher.">
            <a:extLst>
              <a:ext uri="{FF2B5EF4-FFF2-40B4-BE49-F238E27FC236}">
                <a16:creationId xmlns:a16="http://schemas.microsoft.com/office/drawing/2014/main" id="{BEA49695-3FBF-5D62-8E88-2E55576DF4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96000" y="1537163"/>
            <a:ext cx="5035586" cy="3065315"/>
          </a:xfrm>
          <a:prstGeom prst="rect">
            <a:avLst/>
          </a:prstGeom>
        </p:spPr>
      </p:pic>
      <p:pic>
        <p:nvPicPr>
          <p:cNvPr id="18" name="Grafik 17" descr="Die Grafik zeigt einen Schnitt durch eine ungedämmte Außenwand aus Mauerwerk. Die Außentemperatur beträgt -10 °C, innen ist es warm. Die Oberflächentemperatur innen an der Wand beträgt 14 °C.">
            <a:extLst>
              <a:ext uri="{FF2B5EF4-FFF2-40B4-BE49-F238E27FC236}">
                <a16:creationId xmlns:a16="http://schemas.microsoft.com/office/drawing/2014/main" id="{9897A9B8-C2BF-B603-29C2-5B7B8EF383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005624" y="4715294"/>
            <a:ext cx="2138268" cy="1661553"/>
          </a:xfrm>
          <a:prstGeom prst="rect">
            <a:avLst/>
          </a:prstGeom>
        </p:spPr>
      </p:pic>
      <p:pic>
        <p:nvPicPr>
          <p:cNvPr id="20" name="Grafik 19" descr="Die Grafik zeigt einen Schnitt durch eine gedämmte Außenwand aus Mauerwerk mit einer Fassadendämmung auf der Außenseite. Die Außentemperatur beträgt -10 °C, innen ist es warm. Die Oberflächentemperatur innen an der Wand beträgt 19 °C.">
            <a:extLst>
              <a:ext uri="{FF2B5EF4-FFF2-40B4-BE49-F238E27FC236}">
                <a16:creationId xmlns:a16="http://schemas.microsoft.com/office/drawing/2014/main" id="{D1236FE9-8152-634B-FB40-9C5BDC412D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64560" y="4733699"/>
            <a:ext cx="2138268" cy="1616649"/>
          </a:xfrm>
          <a:prstGeom prst="rect">
            <a:avLst/>
          </a:prstGeom>
        </p:spPr>
      </p:pic>
      <p:sp>
        <p:nvSpPr>
          <p:cNvPr id="3" name="Fußzeilenplatzhalter 4">
            <a:extLst>
              <a:ext uri="{FF2B5EF4-FFF2-40B4-BE49-F238E27FC236}">
                <a16:creationId xmlns:a16="http://schemas.microsoft.com/office/drawing/2014/main" id="{93E1DE72-5E9F-9B90-9FA3-4612AD442F8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3D22E06-755A-481B-057A-93071C6A421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441E69CC-306A-D197-8F57-BDFF5BE00B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A7C0324-7B2B-5174-E982-12020CC329B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258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9F468-3D8D-2288-3533-5B6B9CBFF8B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95BF2B2-7667-9FD5-CDBF-B4AF36DC54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Unterer Gebäudeabschluss&#10;Bodenplatte oder Kellerdecke&#10;">
            <a:extLst>
              <a:ext uri="{FF2B5EF4-FFF2-40B4-BE49-F238E27FC236}">
                <a16:creationId xmlns:a16="http://schemas.microsoft.com/office/drawing/2014/main" id="{67F1A0CA-5541-6C0E-5242-03C0626EAFA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Unterer Gebäudeabschluss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Bodenplatte oder Kellerdecke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a:extLst>
              <a:ext uri="{FF2B5EF4-FFF2-40B4-BE49-F238E27FC236}">
                <a16:creationId xmlns:a16="http://schemas.microsoft.com/office/drawing/2014/main" id="{F09341C8-524D-A89A-A4B1-F75127200CB1}"/>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29866" y1="30100" x2="22819" y2="72575"/>
                        <a14:foregroundMark x1="22819" y1="72575" x2="65772" y2="82274"/>
                        <a14:foregroundMark x1="65772" y1="82274" x2="97315" y2="39130"/>
                        <a14:foregroundMark x1="97315" y1="39130" x2="71477" y2="6020"/>
                        <a14:foregroundMark x1="71477" y1="6020" x2="20470" y2="17391"/>
                        <a14:foregroundMark x1="20470" y1="17391" x2="53020" y2="45151"/>
                        <a14:foregroundMark x1="53020" y1="45151" x2="84899" y2="40468"/>
                        <a14:foregroundMark x1="20805" y1="3679" x2="65772" y2="1338"/>
                        <a14:foregroundMark x1="65772" y1="1338" x2="99664" y2="7023"/>
                        <a14:foregroundMark x1="43624" y1="12040" x2="99664" y2="11706"/>
                        <a14:foregroundMark x1="99664" y1="76254" x2="87919" y2="95318"/>
                        <a14:foregroundMark x1="93960" y1="97993" x2="34899" y2="97659"/>
                        <a14:foregroundMark x1="34899" y1="97659" x2="92953" y2="80268"/>
                        <a14:foregroundMark x1="50336" y1="84281" x2="99664" y2="88963"/>
                        <a14:foregroundMark x1="42282" y1="83278" x2="75839" y2="91304"/>
                        <a14:foregroundMark x1="37248" y1="85619" x2="52685" y2="99666"/>
                        <a14:foregroundMark x1="32886" y1="82609" x2="35906" y2="99666"/>
                        <a14:foregroundMark x1="32215" y1="82943" x2="99664" y2="78595"/>
                        <a14:foregroundMark x1="16107" y1="2007" x2="99664" y2="669"/>
                        <a14:foregroundMark x1="18121" y1="669" x2="99664" y2="1003"/>
                        <a14:foregroundMark x1="46980" y1="4013" x2="99664" y2="4348"/>
                        <a14:foregroundMark x1="24832" y1="7692" x2="99664" y2="7692"/>
                        <a14:foregroundMark x1="44631" y1="14716" x2="99664" y2="14716"/>
                        <a14:foregroundMark x1="40604" y1="79933" x2="99664" y2="82609"/>
                        <a14:foregroundMark x1="46309" y1="92977" x2="99664" y2="92977"/>
                        <a14:foregroundMark x1="57718" y1="97324" x2="23490" y2="94649"/>
                        <a14:foregroundMark x1="23154" y1="94649" x2="32550" y2="99666"/>
                        <a14:foregroundMark x1="21812" y1="94314" x2="22148" y2="99666"/>
                        <a14:foregroundMark x1="19463" y1="92977" x2="19463" y2="99666"/>
                        <a14:foregroundMark x1="17450" y1="87625" x2="19463" y2="99666"/>
                        <a14:foregroundMark x1="21477" y1="93645" x2="21812" y2="76923"/>
                        <a14:foregroundMark x1="21141" y1="76923" x2="19799" y2="99666"/>
                        <a14:foregroundMark x1="38255" y1="99666" x2="99664" y2="99666"/>
                        <a14:foregroundMark x1="20470" y1="94649" x2="21812" y2="99331"/>
                        <a14:foregroundMark x1="16107" y1="78595" x2="4027" y2="95987"/>
                        <a14:foregroundMark x1="11745" y1="79933" x2="11745" y2="64548"/>
                        <a14:foregroundMark x1="13758" y1="69565" x2="1342" y2="94649"/>
                        <a14:foregroundMark x1="0" y1="87291" x2="18792" y2="88629"/>
                        <a14:foregroundMark x1="0" y1="77592" x2="3356" y2="77926"/>
                        <a14:foregroundMark x1="12752" y1="79264" x2="13423" y2="66890"/>
                        <a14:foregroundMark x1="11745" y1="58863" x2="4362" y2="43144"/>
                        <a14:foregroundMark x1="5369" y1="40803" x2="6040" y2="93311"/>
                        <a14:foregroundMark x1="2685" y1="50167" x2="6376" y2="93311"/>
                        <a14:foregroundMark x1="24161" y1="94314" x2="32550" y2="98328"/>
                        <a14:foregroundMark x1="32550" y1="96990" x2="17450" y2="93311"/>
                        <a14:foregroundMark x1="19128" y1="96990" x2="18121" y2="92977"/>
                        <a14:foregroundMark x1="7718" y1="91973" x2="14765" y2="99331"/>
                        <a14:foregroundMark x1="13423" y1="95987" x2="12081" y2="95652"/>
                        <a14:foregroundMark x1="5369" y1="96990" x2="6711" y2="96990"/>
                        <a14:foregroundMark x1="12081" y1="97324" x2="1342" y2="98662"/>
                        <a14:foregroundMark x1="11745" y1="98662" x2="2013" y2="98997"/>
                        <a14:foregroundMark x1="0" y1="99331" x2="32886" y2="98662"/>
                        <a14:foregroundMark x1="1342" y1="79933" x2="1342" y2="47492"/>
                        <a14:foregroundMark x1="2013" y1="45485" x2="1678" y2="34783"/>
                        <a14:foregroundMark x1="3356" y1="51839" x2="1342" y2="38796"/>
                        <a14:foregroundMark x1="336" y1="43813" x2="2013" y2="61538"/>
                        <a14:foregroundMark x1="336" y1="43813" x2="1007" y2="69565"/>
                        <a14:foregroundMark x1="0" y1="42475" x2="0" y2="50502"/>
                        <a14:foregroundMark x1="1678" y1="37458" x2="1342" y2="65552"/>
                        <a14:foregroundMark x1="4698" y1="36455" x2="18456" y2="36789"/>
                        <a14:foregroundMark x1="1007" y1="36455" x2="4027" y2="36455"/>
                        <a14:backgroundMark x1="1342" y1="34114" x2="1342" y2="34114"/>
                        <a14:backgroundMark x1="1678" y1="34114" x2="1342" y2="34448"/>
                      </a14:backgroundRemoval>
                    </a14:imgEffect>
                  </a14:imgLayer>
                </a14:imgProps>
              </a:ext>
              <a:ext uri="{28A0092B-C50C-407E-A947-70E740481C1C}">
                <a14:useLocalDpi xmlns:a14="http://schemas.microsoft.com/office/drawing/2010/main" val="0"/>
              </a:ext>
            </a:extLst>
          </a:blip>
          <a:srcRect/>
          <a:stretch/>
        </p:blipFill>
        <p:spPr>
          <a:xfrm>
            <a:off x="9828000" y="720000"/>
            <a:ext cx="791318" cy="792000"/>
          </a:xfrm>
          <a:prstGeom prst="ellipse">
            <a:avLst/>
          </a:prstGeom>
          <a:solidFill>
            <a:schemeClr val="bg1"/>
          </a:solidFill>
          <a:ln w="9525">
            <a:solidFill>
              <a:srgbClr val="006373"/>
            </a:solidFill>
          </a:ln>
        </p:spPr>
      </p:pic>
      <p:pic>
        <p:nvPicPr>
          <p:cNvPr id="16" name="Grafik 15">
            <a:extLst>
              <a:ext uri="{FF2B5EF4-FFF2-40B4-BE49-F238E27FC236}">
                <a16:creationId xmlns:a16="http://schemas.microsoft.com/office/drawing/2014/main" id="{EEE2F0C2-0305-0F10-B273-A24220115BD5}"/>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66894" y1="67458" x2="17747" y2="68814"/>
                        <a14:foregroundMark x1="17747" y1="68814" x2="62799" y2="2034"/>
                        <a14:foregroundMark x1="71331" y1="85763" x2="92833" y2="46780"/>
                        <a14:foregroundMark x1="92833" y1="46780" x2="98976" y2="89153"/>
                        <a14:foregroundMark x1="94539" y1="46780" x2="96587" y2="97288"/>
                        <a14:foregroundMark x1="96587" y1="97288" x2="30034" y2="98305"/>
                        <a14:foregroundMark x1="30034" y1="98305" x2="4778" y2="34915"/>
                        <a14:foregroundMark x1="4778" y1="34915" x2="47782" y2="2034"/>
                        <a14:foregroundMark x1="47782" y1="2034" x2="83618" y2="1695"/>
                        <a14:foregroundMark x1="58703" y1="14237" x2="7509" y2="74576"/>
                        <a14:foregroundMark x1="36519" y1="35254" x2="61092" y2="75254"/>
                        <a14:foregroundMark x1="61092" y1="75254" x2="19795" y2="56271"/>
                        <a14:foregroundMark x1="19795" y1="56271" x2="76109" y2="53898"/>
                        <a14:foregroundMark x1="76109" y1="53898" x2="66212" y2="53559"/>
                        <a14:foregroundMark x1="61092" y1="44068" x2="61433" y2="44746"/>
                        <a14:foregroundMark x1="64505" y1="24068" x2="66894" y2="48475"/>
                        <a14:foregroundMark x1="39932" y1="28475" x2="2389" y2="55254"/>
                        <a14:foregroundMark x1="2389" y1="55254" x2="12628" y2="64746"/>
                        <a14:foregroundMark x1="9898" y1="67797" x2="6143" y2="10847"/>
                        <a14:foregroundMark x1="4778" y1="0" x2="0" y2="70169"/>
                        <a14:foregroundMark x1="683" y1="22373" x2="2048" y2="53220"/>
                        <a14:foregroundMark x1="2730" y1="6780" x2="8191" y2="1695"/>
                        <a14:foregroundMark x1="23208" y1="0" x2="39590" y2="6102"/>
                        <a14:foregroundMark x1="35154" y1="2712" x2="10922" y2="4746"/>
                        <a14:foregroundMark x1="1365" y1="26441" x2="32082" y2="28136"/>
                        <a14:foregroundMark x1="9898" y1="31525" x2="40956" y2="31864"/>
                        <a14:foregroundMark x1="31741" y1="0" x2="32765" y2="7797"/>
                        <a14:foregroundMark x1="8191" y1="75593" x2="58362" y2="76271"/>
                        <a14:foregroundMark x1="58362" y1="76271" x2="71672" y2="74915"/>
                        <a14:foregroundMark x1="5119" y1="83729" x2="30717" y2="94576"/>
                        <a14:foregroundMark x1="42662" y1="86102" x2="47440" y2="90508"/>
                        <a14:foregroundMark x1="27304" y1="92881" x2="27304" y2="92881"/>
                        <a14:foregroundMark x1="6826" y1="88136" x2="6826" y2="88136"/>
                        <a14:foregroundMark x1="13993" y1="95593" x2="13993" y2="95593"/>
                        <a14:foregroundMark x1="2389" y1="87458" x2="56997" y2="97288"/>
                        <a14:foregroundMark x1="56997" y1="97288" x2="58020" y2="96610"/>
                        <a14:foregroundMark x1="60410" y1="87119" x2="2730" y2="98305"/>
                        <a14:foregroundMark x1="0" y1="87458" x2="54949" y2="87458"/>
                        <a14:foregroundMark x1="0" y1="83390" x2="54608" y2="83390"/>
                        <a14:foregroundMark x1="62799" y1="82712" x2="64164" y2="98305"/>
                        <a14:foregroundMark x1="64846" y1="85763" x2="22526" y2="99661"/>
                        <a14:foregroundMark x1="7509" y1="95593" x2="8191" y2="99661"/>
                        <a14:foregroundMark x1="4096" y1="92542" x2="5461" y2="99661"/>
                        <a14:foregroundMark x1="1024" y1="90169" x2="2048" y2="99661"/>
                        <a14:foregroundMark x1="0" y1="98983" x2="10239" y2="97966"/>
                        <a14:foregroundMark x1="0" y1="94237" x2="7509" y2="92881"/>
                        <a14:foregroundMark x1="78157" y1="98305" x2="57679" y2="99661"/>
                        <a14:foregroundMark x1="68942" y1="98305" x2="35154" y2="99661"/>
                        <a14:foregroundMark x1="81911" y1="39322" x2="80205" y2="96271"/>
                        <a14:foregroundMark x1="81911" y1="0" x2="82253" y2="51186"/>
                        <a14:foregroundMark x1="82594" y1="41695" x2="91468" y2="52542"/>
                        <a14:foregroundMark x1="92491" y1="42373" x2="97270" y2="42373"/>
                        <a14:foregroundMark x1="87713" y1="40339" x2="99659" y2="40000"/>
                        <a14:foregroundMark x1="87713" y1="42034" x2="99659" y2="42034"/>
                        <a14:foregroundMark x1="93515" y1="47119" x2="98294" y2="97288"/>
                        <a14:foregroundMark x1="87713" y1="62712" x2="92150" y2="99661"/>
                        <a14:foregroundMark x1="90102" y1="58305" x2="93857" y2="99661"/>
                        <a14:foregroundMark x1="98635" y1="46441" x2="99659" y2="81695"/>
                        <a14:foregroundMark x1="95222" y1="63729" x2="97611" y2="99322"/>
                        <a14:foregroundMark x1="30375" y1="57966" x2="41638" y2="61695"/>
                        <a14:backgroundMark x1="88055" y1="1356" x2="96587" y2="2034"/>
                        <a14:backgroundMark x1="93857" y1="26780" x2="93515" y2="32542"/>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4" name="Textfeld 3" descr="Lüftungskonzept erstellen lassen ist &#10;erforderlich, wenn mehr als 1/3 der Fenster getauscht werden müssen.&#10;Zudem wird ermittelt, ob das Gebäude nach dem Fenstertausch &#10;zu dicht ist und dadurch die Raumfeuchte bei geschlossenen &#10;Fenstern nicht ausreichend entweichen kann.&#10;Gegebenfalls sind Maßnahmen nötig, um geringen Luftaustausch zum &#10;Feuchteschutz sicherzustellen, zum Beispiel durch Luftdurchlässe &#10;(in Fenster oder Außenwand) oder Abluftanlage. &#10;&#10;Mindestwärmeschutz muss sicherstellen, wenn es&#10;abhängig von der Konstruktion der Außenwand und Position des Fensters ist. &#10;Gegebenfalls wenn dünne Dämmung in der Laibung innen, am Sturz und unter der Fensterbank erforderlich ist.&#10;">
            <a:extLst>
              <a:ext uri="{FF2B5EF4-FFF2-40B4-BE49-F238E27FC236}">
                <a16:creationId xmlns:a16="http://schemas.microsoft.com/office/drawing/2014/main" id="{A19EA7B8-F243-92A7-CE54-35889D8C017C}"/>
              </a:ext>
            </a:extLst>
          </p:cNvPr>
          <p:cNvSpPr txBox="1"/>
          <p:nvPr/>
        </p:nvSpPr>
        <p:spPr>
          <a:xfrm>
            <a:off x="610664" y="1800000"/>
            <a:ext cx="8876235" cy="661720"/>
          </a:xfrm>
          <a:prstGeom prst="rect">
            <a:avLst/>
          </a:prstGeom>
          <a:noFill/>
        </p:spPr>
        <p:txBody>
          <a:bodyPr wrap="square">
            <a:spAutoFit/>
          </a:bodyPr>
          <a:lstStyle/>
          <a:p>
            <a:pPr>
              <a:spcAft>
                <a:spcPts val="600"/>
              </a:spcAft>
              <a:buClr>
                <a:srgbClr val="006577"/>
              </a:buClr>
            </a:pPr>
            <a:r>
              <a:rPr lang="de-DE" sz="1600">
                <a:latin typeface="Calibri" panose="020F0502020204030204" pitchFamily="34" charset="0"/>
                <a:cs typeface="Calibri" panose="020F0502020204030204" pitchFamily="34" charset="0"/>
              </a:rPr>
              <a:t>Gibt es einen Keller und werden Kellerräume teilweise auch beheizt? </a:t>
            </a:r>
          </a:p>
          <a:p>
            <a:pPr>
              <a:spcAft>
                <a:spcPts val="600"/>
              </a:spcAft>
              <a:buClr>
                <a:srgbClr val="006577"/>
              </a:buClr>
            </a:pPr>
            <a:r>
              <a:rPr lang="de-DE" sz="1600">
                <a:latin typeface="Calibri" panose="020F0502020204030204" pitchFamily="34" charset="0"/>
                <a:cs typeface="Calibri" panose="020F0502020204030204" pitchFamily="34" charset="0"/>
              </a:rPr>
              <a:t>Daraus ergibt sich die thermische Gebäudehülle des unteren Gebäudeabschlusses. </a:t>
            </a:r>
          </a:p>
        </p:txBody>
      </p:sp>
      <p:pic>
        <p:nvPicPr>
          <p:cNvPr id="18" name="Grafik 17" descr="Die Grafik zeigt vier Häuser: Ganz links ist kein Keller vorhanden und die Bodenplatte bildet den Gebäudeabschluss sowie die thermische Hülle. Im Haus rechts daneben ist ein Keller vorhanden der komplett beheizt wird. Bodenplatte und Kellerwände bilden den Gebäudeabschluss sowie die thermische Hülle. Im Haus rechts daneben ist ein Keller vorhanden der nur zum Teil beheizt wird. Hier ist, im Vergleich zum Haus links daneben, zusätzlich ein Teil der Kellerdecke und -wand die thermische Gebäudehülle. Im Haus ganz rechts ist der Keller sowie das Treppenhaus im Erdgeschoss komplett unbeheizt . Hier ist die Kellerdecke sowie Wand und Decke des Treppenhauses die thermische Gebäudehülle.">
            <a:extLst>
              <a:ext uri="{FF2B5EF4-FFF2-40B4-BE49-F238E27FC236}">
                <a16:creationId xmlns:a16="http://schemas.microsoft.com/office/drawing/2014/main" id="{88F4721B-BDC7-EC72-98EB-1182EC0C64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3477" y="2641092"/>
            <a:ext cx="7081272" cy="2093951"/>
          </a:xfrm>
          <a:prstGeom prst="rect">
            <a:avLst/>
          </a:prstGeom>
        </p:spPr>
      </p:pic>
      <p:sp>
        <p:nvSpPr>
          <p:cNvPr id="23" name="Textplatzhalter 3" descr="Kellerwände, Kellertüren und Wände gegen Erdreich &#10;sind Teil der thermischen Gebäudehülle&#10;">
            <a:extLst>
              <a:ext uri="{FF2B5EF4-FFF2-40B4-BE49-F238E27FC236}">
                <a16:creationId xmlns:a16="http://schemas.microsoft.com/office/drawing/2014/main" id="{1BAA2E22-654D-3AB7-0669-E4B940600F99}"/>
              </a:ext>
              <a:ext uri="{C183D7F6-B498-43B3-948B-1728B52AA6E4}">
                <adec:decorative xmlns:adec="http://schemas.microsoft.com/office/drawing/2017/decorative" val="0"/>
              </a:ext>
            </a:extLst>
          </p:cNvPr>
          <p:cNvSpPr txBox="1">
            <a:spLocks/>
          </p:cNvSpPr>
          <p:nvPr/>
        </p:nvSpPr>
        <p:spPr>
          <a:xfrm>
            <a:off x="4639803" y="5602236"/>
            <a:ext cx="4706407" cy="588515"/>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Kellerwände, Kellertüren </a:t>
            </a:r>
            <a:r>
              <a:rPr lang="de-DE" sz="1600">
                <a:latin typeface="Calibri" panose="020F0502020204030204" pitchFamily="34" charset="0"/>
                <a:cs typeface="Calibri" panose="020F0502020204030204" pitchFamily="34" charset="0"/>
              </a:rPr>
              <a:t>und </a:t>
            </a:r>
            <a:r>
              <a:rPr lang="de-DE" sz="1600" b="1">
                <a:latin typeface="Calibri" panose="020F0502020204030204" pitchFamily="34" charset="0"/>
                <a:cs typeface="Calibri" panose="020F0502020204030204" pitchFamily="34" charset="0"/>
              </a:rPr>
              <a:t>Wände gegen Erdreich </a:t>
            </a:r>
          </a:p>
          <a:p>
            <a:pPr algn="ctr">
              <a:spcAft>
                <a:spcPts val="0"/>
              </a:spcAft>
            </a:pPr>
            <a:r>
              <a:rPr lang="de-DE" sz="1600">
                <a:latin typeface="Calibri" panose="020F0502020204030204" pitchFamily="34" charset="0"/>
                <a:cs typeface="Calibri" panose="020F0502020204030204" pitchFamily="34" charset="0"/>
              </a:rPr>
              <a:t>sind Teil der thermischen Gebäudehülle</a:t>
            </a:r>
            <a:endParaRPr lang="de-DE" sz="1600" i="1" strike="sngStrike">
              <a:highlight>
                <a:srgbClr val="FF00FF"/>
              </a:highlight>
              <a:latin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EE7799D0-15DF-AEEF-8CA7-D00EDE3085E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079A7FF-5728-8B35-456F-010727964E1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A6B8CB9-E314-A1DE-F022-B4D3FBE60B5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4B0A03C-736A-6FB0-B161-C02B252FFA0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platzhalter 3">
            <a:extLst>
              <a:ext uri="{FF2B5EF4-FFF2-40B4-BE49-F238E27FC236}">
                <a16:creationId xmlns:a16="http://schemas.microsoft.com/office/drawing/2014/main" id="{801AA0AA-3EBF-0187-DC92-DAB56FB9152D}"/>
              </a:ext>
              <a:ext uri="{C183D7F6-B498-43B3-948B-1728B52AA6E4}">
                <adec:decorative xmlns:adec="http://schemas.microsoft.com/office/drawing/2017/decorative" val="1"/>
              </a:ext>
            </a:extLst>
          </p:cNvPr>
          <p:cNvSpPr txBox="1">
            <a:spLocks/>
          </p:cNvSpPr>
          <p:nvPr/>
        </p:nvSpPr>
        <p:spPr>
          <a:xfrm>
            <a:off x="6395092" y="5211150"/>
            <a:ext cx="2151530" cy="325623"/>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Kellerdecke</a:t>
            </a:r>
            <a:endParaRPr lang="de-DE" sz="1600" b="1" i="1" strike="sngStrike">
              <a:latin typeface="Calibri" panose="020F0502020204030204" pitchFamily="34" charset="0"/>
              <a:cs typeface="Calibri" panose="020F0502020204030204" pitchFamily="34" charset="0"/>
            </a:endParaRPr>
          </a:p>
        </p:txBody>
      </p:sp>
      <p:sp>
        <p:nvSpPr>
          <p:cNvPr id="20" name="Textplatzhalter 3">
            <a:extLst>
              <a:ext uri="{FF2B5EF4-FFF2-40B4-BE49-F238E27FC236}">
                <a16:creationId xmlns:a16="http://schemas.microsoft.com/office/drawing/2014/main" id="{ADC85043-372D-664B-1CF0-A094D4571C87}"/>
              </a:ext>
              <a:ext uri="{C183D7F6-B498-43B3-948B-1728B52AA6E4}">
                <adec:decorative xmlns:adec="http://schemas.microsoft.com/office/drawing/2017/decorative" val="1"/>
              </a:ext>
            </a:extLst>
          </p:cNvPr>
          <p:cNvSpPr txBox="1">
            <a:spLocks/>
          </p:cNvSpPr>
          <p:nvPr/>
        </p:nvSpPr>
        <p:spPr>
          <a:xfrm>
            <a:off x="3396074" y="4889776"/>
            <a:ext cx="3422825" cy="313476"/>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Bodenplatte</a:t>
            </a:r>
            <a:endParaRPr lang="de-DE" sz="1600" b="1" i="1" strike="sngStrike">
              <a:latin typeface="Calibri" panose="020F0502020204030204" pitchFamily="34" charset="0"/>
              <a:cs typeface="Calibri" panose="020F0502020204030204" pitchFamily="34" charset="0"/>
            </a:endParaRPr>
          </a:p>
        </p:txBody>
      </p:sp>
      <p:cxnSp>
        <p:nvCxnSpPr>
          <p:cNvPr id="21" name="Gerader Verbinder 20">
            <a:extLst>
              <a:ext uri="{FF2B5EF4-FFF2-40B4-BE49-F238E27FC236}">
                <a16:creationId xmlns:a16="http://schemas.microsoft.com/office/drawing/2014/main" id="{8D1C2EC7-693D-207E-A4DF-098CFA0727E7}"/>
              </a:ext>
              <a:ext uri="{C183D7F6-B498-43B3-948B-1728B52AA6E4}">
                <adec:decorative xmlns:adec="http://schemas.microsoft.com/office/drawing/2017/decorative" val="1"/>
              </a:ext>
            </a:extLst>
          </p:cNvPr>
          <p:cNvCxnSpPr>
            <a:cxnSpLocks/>
          </p:cNvCxnSpPr>
          <p:nvPr/>
        </p:nvCxnSpPr>
        <p:spPr>
          <a:xfrm>
            <a:off x="2926771" y="4897430"/>
            <a:ext cx="4636079"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ECFD1F2-4625-BBFC-6077-117152DEF7D1}"/>
              </a:ext>
              <a:ext uri="{C183D7F6-B498-43B3-948B-1728B52AA6E4}">
                <adec:decorative xmlns:adec="http://schemas.microsoft.com/office/drawing/2017/decorative" val="1"/>
              </a:ext>
            </a:extLst>
          </p:cNvPr>
          <p:cNvCxnSpPr>
            <a:cxnSpLocks/>
          </p:cNvCxnSpPr>
          <p:nvPr/>
        </p:nvCxnSpPr>
        <p:spPr>
          <a:xfrm>
            <a:off x="6395092" y="5224917"/>
            <a:ext cx="2958458"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4165AF99-35D5-919E-1C95-25B4EFBD2074}"/>
              </a:ext>
              <a:ext uri="{C183D7F6-B498-43B3-948B-1728B52AA6E4}">
                <adec:decorative xmlns:adec="http://schemas.microsoft.com/office/drawing/2017/decorative" val="1"/>
              </a:ext>
            </a:extLst>
          </p:cNvPr>
          <p:cNvCxnSpPr>
            <a:cxnSpLocks/>
          </p:cNvCxnSpPr>
          <p:nvPr/>
        </p:nvCxnSpPr>
        <p:spPr>
          <a:xfrm>
            <a:off x="4649328" y="5593594"/>
            <a:ext cx="4713747"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739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EBCCF-924D-9F44-65E3-2C7C4908DA2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848436E-5B49-FE58-F44F-50E0E7157E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E32389F-6B8B-9EB3-A8D3-019BEB981D1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Kellerdecke von unten dämmen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15" name="Gruppieren 14" descr="Die Grafik zeigt eine Person, die im linken Teil der Grafik in einem 2,60 Meter hohen Raum steht, im rechten Teil in einem Raum mit einer Deckenhöhe von nur 2,00 Meter. Durch die große Raumhöhe links, kann die zusätzlich angebrachte Deckendämmung großzügig ausfallen. Im niedrigeren Raum rechts ist eine dünnere Deckendämmung dargestellt, um eine ausreichende Raumhöhe beizubehalten.">
            <a:extLst>
              <a:ext uri="{FF2B5EF4-FFF2-40B4-BE49-F238E27FC236}">
                <a16:creationId xmlns:a16="http://schemas.microsoft.com/office/drawing/2014/main" id="{FCE0545C-2396-BF00-13F4-5AC0805BFBF4}"/>
              </a:ext>
            </a:extLst>
          </p:cNvPr>
          <p:cNvGrpSpPr/>
          <p:nvPr/>
        </p:nvGrpSpPr>
        <p:grpSpPr>
          <a:xfrm>
            <a:off x="846926" y="2052098"/>
            <a:ext cx="2933170" cy="2896588"/>
            <a:chOff x="727265" y="1296000"/>
            <a:chExt cx="2933170" cy="2896588"/>
          </a:xfrm>
        </p:grpSpPr>
        <p:pic>
          <p:nvPicPr>
            <p:cNvPr id="16" name="Grafik 15">
              <a:extLst>
                <a:ext uri="{FF2B5EF4-FFF2-40B4-BE49-F238E27FC236}">
                  <a16:creationId xmlns:a16="http://schemas.microsoft.com/office/drawing/2014/main" id="{07E800B2-954E-2CB6-610D-CF6E944E8B5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65" y="1296000"/>
              <a:ext cx="2933170" cy="2896588"/>
            </a:xfrm>
            <a:prstGeom prst="rect">
              <a:avLst/>
            </a:prstGeom>
          </p:spPr>
        </p:pic>
        <p:cxnSp>
          <p:nvCxnSpPr>
            <p:cNvPr id="17" name="Gerader Verbinder 16">
              <a:extLst>
                <a:ext uri="{FF2B5EF4-FFF2-40B4-BE49-F238E27FC236}">
                  <a16:creationId xmlns:a16="http://schemas.microsoft.com/office/drawing/2014/main" id="{6FA0D9B6-0B2C-7011-FD39-83C79AFF4709}"/>
                </a:ext>
                <a:ext uri="{C183D7F6-B498-43B3-948B-1728B52AA6E4}">
                  <adec:decorative xmlns:adec="http://schemas.microsoft.com/office/drawing/2017/decorative" val="1"/>
                </a:ext>
              </a:extLst>
            </p:cNvPr>
            <p:cNvCxnSpPr>
              <a:cxnSpLocks/>
            </p:cNvCxnSpPr>
            <p:nvPr/>
          </p:nvCxnSpPr>
          <p:spPr>
            <a:xfrm>
              <a:off x="1980060" y="1682750"/>
              <a:ext cx="0" cy="2257425"/>
            </a:xfrm>
            <a:prstGeom prst="line">
              <a:avLst/>
            </a:prstGeom>
            <a:ln w="12700">
              <a:solidFill>
                <a:srgbClr val="00657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C73F9051-FE9B-6CFA-C660-713FD32D4BCA}"/>
                </a:ext>
                <a:ext uri="{C183D7F6-B498-43B3-948B-1728B52AA6E4}">
                  <adec:decorative xmlns:adec="http://schemas.microsoft.com/office/drawing/2017/decorative" val="1"/>
                </a:ext>
              </a:extLst>
            </p:cNvPr>
            <p:cNvCxnSpPr>
              <a:cxnSpLocks/>
            </p:cNvCxnSpPr>
            <p:nvPr/>
          </p:nvCxnSpPr>
          <p:spPr>
            <a:xfrm>
              <a:off x="3538634" y="2289175"/>
              <a:ext cx="0" cy="1651000"/>
            </a:xfrm>
            <a:prstGeom prst="line">
              <a:avLst/>
            </a:prstGeom>
            <a:ln w="12700">
              <a:solidFill>
                <a:srgbClr val="00657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9B4561FD-CD1D-ECEC-1FDA-192901972D59}"/>
                </a:ext>
              </a:extLst>
            </p:cNvPr>
            <p:cNvSpPr txBox="1"/>
            <p:nvPr/>
          </p:nvSpPr>
          <p:spPr>
            <a:xfrm>
              <a:off x="1410497" y="1951209"/>
              <a:ext cx="620970" cy="276999"/>
            </a:xfrm>
            <a:prstGeom prst="rect">
              <a:avLst/>
            </a:prstGeom>
            <a:noFill/>
          </p:spPr>
          <p:txBody>
            <a:bodyPr wrap="square">
              <a:spAutoFit/>
            </a:bodyPr>
            <a:lstStyle/>
            <a:p>
              <a:r>
                <a:rPr lang="de-DE" sz="1200">
                  <a:solidFill>
                    <a:srgbClr val="006577"/>
                  </a:solidFill>
                  <a:latin typeface="Calibri" panose="020F0502020204030204" pitchFamily="34" charset="0"/>
                  <a:cs typeface="Calibri" panose="020F0502020204030204" pitchFamily="34" charset="0"/>
                </a:rPr>
                <a:t>2,60 m </a:t>
              </a:r>
            </a:p>
          </p:txBody>
        </p:sp>
        <p:sp>
          <p:nvSpPr>
            <p:cNvPr id="20" name="Textfeld 19">
              <a:extLst>
                <a:ext uri="{FF2B5EF4-FFF2-40B4-BE49-F238E27FC236}">
                  <a16:creationId xmlns:a16="http://schemas.microsoft.com/office/drawing/2014/main" id="{0ED13BB3-A840-E0AA-F105-71CFCEA86DF1}"/>
                </a:ext>
              </a:extLst>
            </p:cNvPr>
            <p:cNvSpPr txBox="1"/>
            <p:nvPr/>
          </p:nvSpPr>
          <p:spPr>
            <a:xfrm>
              <a:off x="2964522" y="2399045"/>
              <a:ext cx="620970" cy="276999"/>
            </a:xfrm>
            <a:prstGeom prst="rect">
              <a:avLst/>
            </a:prstGeom>
            <a:noFill/>
          </p:spPr>
          <p:txBody>
            <a:bodyPr wrap="square">
              <a:spAutoFit/>
            </a:bodyPr>
            <a:lstStyle/>
            <a:p>
              <a:r>
                <a:rPr lang="de-DE" sz="1200">
                  <a:solidFill>
                    <a:srgbClr val="006577"/>
                  </a:solidFill>
                  <a:latin typeface="Calibri" panose="020F0502020204030204" pitchFamily="34" charset="0"/>
                  <a:cs typeface="Calibri" panose="020F0502020204030204" pitchFamily="34" charset="0"/>
                </a:rPr>
                <a:t>2,00 m </a:t>
              </a:r>
            </a:p>
          </p:txBody>
        </p:sp>
      </p:grpSp>
      <p:sp>
        <p:nvSpPr>
          <p:cNvPr id="21" name="Textfeld 20">
            <a:extLst>
              <a:ext uri="{FF2B5EF4-FFF2-40B4-BE49-F238E27FC236}">
                <a16:creationId xmlns:a16="http://schemas.microsoft.com/office/drawing/2014/main" id="{8EDE4B28-CDBE-ECD1-1884-E87F764FA4BB}"/>
              </a:ext>
            </a:extLst>
          </p:cNvPr>
          <p:cNvSpPr txBox="1"/>
          <p:nvPr/>
        </p:nvSpPr>
        <p:spPr>
          <a:xfrm rot="240000">
            <a:off x="1937654" y="1884449"/>
            <a:ext cx="2297992" cy="54783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675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Einfache Maßnahme mit großer Wirkung.</a:t>
            </a:r>
          </a:p>
        </p:txBody>
      </p:sp>
      <p:sp>
        <p:nvSpPr>
          <p:cNvPr id="23" name="Textfeld 22" descr="Zu beachten sind, dass die&#10;Dämmstärke abhängig von Raumhöhe und Tür- und Fensterstürzen im Keller ist.&#10;Grundsätzlich gilt hier, je dicker, desto besser. &#10;Wände zu unbeheizten Räumen können analog mitgedämmt werden&#10;&#10;Vorteile hierbei sind, es&#10;sorgt für wärmere Oberflächentemperaturen am Fußboden der Wohnräume im Erdgeschoss. Sprich warme Füße. Des Weiteren &#10;weniger Heizkosten durch weniger Wärmeverluste. Es ist kostengünstig umsetzbar, da &#10;in der Regel einfach in Eigenleistung durchführbar, &#10;förderfähig und&#10;keine Baustelle in den Wohnräumen.&#10;">
            <a:extLst>
              <a:ext uri="{FF2B5EF4-FFF2-40B4-BE49-F238E27FC236}">
                <a16:creationId xmlns:a16="http://schemas.microsoft.com/office/drawing/2014/main" id="{5D3878B0-2D89-4A8B-81DE-094391A301D3}"/>
              </a:ext>
            </a:extLst>
          </p:cNvPr>
          <p:cNvSpPr txBox="1"/>
          <p:nvPr/>
        </p:nvSpPr>
        <p:spPr>
          <a:xfrm>
            <a:off x="4635440" y="1883607"/>
            <a:ext cx="6818570" cy="4062651"/>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Zu beachten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Dämmstärke abhängig von Raumhöhe und Tür- und Fensterstürzen im Keller</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Grundsätzlich gilt: je dicker – desto besser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Wände zu unbeheizten Räumen können analog mitgedämmt werden</a:t>
            </a:r>
          </a:p>
          <a:p>
            <a:pPr marL="285750" indent="-285750">
              <a:spcAft>
                <a:spcPts val="600"/>
              </a:spcAft>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a:spcAft>
                <a:spcPts val="600"/>
              </a:spcAft>
            </a:pPr>
            <a:r>
              <a:rPr lang="de-DE" sz="1600" b="1">
                <a:latin typeface="Calibri" panose="020F0502020204030204" pitchFamily="34" charset="0"/>
                <a:cs typeface="Calibri" panose="020F0502020204030204" pitchFamily="34" charset="0"/>
              </a:rPr>
              <a:t>Vorteile</a:t>
            </a:r>
            <a:r>
              <a:rPr lang="de-DE" sz="1600">
                <a:latin typeface="Calibri" panose="020F0502020204030204" pitchFamily="34" charset="0"/>
                <a:cs typeface="Calibri" panose="020F0502020204030204" pitchFamily="34" charset="0"/>
              </a:rPr>
              <a:t>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Sorgt für wärmere Oberflächentemperaturen am Fußboden der Wohnräume im Erdgeschoss </a:t>
            </a:r>
            <a:r>
              <a:rPr lang="de-DE" sz="1600">
                <a:latin typeface="Calibri" panose="020F0502020204030204" pitchFamily="34" charset="0"/>
                <a:cs typeface="Calibri" panose="020F0502020204030204" pitchFamily="34" charset="0"/>
                <a:sym typeface="Wingdings" panose="05000000000000000000" pitchFamily="2" charset="2"/>
              </a:rPr>
              <a:t> </a:t>
            </a:r>
            <a:r>
              <a:rPr lang="de-DE" sz="1600">
                <a:latin typeface="Calibri" panose="020F0502020204030204" pitchFamily="34" charset="0"/>
                <a:cs typeface="Calibri" panose="020F0502020204030204" pitchFamily="34" charset="0"/>
              </a:rPr>
              <a:t>warme Füße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Weniger Heizkosten durch weniger Wärmeverluste kostengünstig umsetzbar da:</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In der Regel einfach in Eigenleistung durchführbar</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Förderfähig </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Keine Baustelle in den Wohnräumen</a:t>
            </a:r>
          </a:p>
        </p:txBody>
      </p:sp>
      <p:sp>
        <p:nvSpPr>
          <p:cNvPr id="4" name="Inhaltsplatzhalter 2">
            <a:extLst>
              <a:ext uri="{FF2B5EF4-FFF2-40B4-BE49-F238E27FC236}">
                <a16:creationId xmlns:a16="http://schemas.microsoft.com/office/drawing/2014/main" id="{08373E8E-2BF6-FB25-2BAF-3C73292A72C3}"/>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Mehr Infos und Anleitung zum Selbermachen: </a:t>
            </a:r>
            <a:r>
              <a:rPr lang="de-DE" sz="110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www.zukunftaltbau.de/kellerdecke</a:t>
            </a:r>
            <a:endParaRPr lang="de-DE" sz="1100">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ECA0D8DE-1132-8AC7-4EF0-44210066F43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2A7900B-90E9-1352-72FA-88FB1E62EC7B}"/>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C72365F-AE8A-CC4A-E8F5-EA44C219413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868358F-C5D7-A866-B41F-C287FADF0C2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Grafik 5">
            <a:extLst>
              <a:ext uri="{FF2B5EF4-FFF2-40B4-BE49-F238E27FC236}">
                <a16:creationId xmlns:a16="http://schemas.microsoft.com/office/drawing/2014/main" id="{C992F059-2F72-2B27-AD33-AE1876B6D1AD}"/>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29866" y1="30100" x2="22819" y2="72575"/>
                        <a14:foregroundMark x1="22819" y1="72575" x2="65772" y2="82274"/>
                        <a14:foregroundMark x1="65772" y1="82274" x2="97315" y2="39130"/>
                        <a14:foregroundMark x1="97315" y1="39130" x2="71477" y2="6020"/>
                        <a14:foregroundMark x1="71477" y1="6020" x2="20470" y2="17391"/>
                        <a14:foregroundMark x1="20470" y1="17391" x2="53020" y2="45151"/>
                        <a14:foregroundMark x1="53020" y1="45151" x2="84899" y2="40468"/>
                        <a14:foregroundMark x1="20805" y1="3679" x2="65772" y2="1338"/>
                        <a14:foregroundMark x1="65772" y1="1338" x2="99664" y2="7023"/>
                        <a14:foregroundMark x1="43624" y1="12040" x2="99664" y2="11706"/>
                        <a14:foregroundMark x1="99664" y1="76254" x2="87919" y2="95318"/>
                        <a14:foregroundMark x1="93960" y1="97993" x2="34899" y2="97659"/>
                        <a14:foregroundMark x1="34899" y1="97659" x2="92953" y2="80268"/>
                        <a14:foregroundMark x1="50336" y1="84281" x2="99664" y2="88963"/>
                        <a14:foregroundMark x1="42282" y1="83278" x2="75839" y2="91304"/>
                        <a14:foregroundMark x1="37248" y1="85619" x2="52685" y2="99666"/>
                        <a14:foregroundMark x1="32886" y1="82609" x2="35906" y2="99666"/>
                        <a14:foregroundMark x1="32215" y1="82943" x2="99664" y2="78595"/>
                        <a14:foregroundMark x1="16107" y1="2007" x2="99664" y2="669"/>
                        <a14:foregroundMark x1="18121" y1="669" x2="99664" y2="1003"/>
                        <a14:foregroundMark x1="46980" y1="4013" x2="99664" y2="4348"/>
                        <a14:foregroundMark x1="24832" y1="7692" x2="99664" y2="7692"/>
                        <a14:foregroundMark x1="44631" y1="14716" x2="99664" y2="14716"/>
                        <a14:foregroundMark x1="40604" y1="79933" x2="99664" y2="82609"/>
                        <a14:foregroundMark x1="46309" y1="92977" x2="99664" y2="92977"/>
                        <a14:foregroundMark x1="57718" y1="97324" x2="23490" y2="94649"/>
                        <a14:foregroundMark x1="23154" y1="94649" x2="32550" y2="99666"/>
                        <a14:foregroundMark x1="21812" y1="94314" x2="22148" y2="99666"/>
                        <a14:foregroundMark x1="19463" y1="92977" x2="19463" y2="99666"/>
                        <a14:foregroundMark x1="17450" y1="87625" x2="19463" y2="99666"/>
                        <a14:foregroundMark x1="21477" y1="93645" x2="21812" y2="76923"/>
                        <a14:foregroundMark x1="21141" y1="76923" x2="19799" y2="99666"/>
                        <a14:foregroundMark x1="38255" y1="99666" x2="99664" y2="99666"/>
                        <a14:foregroundMark x1="20470" y1="94649" x2="21812" y2="99331"/>
                        <a14:foregroundMark x1="16107" y1="78595" x2="4027" y2="95987"/>
                        <a14:foregroundMark x1="11745" y1="79933" x2="11745" y2="64548"/>
                        <a14:foregroundMark x1="13758" y1="69565" x2="1342" y2="94649"/>
                        <a14:foregroundMark x1="0" y1="87291" x2="18792" y2="88629"/>
                        <a14:foregroundMark x1="0" y1="77592" x2="3356" y2="77926"/>
                        <a14:foregroundMark x1="12752" y1="79264" x2="13423" y2="66890"/>
                        <a14:foregroundMark x1="11745" y1="58863" x2="4362" y2="43144"/>
                        <a14:foregroundMark x1="5369" y1="40803" x2="6040" y2="93311"/>
                        <a14:foregroundMark x1="2685" y1="50167" x2="6376" y2="93311"/>
                        <a14:foregroundMark x1="24161" y1="94314" x2="32550" y2="98328"/>
                        <a14:foregroundMark x1="32550" y1="96990" x2="17450" y2="93311"/>
                        <a14:foregroundMark x1="19128" y1="96990" x2="18121" y2="92977"/>
                        <a14:foregroundMark x1="7718" y1="91973" x2="14765" y2="99331"/>
                        <a14:foregroundMark x1="13423" y1="95987" x2="12081" y2="95652"/>
                        <a14:foregroundMark x1="5369" y1="96990" x2="6711" y2="96990"/>
                        <a14:foregroundMark x1="12081" y1="97324" x2="1342" y2="98662"/>
                        <a14:foregroundMark x1="11745" y1="98662" x2="2013" y2="98997"/>
                        <a14:foregroundMark x1="0" y1="99331" x2="32886" y2="98662"/>
                        <a14:foregroundMark x1="1342" y1="79933" x2="1342" y2="47492"/>
                        <a14:foregroundMark x1="2013" y1="45485" x2="1678" y2="34783"/>
                        <a14:foregroundMark x1="3356" y1="51839" x2="1342" y2="38796"/>
                        <a14:foregroundMark x1="336" y1="43813" x2="2013" y2="61538"/>
                        <a14:foregroundMark x1="336" y1="43813" x2="1007" y2="69565"/>
                        <a14:foregroundMark x1="0" y1="42475" x2="0" y2="50502"/>
                        <a14:foregroundMark x1="1678" y1="37458" x2="1342" y2="65552"/>
                        <a14:foregroundMark x1="4698" y1="36455" x2="18456" y2="36789"/>
                        <a14:foregroundMark x1="1007" y1="36455" x2="4027" y2="36455"/>
                        <a14:backgroundMark x1="1342" y1="34114" x2="1342" y2="34114"/>
                        <a14:backgroundMark x1="1678" y1="34114" x2="1342" y2="34448"/>
                      </a14:backgroundRemoval>
                    </a14:imgEffect>
                  </a14:imgLayer>
                </a14:imgProps>
              </a:ext>
              <a:ext uri="{28A0092B-C50C-407E-A947-70E740481C1C}">
                <a14:useLocalDpi xmlns:a14="http://schemas.microsoft.com/office/drawing/2010/main" val="0"/>
              </a:ext>
            </a:extLst>
          </a:blip>
          <a:srcRect/>
          <a:stretch/>
        </p:blipFill>
        <p:spPr>
          <a:xfrm>
            <a:off x="10692000" y="720000"/>
            <a:ext cx="791318" cy="792000"/>
          </a:xfrm>
          <a:prstGeom prst="ellipse">
            <a:avLst/>
          </a:prstGeom>
          <a:solidFill>
            <a:schemeClr val="bg1"/>
          </a:solidFill>
          <a:ln w="9525">
            <a:solidFill>
              <a:srgbClr val="006373"/>
            </a:solidFill>
          </a:ln>
        </p:spPr>
      </p:pic>
    </p:spTree>
    <p:extLst>
      <p:ext uri="{BB962C8B-B14F-4D97-AF65-F5344CB8AC3E}">
        <p14:creationId xmlns:p14="http://schemas.microsoft.com/office/powerpoint/2010/main" val="3840328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01E5A-5C89-E70B-E59C-1E8B2CF3E0F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B925666-74C3-A1ED-42EE-3851B35BDE1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20BBA5B-06F9-D794-6B4A-0D63A29BBEE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Wärmebrücken reduzieren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Übergang mitdenken – Details planen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6" name="Textfeld 15" descr="Nicht nur Flächen beachten, sondern Übergänge mitdenken. &#10;Reduzierung der Wärmebrücken am Beispiel Kellerdecke&#10;bei gedämmten Außenwänden (aktuell oder zukünftig geplant) empfiehlt es sich, wenn die Kellerdecke gedämmt wird, die Kelleraußenwände zusätzlich mit einem „Schleppstreifen“ zu versehen&#10;Dämmung der Außenwand sollte ebenfalls über die Kellerdecke nach unten gezogen werden – je nach Geländehöhe auch bis ins Erdreich, um Temperatur-schwankungen im Keller zu reduzieren&#10;">
            <a:extLst>
              <a:ext uri="{FF2B5EF4-FFF2-40B4-BE49-F238E27FC236}">
                <a16:creationId xmlns:a16="http://schemas.microsoft.com/office/drawing/2014/main" id="{044213E1-8EF0-BA16-E9A0-B374FF1F58CB}"/>
              </a:ext>
            </a:extLst>
          </p:cNvPr>
          <p:cNvSpPr txBox="1"/>
          <p:nvPr/>
        </p:nvSpPr>
        <p:spPr>
          <a:xfrm>
            <a:off x="610666" y="1740884"/>
            <a:ext cx="4980510" cy="3031599"/>
          </a:xfrm>
          <a:prstGeom prst="rect">
            <a:avLst/>
          </a:prstGeom>
          <a:noFill/>
        </p:spPr>
        <p:txBody>
          <a:bodyPr wrap="square">
            <a:spAutoFit/>
          </a:bodyPr>
          <a:lstStyle/>
          <a:p>
            <a:pPr>
              <a:spcBef>
                <a:spcPts val="600"/>
              </a:spcBef>
              <a:buClr>
                <a:srgbClr val="006577"/>
              </a:buClr>
            </a:pPr>
            <a:r>
              <a:rPr lang="de-DE" sz="1600">
                <a:latin typeface="Calibri" panose="020F0502020204030204" pitchFamily="34" charset="0"/>
                <a:cs typeface="Calibri" panose="020F0502020204030204" pitchFamily="34" charset="0"/>
              </a:rPr>
              <a:t>Nicht nur Flächen beachten, sondern </a:t>
            </a:r>
            <a:r>
              <a:rPr lang="de-DE" sz="1600" b="1">
                <a:latin typeface="Calibri" panose="020F0502020204030204" pitchFamily="34" charset="0"/>
                <a:cs typeface="Calibri" panose="020F0502020204030204" pitchFamily="34" charset="0"/>
              </a:rPr>
              <a:t>Übergänge mitdenken. </a:t>
            </a:r>
          </a:p>
          <a:p>
            <a:pPr>
              <a:spcBef>
                <a:spcPts val="600"/>
              </a:spcBef>
              <a:buClr>
                <a:srgbClr val="006577"/>
              </a:buClr>
            </a:pPr>
            <a:r>
              <a:rPr lang="de-DE" sz="1600" b="1">
                <a:latin typeface="Calibri" panose="020F0502020204030204" pitchFamily="34" charset="0"/>
                <a:cs typeface="Calibri" panose="020F0502020204030204" pitchFamily="34" charset="0"/>
              </a:rPr>
              <a:t>Reduzierung der Wärmebrücken </a:t>
            </a:r>
            <a:r>
              <a:rPr lang="de-DE" sz="1600">
                <a:latin typeface="Calibri" panose="020F0502020204030204" pitchFamily="34" charset="0"/>
                <a:cs typeface="Calibri" panose="020F0502020204030204" pitchFamily="34" charset="0"/>
              </a:rPr>
              <a:t>am Beispiel Kellerdecke</a:t>
            </a:r>
          </a:p>
          <a:p>
            <a:pPr marL="269875" indent="-176213">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gedämmten Außenwänden (aktuell oder zukünftig geplant) empfiehlt es sich, wenn die Kellerdecke gedämmt wird, die Kelleraußenwände zusätzlich mit einem „</a:t>
            </a:r>
            <a:r>
              <a:rPr lang="de-DE" sz="1600" b="1">
                <a:latin typeface="Calibri" panose="020F0502020204030204" pitchFamily="34" charset="0"/>
                <a:cs typeface="Calibri" panose="020F0502020204030204" pitchFamily="34" charset="0"/>
              </a:rPr>
              <a:t>Schleppstreifen</a:t>
            </a:r>
            <a:r>
              <a:rPr lang="de-DE" sz="1600">
                <a:latin typeface="Calibri" panose="020F0502020204030204" pitchFamily="34" charset="0"/>
                <a:cs typeface="Calibri" panose="020F0502020204030204" pitchFamily="34" charset="0"/>
              </a:rPr>
              <a:t>“ zu versehen</a:t>
            </a:r>
          </a:p>
          <a:p>
            <a:pPr marL="269875" indent="-176213">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Dämmung der Außenwand sollte ebenfalls über die Kellerdecke nach unten gezogen werden – je nach Geländehöhe auch bis ins Erdreich, um Temperatur-schwankungen im Keller zu reduzieren</a:t>
            </a:r>
          </a:p>
        </p:txBody>
      </p:sp>
      <p:pic>
        <p:nvPicPr>
          <p:cNvPr id="6" name="Grafik 5" descr="Die Grafik zeigt einen Schnitt durch ein Haus mit unbeheiztem Keller und beheizten Erdgeschoss. Die Kellerdecke ist von unten gedämmt, sowie die Außenwand auf der Außenseite. Die Fassadendämmung wird dabei nach unten gezogen und dämmt einen Teil des unbeheizten Kellers. Die Kellerdeckendämmung endet nicht an der Außenwand. Diese wird noch zusätzlich an der Innenseite der Außenwand direkt unter der Kellerdecke in einer Höhe von einem halben Meter angebracht. Die Kellerwand wird somit direkt unter der Kellerdecke noch von innen und außen gedämmt.">
            <a:extLst>
              <a:ext uri="{FF2B5EF4-FFF2-40B4-BE49-F238E27FC236}">
                <a16:creationId xmlns:a16="http://schemas.microsoft.com/office/drawing/2014/main" id="{3AE63B42-7115-B25A-7E27-A341193ACA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268825" y="1740884"/>
            <a:ext cx="3987538" cy="4039375"/>
          </a:xfrm>
          <a:prstGeom prst="rect">
            <a:avLst/>
          </a:prstGeom>
        </p:spPr>
      </p:pic>
      <p:sp>
        <p:nvSpPr>
          <p:cNvPr id="3" name="Fußzeilenplatzhalter 4">
            <a:extLst>
              <a:ext uri="{FF2B5EF4-FFF2-40B4-BE49-F238E27FC236}">
                <a16:creationId xmlns:a16="http://schemas.microsoft.com/office/drawing/2014/main" id="{E1248EC0-2BEE-5406-1543-3C98406BAF7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AC45E9D2-2229-1C7E-B1EF-7D296EAA526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21</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6F2DF72-C477-B5E4-1792-AD09DCD9200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F9477B4-9CE9-5EA0-F5BD-958ED773861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751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9BD0E-BE01-9BC9-428A-3EEE4D33907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9AAAAAD-F7AD-1BDC-A87B-D6B8E04012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Keine Schimmelbildung dank Sanierung">
            <a:extLst>
              <a:ext uri="{FF2B5EF4-FFF2-40B4-BE49-F238E27FC236}">
                <a16:creationId xmlns:a16="http://schemas.microsoft.com/office/drawing/2014/main" id="{2B93EEF6-3C6F-5DA1-95A7-9318840E62C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Keine Schimmelbildung dank Sanierung</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6" name="Grafik 15">
            <a:extLst>
              <a:ext uri="{FF2B5EF4-FFF2-40B4-BE49-F238E27FC236}">
                <a16:creationId xmlns:a16="http://schemas.microsoft.com/office/drawing/2014/main" id="{2AC8FCA6-877C-8F37-1DBC-9612464338F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600"/>
            <a:ext cx="2401574" cy="3500285"/>
          </a:xfrm>
          <a:prstGeom prst="rect">
            <a:avLst/>
          </a:prstGeom>
        </p:spPr>
      </p:pic>
      <p:sp>
        <p:nvSpPr>
          <p:cNvPr id="38" name="Textfeld 37" descr="Unsaniert:&#10;Wärmebrücken (an schlecht gedämmten Bauteilen) kühlen Wände aus. Dort schlägt sich Feuchte nieder&#10;Schimmelgefahr erhöht bei schlechter Belüftung. Gut ist regelmäßiges Stoßlüften, schlecht sind dauerhaft gekippte Fenster (wenig Frischluft, viel Wärmeverlust).&#10;Saniert:&#10;Dämmung erhöht die Oberflächentemperatur der Bauteile im Innenraum und reduziert die Wärmeverluste.&#10;Lüftungsanlagen reduzieren die Luftfeuchtigkeit und sorgen für Frischluft.&#10;">
            <a:extLst>
              <a:ext uri="{FF2B5EF4-FFF2-40B4-BE49-F238E27FC236}">
                <a16:creationId xmlns:a16="http://schemas.microsoft.com/office/drawing/2014/main" id="{C6D29429-9E7F-7EFE-F0CF-F68CBA72543B}"/>
              </a:ext>
            </a:extLst>
          </p:cNvPr>
          <p:cNvSpPr txBox="1"/>
          <p:nvPr/>
        </p:nvSpPr>
        <p:spPr>
          <a:xfrm>
            <a:off x="3806240" y="2281772"/>
            <a:ext cx="6096000" cy="3339376"/>
          </a:xfrm>
          <a:prstGeom prst="rect">
            <a:avLst/>
          </a:prstGeom>
          <a:noFill/>
        </p:spPr>
        <p:txBody>
          <a:bodyPr wrap="square">
            <a:spAutoFit/>
          </a:bodyPr>
          <a:lstStyle/>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Unsaniert</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Wärmebrücken</a:t>
            </a:r>
            <a:r>
              <a:rPr lang="de-DE" sz="1600">
                <a:latin typeface="Calibri" panose="020F0502020204030204" pitchFamily="34" charset="0"/>
                <a:cs typeface="Calibri" panose="020F0502020204030204" pitchFamily="34" charset="0"/>
              </a:rPr>
              <a:t> (an schlecht gedämmten Bauteilen) kühlen Wände aus. Dort schlägt sich Feuchte nieder.</a:t>
            </a:r>
          </a:p>
          <a:p>
            <a:pPr>
              <a:spcBef>
                <a:spcPts val="0"/>
              </a:spcBef>
              <a:spcAft>
                <a:spcPts val="1800"/>
              </a:spcAft>
              <a:buClr>
                <a:srgbClr val="006577"/>
              </a:buClr>
            </a:pPr>
            <a:r>
              <a:rPr lang="de-DE" sz="1600" b="1">
                <a:latin typeface="Calibri" panose="020F0502020204030204" pitchFamily="34" charset="0"/>
                <a:cs typeface="Calibri" panose="020F0502020204030204" pitchFamily="34" charset="0"/>
              </a:rPr>
              <a:t>Schimmelgefahr</a:t>
            </a:r>
            <a:r>
              <a:rPr lang="de-DE" sz="1600">
                <a:latin typeface="Calibri" panose="020F0502020204030204" pitchFamily="34" charset="0"/>
                <a:cs typeface="Calibri" panose="020F0502020204030204" pitchFamily="34" charset="0"/>
              </a:rPr>
              <a:t> erhöht bei schlechter Belüftung. Gut ist regelmäßiges Stoßlüften, schlecht sind dauerhaft gekippte Fenster (wenig Frischluft, viel Wärmeverlust).</a:t>
            </a:r>
            <a:endParaRPr lang="de-DE" sz="1600" b="1">
              <a:latin typeface="Calibri" panose="020F0502020204030204" pitchFamily="34" charset="0"/>
              <a:cs typeface="Calibri" panose="020F0502020204030204" pitchFamily="34" charset="0"/>
            </a:endParaRP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Saniert</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Dämmung</a:t>
            </a:r>
            <a:r>
              <a:rPr lang="de-DE" sz="1600">
                <a:latin typeface="Calibri" panose="020F0502020204030204" pitchFamily="34" charset="0"/>
                <a:cs typeface="Calibri" panose="020F0502020204030204" pitchFamily="34" charset="0"/>
              </a:rPr>
              <a:t> erhöht die Oberflächentemperatur der Bauteile im Innenraum und reduziert die Wärmeverluste.</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Lüftungsanlagen</a:t>
            </a:r>
            <a:r>
              <a:rPr lang="de-DE" sz="1600">
                <a:latin typeface="Calibri" panose="020F0502020204030204" pitchFamily="34" charset="0"/>
                <a:cs typeface="Calibri" panose="020F0502020204030204" pitchFamily="34" charset="0"/>
              </a:rPr>
              <a:t> reduzieren die Luftfeuchtigkeit und sorgen für Frischluft.</a:t>
            </a:r>
          </a:p>
        </p:txBody>
      </p:sp>
      <p:sp>
        <p:nvSpPr>
          <p:cNvPr id="6" name="Textfeld 5" descr="* Die Feuchtigkeit wird durch Fensterlüftung und Undichtigkeiten in der Gebäudehülle nach außen abgegeben. Undichtigkeiten treten beispielsweise am Übergang von Außenwand zu Dach oder dem Kellerabgang auf. Eine weitere Schwachstelle sind verzogene oder schlecht schließende Fenster. Grundsätzlich gilt: Je älter die Fenster, desto größer die Undichtigkeiten. &#10;">
            <a:extLst>
              <a:ext uri="{FF2B5EF4-FFF2-40B4-BE49-F238E27FC236}">
                <a16:creationId xmlns:a16="http://schemas.microsoft.com/office/drawing/2014/main" id="{3560788A-4C4D-D279-E0BA-3EF81B889279}"/>
              </a:ext>
            </a:extLst>
          </p:cNvPr>
          <p:cNvSpPr txBox="1"/>
          <p:nvPr/>
        </p:nvSpPr>
        <p:spPr>
          <a:xfrm>
            <a:off x="695324" y="5945594"/>
            <a:ext cx="10801351" cy="430887"/>
          </a:xfrm>
          <a:prstGeom prst="rect">
            <a:avLst/>
          </a:prstGeom>
          <a:noFill/>
        </p:spPr>
        <p:txBody>
          <a:bodyPr wrap="square">
            <a:spAutoFit/>
          </a:bodyPr>
          <a:lstStyle/>
          <a:p>
            <a:r>
              <a:rPr lang="de-DE" sz="1100">
                <a:latin typeface="Calibri"/>
                <a:cs typeface="Calibri"/>
              </a:rPr>
              <a:t>* Die Feuchtigkeit wird durch Fensterlüftung und Undichtigkeiten in der Gebäudehülle nach außen abgegeben. Undichtigkeiten treten beispielsweise am Übergang von Außenwand zu Dach oder dem Kellerabgang auf. Eine weitere Schwachstelle sind verzogene oder schlecht schließende Fenster. Grundsätzlich gilt: Je älter die Fenster, desto größer die Undichtigkeiten. </a:t>
            </a:r>
            <a:endParaRPr lang="de-DE" sz="1100" strike="sngStrike">
              <a:latin typeface="Calibri"/>
              <a:cs typeface="Calibri"/>
            </a:endParaRPr>
          </a:p>
        </p:txBody>
      </p:sp>
      <p:sp>
        <p:nvSpPr>
          <p:cNvPr id="40" name="Textfeld 39">
            <a:extLst>
              <a:ext uri="{FF2B5EF4-FFF2-40B4-BE49-F238E27FC236}">
                <a16:creationId xmlns:a16="http://schemas.microsoft.com/office/drawing/2014/main" id="{51FBA498-B869-CF0E-0FAE-D505A8E8FB27}"/>
              </a:ext>
            </a:extLst>
          </p:cNvPr>
          <p:cNvSpPr txBox="1"/>
          <p:nvPr/>
        </p:nvSpPr>
        <p:spPr>
          <a:xfrm rot="240000">
            <a:off x="7068181" y="1539343"/>
            <a:ext cx="4011248" cy="973050"/>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Durchschnittlich entstehen rund </a:t>
            </a:r>
            <a:br>
              <a:rPr lang="de-DE" sz="1600">
                <a:solidFill>
                  <a:schemeClr val="tx1"/>
                </a:solidFill>
              </a:rPr>
            </a:br>
            <a:r>
              <a:rPr lang="de-DE" sz="1600" b="1">
                <a:solidFill>
                  <a:schemeClr val="tx1"/>
                </a:solidFill>
              </a:rPr>
              <a:t>10 Liter (Luft-) Feuchtigkeit pro Tag </a:t>
            </a:r>
            <a:r>
              <a:rPr lang="de-DE" sz="1600">
                <a:solidFill>
                  <a:schemeClr val="tx1"/>
                </a:solidFill>
              </a:rPr>
              <a:t>in einer </a:t>
            </a:r>
            <a:br>
              <a:rPr lang="de-DE" sz="1600">
                <a:solidFill>
                  <a:schemeClr val="tx1"/>
                </a:solidFill>
              </a:rPr>
            </a:br>
            <a:r>
              <a:rPr lang="de-DE" sz="1600">
                <a:solidFill>
                  <a:schemeClr val="tx1"/>
                </a:solidFill>
              </a:rPr>
              <a:t>4-Personen-Wohnung. Maximal 0,2 Liter davon entweichen durch die Außenwand*.</a:t>
            </a:r>
          </a:p>
        </p:txBody>
      </p:sp>
      <p:sp>
        <p:nvSpPr>
          <p:cNvPr id="3" name="Fußzeilenplatzhalter 4">
            <a:extLst>
              <a:ext uri="{FF2B5EF4-FFF2-40B4-BE49-F238E27FC236}">
                <a16:creationId xmlns:a16="http://schemas.microsoft.com/office/drawing/2014/main" id="{E5C32E73-E50D-3D6F-5AB7-5C993A7A5EE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758F609-ECF1-BDD2-5BBB-FABCF2654F1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B7638CC1-F3FB-F04A-D248-BFC80AE542D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03E51AF-582C-4B44-D645-FE72D8C5732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Ellipse 17">
            <a:extLst>
              <a:ext uri="{FF2B5EF4-FFF2-40B4-BE49-F238E27FC236}">
                <a16:creationId xmlns:a16="http://schemas.microsoft.com/office/drawing/2014/main" id="{AE60E2E6-CB39-83B3-2321-0C71BD29EB77}"/>
              </a:ext>
              <a:ext uri="{C183D7F6-B498-43B3-948B-1728B52AA6E4}">
                <adec:decorative xmlns:adec="http://schemas.microsoft.com/office/drawing/2017/decorative" val="1"/>
              </a:ext>
            </a:extLst>
          </p:cNvPr>
          <p:cNvSpPr>
            <a:spLocks noChangeAspect="1"/>
          </p:cNvSpPr>
          <p:nvPr/>
        </p:nvSpPr>
        <p:spPr>
          <a:xfrm>
            <a:off x="3249223" y="269556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20" name="Ellipse 19">
            <a:extLst>
              <a:ext uri="{FF2B5EF4-FFF2-40B4-BE49-F238E27FC236}">
                <a16:creationId xmlns:a16="http://schemas.microsoft.com/office/drawing/2014/main" id="{4F2A4850-C72B-B0AE-55DC-C0DD01362B6A}"/>
              </a:ext>
              <a:ext uri="{C183D7F6-B498-43B3-948B-1728B52AA6E4}">
                <adec:decorative xmlns:adec="http://schemas.microsoft.com/office/drawing/2017/decorative" val="1"/>
              </a:ext>
            </a:extLst>
          </p:cNvPr>
          <p:cNvSpPr>
            <a:spLocks noChangeAspect="1"/>
          </p:cNvSpPr>
          <p:nvPr/>
        </p:nvSpPr>
        <p:spPr>
          <a:xfrm>
            <a:off x="3249223" y="332779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
        <p:nvSpPr>
          <p:cNvPr id="22" name="Ellipse 21">
            <a:extLst>
              <a:ext uri="{FF2B5EF4-FFF2-40B4-BE49-F238E27FC236}">
                <a16:creationId xmlns:a16="http://schemas.microsoft.com/office/drawing/2014/main" id="{1A986629-7666-7E7B-DCEC-3120EA7EF52D}"/>
              </a:ext>
              <a:ext uri="{C183D7F6-B498-43B3-948B-1728B52AA6E4}">
                <adec:decorative xmlns:adec="http://schemas.microsoft.com/office/drawing/2017/decorative" val="1"/>
              </a:ext>
            </a:extLst>
          </p:cNvPr>
          <p:cNvSpPr>
            <a:spLocks noChangeAspect="1"/>
          </p:cNvSpPr>
          <p:nvPr/>
        </p:nvSpPr>
        <p:spPr>
          <a:xfrm>
            <a:off x="3249223" y="4379585"/>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3</a:t>
            </a:r>
          </a:p>
        </p:txBody>
      </p:sp>
      <p:sp>
        <p:nvSpPr>
          <p:cNvPr id="24" name="Ellipse 23">
            <a:extLst>
              <a:ext uri="{FF2B5EF4-FFF2-40B4-BE49-F238E27FC236}">
                <a16:creationId xmlns:a16="http://schemas.microsoft.com/office/drawing/2014/main" id="{D544AA7C-F644-7732-E860-F9DDF0E78406}"/>
              </a:ext>
              <a:ext uri="{C183D7F6-B498-43B3-948B-1728B52AA6E4}">
                <adec:decorative xmlns:adec="http://schemas.microsoft.com/office/drawing/2017/decorative" val="1"/>
              </a:ext>
            </a:extLst>
          </p:cNvPr>
          <p:cNvSpPr>
            <a:spLocks noChangeAspect="1"/>
          </p:cNvSpPr>
          <p:nvPr/>
        </p:nvSpPr>
        <p:spPr>
          <a:xfrm>
            <a:off x="3249223" y="4912985"/>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4</a:t>
            </a:r>
          </a:p>
        </p:txBody>
      </p:sp>
      <p:sp>
        <p:nvSpPr>
          <p:cNvPr id="26" name="Ellipse 25">
            <a:extLst>
              <a:ext uri="{FF2B5EF4-FFF2-40B4-BE49-F238E27FC236}">
                <a16:creationId xmlns:a16="http://schemas.microsoft.com/office/drawing/2014/main" id="{07CB38B0-5C83-E5C5-8633-C2794FB6D98D}"/>
              </a:ext>
              <a:ext uri="{C183D7F6-B498-43B3-948B-1728B52AA6E4}">
                <adec:decorative xmlns:adec="http://schemas.microsoft.com/office/drawing/2017/decorative" val="1"/>
              </a:ext>
            </a:extLst>
          </p:cNvPr>
          <p:cNvSpPr>
            <a:spLocks noChangeAspect="1"/>
          </p:cNvSpPr>
          <p:nvPr/>
        </p:nvSpPr>
        <p:spPr>
          <a:xfrm>
            <a:off x="867320" y="296588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28" name="Ellipse 27">
            <a:extLst>
              <a:ext uri="{FF2B5EF4-FFF2-40B4-BE49-F238E27FC236}">
                <a16:creationId xmlns:a16="http://schemas.microsoft.com/office/drawing/2014/main" id="{EE339BBE-8B0B-B5B1-4A2A-4C94923B48E6}"/>
              </a:ext>
              <a:ext uri="{C183D7F6-B498-43B3-948B-1728B52AA6E4}">
                <adec:decorative xmlns:adec="http://schemas.microsoft.com/office/drawing/2017/decorative" val="1"/>
              </a:ext>
            </a:extLst>
          </p:cNvPr>
          <p:cNvSpPr>
            <a:spLocks noChangeAspect="1"/>
          </p:cNvSpPr>
          <p:nvPr/>
        </p:nvSpPr>
        <p:spPr>
          <a:xfrm>
            <a:off x="1487957" y="296588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
        <p:nvSpPr>
          <p:cNvPr id="30" name="Ellipse 29">
            <a:extLst>
              <a:ext uri="{FF2B5EF4-FFF2-40B4-BE49-F238E27FC236}">
                <a16:creationId xmlns:a16="http://schemas.microsoft.com/office/drawing/2014/main" id="{7C41E9BF-ABBB-2A4B-1480-BAB5C2F406E1}"/>
              </a:ext>
              <a:ext uri="{C183D7F6-B498-43B3-948B-1728B52AA6E4}">
                <adec:decorative xmlns:adec="http://schemas.microsoft.com/office/drawing/2017/decorative" val="1"/>
              </a:ext>
            </a:extLst>
          </p:cNvPr>
          <p:cNvSpPr>
            <a:spLocks noChangeAspect="1"/>
          </p:cNvSpPr>
          <p:nvPr/>
        </p:nvSpPr>
        <p:spPr>
          <a:xfrm>
            <a:off x="1067652" y="4407498"/>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3</a:t>
            </a:r>
          </a:p>
        </p:txBody>
      </p:sp>
      <p:sp>
        <p:nvSpPr>
          <p:cNvPr id="32" name="Ellipse 31">
            <a:extLst>
              <a:ext uri="{FF2B5EF4-FFF2-40B4-BE49-F238E27FC236}">
                <a16:creationId xmlns:a16="http://schemas.microsoft.com/office/drawing/2014/main" id="{840A2394-2FA6-A266-96A5-36AE4A3B35AB}"/>
              </a:ext>
              <a:ext uri="{C183D7F6-B498-43B3-948B-1728B52AA6E4}">
                <adec:decorative xmlns:adec="http://schemas.microsoft.com/office/drawing/2017/decorative" val="1"/>
              </a:ext>
            </a:extLst>
          </p:cNvPr>
          <p:cNvSpPr>
            <a:spLocks noChangeAspect="1"/>
          </p:cNvSpPr>
          <p:nvPr/>
        </p:nvSpPr>
        <p:spPr>
          <a:xfrm>
            <a:off x="2119225" y="4210048"/>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4</a:t>
            </a:r>
          </a:p>
        </p:txBody>
      </p:sp>
      <p:sp>
        <p:nvSpPr>
          <p:cNvPr id="34" name="Ellipse 33">
            <a:extLst>
              <a:ext uri="{FF2B5EF4-FFF2-40B4-BE49-F238E27FC236}">
                <a16:creationId xmlns:a16="http://schemas.microsoft.com/office/drawing/2014/main" id="{F7C1FCD6-4BD8-4F5D-1E25-C5F9BDC0622B}"/>
              </a:ext>
              <a:ext uri="{C183D7F6-B498-43B3-948B-1728B52AA6E4}">
                <adec:decorative xmlns:adec="http://schemas.microsoft.com/office/drawing/2017/decorative" val="1"/>
              </a:ext>
            </a:extLst>
          </p:cNvPr>
          <p:cNvSpPr>
            <a:spLocks noChangeAspect="1"/>
          </p:cNvSpPr>
          <p:nvPr/>
        </p:nvSpPr>
        <p:spPr>
          <a:xfrm>
            <a:off x="867320" y="369567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36" name="Ellipse 35">
            <a:extLst>
              <a:ext uri="{FF2B5EF4-FFF2-40B4-BE49-F238E27FC236}">
                <a16:creationId xmlns:a16="http://schemas.microsoft.com/office/drawing/2014/main" id="{C3E3ABFB-E7CB-47DE-E45C-48901DD12A9A}"/>
              </a:ext>
              <a:ext uri="{C183D7F6-B498-43B3-948B-1728B52AA6E4}">
                <adec:decorative xmlns:adec="http://schemas.microsoft.com/office/drawing/2017/decorative" val="1"/>
              </a:ext>
            </a:extLst>
          </p:cNvPr>
          <p:cNvSpPr>
            <a:spLocks noChangeAspect="1"/>
          </p:cNvSpPr>
          <p:nvPr/>
        </p:nvSpPr>
        <p:spPr>
          <a:xfrm>
            <a:off x="1487957" y="369567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1267091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E067B-C76B-C824-DA93-DA57D0F1E79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33CF31C-0C43-1ACB-E146-9E19A1261D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Lüftung in Gebäude&#10;Unkontrolliert vermeiden, ausreichend sicherstellen&#10;">
            <a:extLst>
              <a:ext uri="{FF2B5EF4-FFF2-40B4-BE49-F238E27FC236}">
                <a16:creationId xmlns:a16="http://schemas.microsoft.com/office/drawing/2014/main" id="{F37D5D22-88B3-68D4-4CDC-B84E6FB2FC8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Lüftung im Gebäude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Unkontrolliert vermeiden, ausreichend sicherstellen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Inhaltsplatzhalter 4" descr="Sanierung mindert „unkontrollierte Lüftung“: spart Energie und Heizkosten, reduziert Zugluft, erhöht Komfort&#10;">
            <a:extLst>
              <a:ext uri="{FF2B5EF4-FFF2-40B4-BE49-F238E27FC236}">
                <a16:creationId xmlns:a16="http://schemas.microsoft.com/office/drawing/2014/main" id="{CA612C75-5925-390C-7E4A-B0D30B0C308D}"/>
              </a:ext>
            </a:extLst>
          </p:cNvPr>
          <p:cNvSpPr txBox="1">
            <a:spLocks/>
          </p:cNvSpPr>
          <p:nvPr/>
        </p:nvSpPr>
        <p:spPr>
          <a:xfrm>
            <a:off x="610664" y="1699992"/>
            <a:ext cx="9386776" cy="464083"/>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a:latin typeface="Calibri" panose="020F0502020204030204" pitchFamily="34" charset="0"/>
                <a:cs typeface="Calibri" panose="020F0502020204030204" pitchFamily="34" charset="0"/>
              </a:rPr>
              <a:t>Sanierung mindert </a:t>
            </a:r>
            <a:r>
              <a:rPr lang="de-DE" sz="1600">
                <a:latin typeface="Calibri" panose="020F0502020204030204" pitchFamily="34" charset="0"/>
                <a:cs typeface="Calibri" panose="020F0502020204030204" pitchFamily="34" charset="0"/>
                <a:sym typeface="Wingdings" panose="05000000000000000000" pitchFamily="2" charset="2"/>
              </a:rPr>
              <a:t>„unkontrollierte Lüftung“: </a:t>
            </a:r>
            <a:r>
              <a:rPr lang="de-DE" sz="1600">
                <a:latin typeface="Calibri" panose="020F0502020204030204" pitchFamily="34" charset="0"/>
                <a:cs typeface="Calibri" panose="020F0502020204030204" pitchFamily="34" charset="0"/>
              </a:rPr>
              <a:t>spart Energie und Heizkosten, reduziert Zugluft, erhöht Komfort</a:t>
            </a:r>
          </a:p>
          <a:p>
            <a:pPr marL="0" indent="0">
              <a:buNone/>
            </a:pPr>
            <a:endParaRPr lang="de-DE" sz="1400" b="1">
              <a:solidFill>
                <a:srgbClr val="006577"/>
              </a:solidFill>
              <a:latin typeface="Calibri" panose="020F0502020204030204" pitchFamily="34" charset="0"/>
              <a:cs typeface="Calibri" panose="020F0502020204030204" pitchFamily="34" charset="0"/>
            </a:endParaRPr>
          </a:p>
        </p:txBody>
      </p:sp>
      <p:sp>
        <p:nvSpPr>
          <p:cNvPr id="26" name="Inhaltsplatzhalter 4" descr="Ausreichend Lüftung sicherstellen&#10; durch regelmäßiges manuelles Lüften &#10;oder automatische Lüftung per Lüftungsanlage &#10;reduziert Luftfeuchtigkeit, vermeidet Schimmel&#10;reduziert CO2-Konzentration im Innenraum, transportiert Schadstoffe in der Luft ab&#10;">
            <a:extLst>
              <a:ext uri="{FF2B5EF4-FFF2-40B4-BE49-F238E27FC236}">
                <a16:creationId xmlns:a16="http://schemas.microsoft.com/office/drawing/2014/main" id="{0F45FD8A-28F2-9DFA-CB13-749E9338575E}"/>
              </a:ext>
            </a:extLst>
          </p:cNvPr>
          <p:cNvSpPr txBox="1">
            <a:spLocks/>
          </p:cNvSpPr>
          <p:nvPr/>
        </p:nvSpPr>
        <p:spPr>
          <a:xfrm>
            <a:off x="608399" y="2272635"/>
            <a:ext cx="4982776" cy="303688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600" b="1">
                <a:latin typeface="Calibri" panose="020F0502020204030204" pitchFamily="34" charset="0"/>
                <a:cs typeface="Calibri" panose="020F0502020204030204" pitchFamily="34" charset="0"/>
              </a:rPr>
              <a:t>Ausreichend Lüftung sicherstellen</a:t>
            </a:r>
          </a:p>
          <a:p>
            <a:pPr marL="0" indent="0">
              <a:lnSpc>
                <a:spcPct val="100000"/>
              </a:lnSpc>
              <a:spcBef>
                <a:spcPts val="0"/>
              </a:spcBef>
              <a:spcAft>
                <a:spcPts val="600"/>
              </a:spcAft>
              <a:buNone/>
            </a:pPr>
            <a:r>
              <a:rPr lang="de-DE" sz="1600">
                <a:latin typeface="Calibri" panose="020F0502020204030204" pitchFamily="34" charset="0"/>
                <a:cs typeface="Calibri" panose="020F0502020204030204" pitchFamily="34" charset="0"/>
                <a:sym typeface="Wingdings" panose="05000000000000000000" pitchFamily="2" charset="2"/>
              </a:rPr>
              <a:t> durch regelmäßiges </a:t>
            </a:r>
            <a:r>
              <a:rPr lang="de-DE" sz="1600" b="1">
                <a:latin typeface="Calibri" panose="020F0502020204030204" pitchFamily="34" charset="0"/>
                <a:cs typeface="Calibri" panose="020F0502020204030204" pitchFamily="34" charset="0"/>
                <a:sym typeface="Wingdings" panose="05000000000000000000" pitchFamily="2" charset="2"/>
              </a:rPr>
              <a:t>manuelles Lüften </a:t>
            </a:r>
            <a:br>
              <a:rPr lang="de-DE" sz="1600" b="1">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oder</a:t>
            </a:r>
            <a:r>
              <a:rPr lang="de-DE" sz="1600">
                <a:latin typeface="Calibri" panose="020F0502020204030204" pitchFamily="34" charset="0"/>
                <a:cs typeface="Calibri" panose="020F0502020204030204" pitchFamily="34" charset="0"/>
              </a:rPr>
              <a:t> </a:t>
            </a:r>
            <a:r>
              <a:rPr lang="de-DE" sz="1600" b="1">
                <a:latin typeface="Calibri" panose="020F0502020204030204" pitchFamily="34" charset="0"/>
                <a:cs typeface="Calibri" panose="020F0502020204030204" pitchFamily="34" charset="0"/>
              </a:rPr>
              <a:t>automatische Lüftung per Lüftungsanlage</a:t>
            </a:r>
            <a:r>
              <a:rPr lang="de-DE" sz="1600" b="1">
                <a:latin typeface="Calibri" panose="020F0502020204030204" pitchFamily="34" charset="0"/>
                <a:cs typeface="Calibri" panose="020F0502020204030204" pitchFamily="34" charset="0"/>
                <a:sym typeface="Wingdings" panose="05000000000000000000" pitchFamily="2" charset="2"/>
              </a:rPr>
              <a:t> </a:t>
            </a:r>
            <a:endParaRPr lang="de-DE" sz="1600" b="1">
              <a:latin typeface="Calibri" panose="020F0502020204030204" pitchFamily="34" charset="0"/>
              <a:cs typeface="Calibri" panose="020F0502020204030204" pitchFamily="34" charset="0"/>
            </a:endParaRP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Reduziert Luftfeuchtigkeit, vermeidet Schimmel</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Reduziert CO</a:t>
            </a:r>
            <a:r>
              <a:rPr lang="de-DE" sz="1600" baseline="-25000">
                <a:latin typeface="Calibri" panose="020F0502020204030204" pitchFamily="34" charset="0"/>
                <a:cs typeface="Calibri" panose="020F0502020204030204" pitchFamily="34" charset="0"/>
              </a:rPr>
              <a:t>2</a:t>
            </a:r>
            <a:r>
              <a:rPr lang="de-DE" sz="1600">
                <a:latin typeface="Calibri" panose="020F0502020204030204" pitchFamily="34" charset="0"/>
                <a:cs typeface="Calibri" panose="020F0502020204030204" pitchFamily="34" charset="0"/>
              </a:rPr>
              <a:t>-Konzentration im Innenraum, transportiert Schadstoffe in der Luft ab</a:t>
            </a:r>
          </a:p>
        </p:txBody>
      </p:sp>
      <p:pic>
        <p:nvPicPr>
          <p:cNvPr id="24" name="Grafik 23" descr="Die Grafik zeigt ein Schlafzimmer in dem bei geschlossenem Fenster - jeweils durch einzelne Bubbles dargestellt - CO2, Feuchtigkeit und Schadstoffe eingeschlossen sind. ">
            <a:extLst>
              <a:ext uri="{FF2B5EF4-FFF2-40B4-BE49-F238E27FC236}">
                <a16:creationId xmlns:a16="http://schemas.microsoft.com/office/drawing/2014/main" id="{25ACD9D8-78D2-FA68-D125-F22C8068D7E2}"/>
              </a:ext>
            </a:extLst>
          </p:cNvPr>
          <p:cNvPicPr preferRelativeResize="0">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9111" y="4166021"/>
            <a:ext cx="3650920" cy="2016000"/>
          </a:xfrm>
          <a:prstGeom prst="rect">
            <a:avLst/>
          </a:prstGeom>
          <a:ln>
            <a:noFill/>
          </a:ln>
        </p:spPr>
      </p:pic>
      <p:sp>
        <p:nvSpPr>
          <p:cNvPr id="30" name="Inhaltsplatzhalter 4" descr="Nachteile der manuellen  Lüftung&#10;oftmals zu seltenes oder falsches Lüften&#10;hohe Wärmeverluste im Winter &#10;Lärm, Pollen und Feinstaub (insbesondere in der Stadt) kommen in die Wohnung&#10;">
            <a:extLst>
              <a:ext uri="{FF2B5EF4-FFF2-40B4-BE49-F238E27FC236}">
                <a16:creationId xmlns:a16="http://schemas.microsoft.com/office/drawing/2014/main" id="{56E82FDA-26EB-B912-0537-BC589CD3C4BF}"/>
              </a:ext>
            </a:extLst>
          </p:cNvPr>
          <p:cNvSpPr txBox="1">
            <a:spLocks/>
          </p:cNvSpPr>
          <p:nvPr/>
        </p:nvSpPr>
        <p:spPr>
          <a:xfrm>
            <a:off x="6113555" y="2272635"/>
            <a:ext cx="5359307" cy="303688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600" b="1">
                <a:latin typeface="Calibri" panose="020F0502020204030204" pitchFamily="34" charset="0"/>
                <a:cs typeface="Calibri" panose="020F0502020204030204" pitchFamily="34" charset="0"/>
              </a:rPr>
              <a:t>Nachteile der manuellen Lüftung</a:t>
            </a:r>
            <a:endParaRPr lang="de-DE" sz="1600">
              <a:latin typeface="Calibri" panose="020F0502020204030204" pitchFamily="34" charset="0"/>
              <a:cs typeface="Calibri" panose="020F0502020204030204" pitchFamily="34" charset="0"/>
            </a:endParaRP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Oftmals zu seltenes oder falsches Lüften</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Hohe Wärmeverluste im Winter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Lärm, Pollen und Feinstaub (insbesondere in der Stadt) kommen in die Wohnung</a:t>
            </a:r>
          </a:p>
        </p:txBody>
      </p:sp>
      <p:pic>
        <p:nvPicPr>
          <p:cNvPr id="28" name="Grafik 27" descr="Die Grafik zeigt ein Wohnzimmer in das durch bei geöffnetem Fenster - jeweils durch einzelne Bubbles dargestellt - Pollen, Feinstaub, Lärm sowie Wind und Wetter eindringen. ">
            <a:extLst>
              <a:ext uri="{FF2B5EF4-FFF2-40B4-BE49-F238E27FC236}">
                <a16:creationId xmlns:a16="http://schemas.microsoft.com/office/drawing/2014/main" id="{98E04785-5EE6-EC5C-4801-202310454DDA}"/>
              </a:ext>
            </a:extLst>
          </p:cNvPr>
          <p:cNvPicPr preferRelativeResize="0">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134093" y="4166021"/>
            <a:ext cx="3606798" cy="2016000"/>
          </a:xfrm>
          <a:prstGeom prst="rect">
            <a:avLst/>
          </a:prstGeom>
          <a:ln>
            <a:noFill/>
          </a:ln>
        </p:spPr>
      </p:pic>
      <p:sp>
        <p:nvSpPr>
          <p:cNvPr id="3" name="Fußzeilenplatzhalter 4">
            <a:extLst>
              <a:ext uri="{FF2B5EF4-FFF2-40B4-BE49-F238E27FC236}">
                <a16:creationId xmlns:a16="http://schemas.microsoft.com/office/drawing/2014/main" id="{9398205A-A918-D67D-286F-0D1BA977871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7F256B8-C4AC-7442-9243-DCB96059E24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E2DCAED-E4D1-87C3-1090-0C345DF4964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5FED819-9A60-90A6-BFB9-51B9412DAB9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890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DA957-E159-1CC6-F381-3AFBFD9E662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66AF756-B4BD-63A6-8756-B400752F60B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Abluftanlage&#10;Preiswert und bedarfsgerecht&#10;">
            <a:extLst>
              <a:ext uri="{FF2B5EF4-FFF2-40B4-BE49-F238E27FC236}">
                <a16:creationId xmlns:a16="http://schemas.microsoft.com/office/drawing/2014/main" id="{DBFFE4F7-3AD5-7759-8CDD-A4C9B20F663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Abluftanlage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Preiswert und bedarfsgerecht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 Haus mit zwei Räume, verbunden über einen Flur. Im rechten Raum, dem Schlafzimmer wird über den Fensterrahmen kalte Frischluft in den Raum geleitet. Die Luft wird im Schlafzimmer erwärmt und über den Unterschnitt der Tür über den Flur ins Badezimmer geleitet. Im Bad wird die Luft über einen Lüfter abgezogen und nach außen abgegeben.">
            <a:extLst>
              <a:ext uri="{FF2B5EF4-FFF2-40B4-BE49-F238E27FC236}">
                <a16:creationId xmlns:a16="http://schemas.microsoft.com/office/drawing/2014/main" id="{DABD5B46-37DC-87CA-947D-BD2086936F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598"/>
            <a:ext cx="5302858" cy="2628000"/>
          </a:xfrm>
          <a:prstGeom prst="rect">
            <a:avLst/>
          </a:prstGeom>
          <a:solidFill>
            <a:srgbClr val="FF33CC"/>
          </a:solidFill>
        </p:spPr>
      </p:pic>
      <p:sp>
        <p:nvSpPr>
          <p:cNvPr id="16" name="Inhaltsplatzhalter 4" descr="günstigste Alternative (ab 2.000 €)&#10;bedarfsgeführt sparen sie ggf. Heizkosten &#10;wird häufig zu Feuchteschutz und Schimmelvermeidung verwendet (bei fensterlosen Sanitärräumen notwendig) &#10;oft einfach in der Nachrüstung &#10;">
            <a:extLst>
              <a:ext uri="{FF2B5EF4-FFF2-40B4-BE49-F238E27FC236}">
                <a16:creationId xmlns:a16="http://schemas.microsoft.com/office/drawing/2014/main" id="{24B9BE25-C138-D92A-4728-C13A3F73D431}"/>
              </a:ext>
            </a:extLst>
          </p:cNvPr>
          <p:cNvSpPr txBox="1">
            <a:spLocks/>
          </p:cNvSpPr>
          <p:nvPr/>
        </p:nvSpPr>
        <p:spPr>
          <a:xfrm>
            <a:off x="612000" y="4680000"/>
            <a:ext cx="4743723"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Günstigste Alternative (ab 2.000 €)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Bedarfsgeführt sparen sie ggf. Heizkosten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Wird häufig zu Feuchteschutz und Schimmelvermeidung verwendet (bei fensterlosen Sanitärräumen notwendig)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Oft einfach in der Nachrüstung </a:t>
            </a:r>
          </a:p>
          <a:p>
            <a:pPr>
              <a:spcBef>
                <a:spcPts val="600"/>
              </a:spcBef>
              <a:buFont typeface="Wingdings" panose="05000000000000000000" pitchFamily="2" charset="2"/>
              <a:buChar char="§"/>
            </a:pPr>
            <a:endParaRPr lang="de-DE" sz="1400">
              <a:solidFill>
                <a:srgbClr val="006577"/>
              </a:solidFill>
              <a:latin typeface="Calibri" panose="020F0502020204030204" pitchFamily="34" charset="0"/>
              <a:cs typeface="Calibri" panose="020F0502020204030204" pitchFamily="34" charset="0"/>
            </a:endParaRPr>
          </a:p>
        </p:txBody>
      </p:sp>
      <p:pic>
        <p:nvPicPr>
          <p:cNvPr id="18" name="Grafik 17" descr="Die Zeichnung zeigt einen Schnitt durch ein Fenster. Im Rahmen ist ein Luftduchlass integriert, über den Luft von außen nach innen gelangen kann und umgekehrt.">
            <a:extLst>
              <a:ext uri="{FF2B5EF4-FFF2-40B4-BE49-F238E27FC236}">
                <a16:creationId xmlns:a16="http://schemas.microsoft.com/office/drawing/2014/main" id="{D5C419D8-C4A0-4E62-55F4-5C66833021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556493" y="1970639"/>
            <a:ext cx="2368432" cy="2306086"/>
          </a:xfrm>
          <a:prstGeom prst="rect">
            <a:avLst/>
          </a:prstGeom>
        </p:spPr>
      </p:pic>
      <p:sp>
        <p:nvSpPr>
          <p:cNvPr id="20" name="Textfeld 19" descr="Bedarfsgeführte Abluftanlagen: gehen ab bestimmter CO2-Konzentration / Luftfeuchtigkeit automatisch in Betrieb.&#10;">
            <a:extLst>
              <a:ext uri="{FF2B5EF4-FFF2-40B4-BE49-F238E27FC236}">
                <a16:creationId xmlns:a16="http://schemas.microsoft.com/office/drawing/2014/main" id="{14798316-0CA2-68B9-F448-C240DFBADA0B}"/>
              </a:ext>
            </a:extLst>
          </p:cNvPr>
          <p:cNvSpPr txBox="1"/>
          <p:nvPr/>
        </p:nvSpPr>
        <p:spPr>
          <a:xfrm rot="240000">
            <a:off x="8791980" y="1272037"/>
            <a:ext cx="2759590" cy="94977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b="1">
                <a:solidFill>
                  <a:schemeClr val="tx1"/>
                </a:solidFill>
              </a:rPr>
              <a:t>Bedarfsgeführte Abluftanlagen</a:t>
            </a:r>
            <a:r>
              <a:rPr lang="de-DE" sz="1600">
                <a:solidFill>
                  <a:schemeClr val="tx1"/>
                </a:solidFill>
              </a:rPr>
              <a:t>: gehen ab bestimmter CO</a:t>
            </a:r>
            <a:r>
              <a:rPr lang="de-DE" sz="1600" baseline="-25000">
                <a:solidFill>
                  <a:schemeClr val="tx1"/>
                </a:solidFill>
              </a:rPr>
              <a:t>2</a:t>
            </a:r>
            <a:r>
              <a:rPr lang="de-DE" sz="1600">
                <a:solidFill>
                  <a:schemeClr val="tx1"/>
                </a:solidFill>
              </a:rPr>
              <a:t>-Konzentration / Luftfeuchtigkeit automatisch in Betrieb.</a:t>
            </a:r>
          </a:p>
        </p:txBody>
      </p:sp>
      <p:sp>
        <p:nvSpPr>
          <p:cNvPr id="4"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DC7D0C6C-AFBE-AD1D-2AB2-2AF339F244EC}"/>
              </a:ext>
            </a:extLst>
          </p:cNvPr>
          <p:cNvSpPr txBox="1">
            <a:spLocks/>
          </p:cNvSpPr>
          <p:nvPr/>
        </p:nvSpPr>
        <p:spPr>
          <a:xfrm>
            <a:off x="6444000" y="4477425"/>
            <a:ext cx="467677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In Küchen und Bädern werden Ventilatoren eingesetzt, die die Raumluft nach draußen abführen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Durch eingebaute Luftdurchlässe in Außenwänden oder Fenstern der Wohn- und Schlafräume strömt Frischluft nach – ungefiltert und nicht vorgewärmt</a:t>
            </a:r>
          </a:p>
        </p:txBody>
      </p:sp>
      <p:cxnSp>
        <p:nvCxnSpPr>
          <p:cNvPr id="13" name="Gerader Verbinder 6">
            <a:extLst>
              <a:ext uri="{FF2B5EF4-FFF2-40B4-BE49-F238E27FC236}">
                <a16:creationId xmlns:a16="http://schemas.microsoft.com/office/drawing/2014/main" id="{4B0D230C-D70C-4945-1595-BFC4D7C8B2D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9E2B41A-88BD-77BB-2A91-C13698BB13D4}"/>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598E5649-9747-BF8F-114F-AF6BA5FE0986}"/>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8997370-C582-FD08-EB37-5E74092F1FD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8864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F1C0C-4287-546D-ACD4-75A23189A2B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A8928ED-6BF4-9832-D51F-A914AF871C6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Pendellüfter (Push-Pull-Lüfter)">
            <a:extLst>
              <a:ext uri="{FF2B5EF4-FFF2-40B4-BE49-F238E27FC236}">
                <a16:creationId xmlns:a16="http://schemas.microsoft.com/office/drawing/2014/main" id="{E08B3699-1310-11D5-12AA-6EDB88F62E3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Pendellüfter (Push-Pull-Lüfter)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 Haus mit zwei Räume, verbunden über einen Flur. In den Außenwänden rechts und links sitzt jeweils ein Lüfter. &#10;Wenn im rechten Raum, dem Schlafzimmer wird über den Fensterrahmen kalte Frischluft in den Raum geleitet. Die Luft wird im Schlafzimmer erwärmt und über den Unterschnitt der Tür über den Flur ins Arbeitszimmer geleitet. Im Arbeitszimmer wird die Luft über einen Lüfter abgezogen und nach außen abgegeben.">
            <a:extLst>
              <a:ext uri="{FF2B5EF4-FFF2-40B4-BE49-F238E27FC236}">
                <a16:creationId xmlns:a16="http://schemas.microsoft.com/office/drawing/2014/main" id="{881DFBDF-509F-E9D7-3285-F2ADBE4E8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00" y="1929600"/>
            <a:ext cx="5294990" cy="2628000"/>
          </a:xfrm>
          <a:prstGeom prst="rect">
            <a:avLst/>
          </a:prstGeom>
        </p:spPr>
      </p:pic>
      <p:sp>
        <p:nvSpPr>
          <p:cNvPr id="16" name="Inhaltsplatzhalter 4" descr="ab 4000 €&#10;Wärmerückgewinnung reduziert Wärmeverlust in Abhängigkeit der Windbedingungen um bis zu 75 %&#10;Einsatz von Pollen- und Feinstaubfiltern möglich&#10;gute Luftdurchmischung ohne unangenehmen Luftzug&#10;">
            <a:extLst>
              <a:ext uri="{FF2B5EF4-FFF2-40B4-BE49-F238E27FC236}">
                <a16:creationId xmlns:a16="http://schemas.microsoft.com/office/drawing/2014/main" id="{CA8F2506-6980-AD8D-7A0C-BCA2BD9CECF8}"/>
              </a:ext>
            </a:extLst>
          </p:cNvPr>
          <p:cNvSpPr txBox="1">
            <a:spLocks/>
          </p:cNvSpPr>
          <p:nvPr/>
        </p:nvSpPr>
        <p:spPr>
          <a:xfrm>
            <a:off x="612000" y="4680000"/>
            <a:ext cx="5141100"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Ab 4000 €</a:t>
            </a:r>
            <a:endParaRPr lang="de-DE" sz="1600" strike="sngStrike">
              <a:latin typeface="Calibri" panose="020F0502020204030204" pitchFamily="34" charset="0"/>
              <a:cs typeface="Calibri" panose="020F0502020204030204" pitchFamily="34" charset="0"/>
            </a:endParaRP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Wärmerückgewinnung reduziert Wärmeverlust in Abhängigkeit der Windbedingungen um bis zu 75 %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Einsatz von Pollen- und Feinstaubfiltern möglich</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Gute Luftdurchmischung ohne unangenehmen Luftzug</a:t>
            </a:r>
          </a:p>
        </p:txBody>
      </p:sp>
      <p:pic>
        <p:nvPicPr>
          <p:cNvPr id="4" name="Grafik 3" descr="Die Grafik zeigt einen Pendellüfter in der Außenwand im Detail. Der Wärmetauscher sorgt für die Wärmerückgewinnung der Abluft, der Filter schützt vor Feinstaub und Pollen in der Zuluft.">
            <a:extLst>
              <a:ext uri="{FF2B5EF4-FFF2-40B4-BE49-F238E27FC236}">
                <a16:creationId xmlns:a16="http://schemas.microsoft.com/office/drawing/2014/main" id="{C872F541-52FF-AC36-C448-BF2103ACE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000" y="1980381"/>
            <a:ext cx="2697497" cy="1972494"/>
          </a:xfrm>
          <a:prstGeom prst="rect">
            <a:avLst/>
          </a:prstGeom>
        </p:spPr>
      </p:pic>
      <p:sp>
        <p:nvSpPr>
          <p:cNvPr id="24"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CDF855A0-043E-36D3-6E86-31F60B9FCB8C}"/>
              </a:ext>
            </a:extLst>
          </p:cNvPr>
          <p:cNvSpPr txBox="1">
            <a:spLocks/>
          </p:cNvSpPr>
          <p:nvPr/>
        </p:nvSpPr>
        <p:spPr>
          <a:xfrm>
            <a:off x="6444000" y="4020225"/>
            <a:ext cx="503026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Lüfter werden in Außenwänden installiert und funktionieren paarweise</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 Lüfter saugt Frischluft an, ein weiterer Lüfter saugt Raumluft nach außen ab und speichert dabei die Wärme im Wärmetauscher</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Nach kurzer Zeit tauschen die Lüfter die Richtung (Zu- und Abluftfunktion), die Zuluft wird über die gespeicherte Wärme vorgewärmt</a:t>
            </a:r>
          </a:p>
        </p:txBody>
      </p:sp>
      <p:sp>
        <p:nvSpPr>
          <p:cNvPr id="20" name="Textfeld 19" descr="Eventuell leise Geräusche im Raum wahrnehmbar&#10;">
            <a:extLst>
              <a:ext uri="{FF2B5EF4-FFF2-40B4-BE49-F238E27FC236}">
                <a16:creationId xmlns:a16="http://schemas.microsoft.com/office/drawing/2014/main" id="{BF6D0974-F5BA-6F21-CAD8-8BCE051C868A}"/>
              </a:ext>
            </a:extLst>
          </p:cNvPr>
          <p:cNvSpPr txBox="1"/>
          <p:nvPr/>
        </p:nvSpPr>
        <p:spPr>
          <a:xfrm rot="240000">
            <a:off x="8975832" y="1400727"/>
            <a:ext cx="2368550" cy="561519"/>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Eventuell leise Geräusche im Raum wahrnehmbar</a:t>
            </a:r>
          </a:p>
        </p:txBody>
      </p:sp>
      <p:sp>
        <p:nvSpPr>
          <p:cNvPr id="3" name="Fußzeilenplatzhalter 4">
            <a:extLst>
              <a:ext uri="{FF2B5EF4-FFF2-40B4-BE49-F238E27FC236}">
                <a16:creationId xmlns:a16="http://schemas.microsoft.com/office/drawing/2014/main" id="{A8275D89-B19A-6D55-D1A7-8A89CE4ED82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C7A349B-8060-7562-5C27-E59A23BC2814}"/>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F093997-51FE-A912-424A-B75B82205B4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FBA30D8-933E-2E3F-A110-C148CB221263}"/>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7173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4F702-E853-37B6-1905-1ACDECA1628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810C742-FFE7-670B-4A36-42CA8166C4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Zentrale zu- und Abluftanlage&#10;Bester Wohnkomfort und höchste Wärmerückgewinnung&#10;&#10;">
            <a:extLst>
              <a:ext uri="{FF2B5EF4-FFF2-40B4-BE49-F238E27FC236}">
                <a16:creationId xmlns:a16="http://schemas.microsoft.com/office/drawing/2014/main" id="{25AF691B-2A33-70D5-6403-BDB4829E44F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Zentrale Zu- und Abluftanlage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Bester Wohnkomfort und höchste Wärmerückgewinnung</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as Bild zeigt ein Haus mit zwei Räume, verbunden über einen Flur. Im Dach steht ein Lüftungsgerät, von dem zwei Leitungen nach außen geführt werden und jeweils eine ins Bad und ins Schlafzimmer. Im Bad wird Luft abgesaugt. Diese gibt ihre Wärme an den Wärmetauscher ab und wird nach außen abgeführt. Die Luft außen angesaugt wird, wird über den Wärmetauscher vorerwärmt und dem Schlafzimmer zugeführt. ">
            <a:extLst>
              <a:ext uri="{FF2B5EF4-FFF2-40B4-BE49-F238E27FC236}">
                <a16:creationId xmlns:a16="http://schemas.microsoft.com/office/drawing/2014/main" id="{5795E121-CCDE-3BAC-EE81-00FC4DE2AB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600"/>
            <a:ext cx="5302860" cy="2628000"/>
          </a:xfrm>
          <a:prstGeom prst="rect">
            <a:avLst/>
          </a:prstGeom>
        </p:spPr>
      </p:pic>
      <p:sp>
        <p:nvSpPr>
          <p:cNvPr id="9" name="Inhaltsplatzhalter 4" descr="10.000 € bis 20.000 € &#10;Wärmerückgewinnung reduziert Wärmeverlust um &#10;bis zu 90 %&#10;im Sommer wird warme Außenluft durch Abluft vorgekühlt&#10;Einsatz hocheffektiver Pollen- und Feinstaubfiltern möglich&#10;">
            <a:extLst>
              <a:ext uri="{FF2B5EF4-FFF2-40B4-BE49-F238E27FC236}">
                <a16:creationId xmlns:a16="http://schemas.microsoft.com/office/drawing/2014/main" id="{62C87538-2896-35DF-42D1-EBAD88F81F7C}"/>
              </a:ext>
            </a:extLst>
          </p:cNvPr>
          <p:cNvSpPr txBox="1">
            <a:spLocks/>
          </p:cNvSpPr>
          <p:nvPr/>
        </p:nvSpPr>
        <p:spPr>
          <a:xfrm>
            <a:off x="612000" y="4680000"/>
            <a:ext cx="5636400"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10.000 € bis 20.000 €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Wärmerückgewinnung reduziert Wärmeverlust um bis zu 90 %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Im Sommer wird warme Außenluft durch Abluft vorgekühlt</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Einsatz hocheffektiver Pollen- u. Feinstaubfiltern möglich</a:t>
            </a:r>
          </a:p>
        </p:txBody>
      </p:sp>
      <p:pic>
        <p:nvPicPr>
          <p:cNvPr id="11" name="Grafik 10" descr="Die Zeichnung zeigt ein Lüftungsgerät mit zwei Lüftungskanälen die sich in der Mitte kreuzen. In der Kreuzung sitzt ein Wärmetauscher. Die verbrauchte Warmluft gibt ihre Wärme an den Wärmetauscher ab und wird nach außen abgeführt. Parallel wird die angesaugte, kalte Außenluft über den Wärmetauscher erwärmt und anschließend den Wohnräumen zugeführt.">
            <a:extLst>
              <a:ext uri="{FF2B5EF4-FFF2-40B4-BE49-F238E27FC236}">
                <a16:creationId xmlns:a16="http://schemas.microsoft.com/office/drawing/2014/main" id="{2B533EA4-F6E0-147F-FE3F-EC3B96D5FF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444000" y="1975313"/>
            <a:ext cx="3063936" cy="1952781"/>
          </a:xfrm>
          <a:prstGeom prst="rect">
            <a:avLst/>
          </a:prstGeom>
        </p:spPr>
      </p:pic>
      <p:cxnSp>
        <p:nvCxnSpPr>
          <p:cNvPr id="13" name="Gerader Verbinder 6">
            <a:extLst>
              <a:ext uri="{FF2B5EF4-FFF2-40B4-BE49-F238E27FC236}">
                <a16:creationId xmlns:a16="http://schemas.microsoft.com/office/drawing/2014/main" id="{DFF32637-5B55-C1F0-4B9E-30C89836269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495DE0A-E578-0D08-35E9-3747EAD9432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E395638C-866C-F24E-1229-19B21F666647}"/>
              </a:ext>
            </a:extLst>
          </p:cNvPr>
          <p:cNvSpPr txBox="1">
            <a:spLocks/>
          </p:cNvSpPr>
          <p:nvPr/>
        </p:nvSpPr>
        <p:spPr>
          <a:xfrm>
            <a:off x="6444000" y="4058325"/>
            <a:ext cx="467677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Zentrales Lüftungsgerät wird meist im Keller oder unter dem Dach installiert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Es saugt über ein Leitungssystem Raumluft aus Küche, Bad und WC ab und gibt die Wärme über den Wärmetauscher an die Zuluft ab</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Zuluft wird den Wohn- und Schlafräumen lautlos zugeführt</a:t>
            </a:r>
          </a:p>
        </p:txBody>
      </p:sp>
      <p:sp>
        <p:nvSpPr>
          <p:cNvPr id="3" name="Fußzeilenplatzhalter 4">
            <a:extLst>
              <a:ext uri="{FF2B5EF4-FFF2-40B4-BE49-F238E27FC236}">
                <a16:creationId xmlns:a16="http://schemas.microsoft.com/office/drawing/2014/main" id="{966F68AC-302D-8A38-5821-1EFF9DEA033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D6C9EDB-0621-DEE8-B450-D24DAA66800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26</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0553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273B-1595-C0DC-0D9D-99BD01F4D5F5}"/>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0CABDB54-007D-4AEA-EBB9-4823BA02C8D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928DCA5E-FA28-B77E-4F71-7BEC99EC374D}"/>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Heizung</a:t>
            </a:r>
          </a:p>
        </p:txBody>
      </p:sp>
    </p:spTree>
    <p:extLst>
      <p:ext uri="{BB962C8B-B14F-4D97-AF65-F5344CB8AC3E}">
        <p14:creationId xmlns:p14="http://schemas.microsoft.com/office/powerpoint/2010/main" val="281730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AB936-4DAD-8E05-C571-2A0E51417BC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B551F8C-C039-5520-8B6B-9DAEF5B5E4C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eizkreislauf&#10;Wie funktioniert das Heizsystem? &#10;">
            <a:extLst>
              <a:ext uri="{FF2B5EF4-FFF2-40B4-BE49-F238E27FC236}">
                <a16:creationId xmlns:a16="http://schemas.microsoft.com/office/drawing/2014/main" id="{89524E97-AD6C-E9AE-A073-066B37C7FC7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Heizkreislauf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Wie funktioniert das Heizsystem?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schematisch die Funktionsweise eines Heizkreislaufes: Im Wärmeerzeuger wird Wasser erwärmt. Die Wärme gelangt dann über den Vorlauf in die Wärmeübergabestationen, z.B. Heizkörper. Das abgekühlte Wasser wird über den Rücklauf zurück zum Wärmeerzeuger transportiert.">
            <a:extLst>
              <a:ext uri="{FF2B5EF4-FFF2-40B4-BE49-F238E27FC236}">
                <a16:creationId xmlns:a16="http://schemas.microsoft.com/office/drawing/2014/main" id="{B6EF3A4D-ECA0-57FC-09DB-F6109A269DFF}"/>
              </a:ext>
            </a:extLst>
          </p:cNvPr>
          <p:cNvGrpSpPr/>
          <p:nvPr/>
        </p:nvGrpSpPr>
        <p:grpSpPr>
          <a:xfrm>
            <a:off x="731838" y="1916112"/>
            <a:ext cx="5831522" cy="4073931"/>
            <a:chOff x="731838" y="1916112"/>
            <a:chExt cx="5831522" cy="4073931"/>
          </a:xfrm>
        </p:grpSpPr>
        <p:pic>
          <p:nvPicPr>
            <p:cNvPr id="16" name="Grafik 15" descr="Die Grafik zeigt schematisch die Funktionsweise eines Heizkreislaufes: Im Wärmeerzeuger wird Wasser erwärmt. Die Wärme gelangt dann über den Vorlauf in die Wärmeübergabestationen, z.B. Heizkörper. Das abgekühlte Wasser wird über den Rücklauf zurück zum Wärmeerzeuger transportiert. ">
              <a:extLst>
                <a:ext uri="{FF2B5EF4-FFF2-40B4-BE49-F238E27FC236}">
                  <a16:creationId xmlns:a16="http://schemas.microsoft.com/office/drawing/2014/main" id="{957865E4-F160-D546-F50D-9F5B50B331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31838" y="1918799"/>
              <a:ext cx="3480536" cy="4066075"/>
            </a:xfrm>
            <a:prstGeom prst="rect">
              <a:avLst/>
            </a:prstGeom>
            <a:solidFill>
              <a:srgbClr val="F2C73B"/>
            </a:solidFill>
          </p:spPr>
        </p:pic>
        <p:pic>
          <p:nvPicPr>
            <p:cNvPr id="18" name="Grafik 17">
              <a:extLst>
                <a:ext uri="{FF2B5EF4-FFF2-40B4-BE49-F238E27FC236}">
                  <a16:creationId xmlns:a16="http://schemas.microsoft.com/office/drawing/2014/main" id="{6081D937-825E-5BFE-30D0-150F4C71B3D6}"/>
                </a:ext>
                <a:ext uri="{C183D7F6-B498-43B3-948B-1728B52AA6E4}">
                  <adec:decorative xmlns:adec="http://schemas.microsoft.com/office/drawing/2017/decorative" val="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40532" y="1916112"/>
              <a:ext cx="2622828" cy="4073931"/>
            </a:xfrm>
            <a:prstGeom prst="rect">
              <a:avLst/>
            </a:prstGeom>
            <a:solidFill>
              <a:srgbClr val="F2C73B"/>
            </a:solidFill>
          </p:spPr>
        </p:pic>
      </p:grpSp>
      <p:sp>
        <p:nvSpPr>
          <p:cNvPr id="6" name="Inhaltsplatzhalter 4" descr="Komponenten &#10;Wärmeerzeuger &#10;z.B. Kessel, Wärmepumpen &#10;oder Übergabestation (Fernwärme)&#10;Leitungssystem zur Wärmeverteilung&#10;Heizkörper oder Flächenheizung zur Wärmeübergabe&#10;">
            <a:extLst>
              <a:ext uri="{FF2B5EF4-FFF2-40B4-BE49-F238E27FC236}">
                <a16:creationId xmlns:a16="http://schemas.microsoft.com/office/drawing/2014/main" id="{6E48A8B2-C3E0-BB1F-7BC2-FCDAEAB0B509}"/>
              </a:ext>
            </a:extLst>
          </p:cNvPr>
          <p:cNvSpPr txBox="1">
            <a:spLocks/>
          </p:cNvSpPr>
          <p:nvPr/>
        </p:nvSpPr>
        <p:spPr>
          <a:xfrm>
            <a:off x="6788400" y="1927948"/>
            <a:ext cx="3784349" cy="2478278"/>
          </a:xfrm>
          <a:solidFill>
            <a:srgbClr val="FF33CC"/>
          </a:solid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Komponenten</a:t>
            </a:r>
            <a:r>
              <a:rPr lang="de-DE" sz="1800">
                <a:latin typeface="Calibri" panose="020F0502020204030204" pitchFamily="34" charset="0"/>
                <a:cs typeface="Calibri" panose="020F0502020204030204" pitchFamily="34" charset="0"/>
              </a:rPr>
              <a:t> </a:t>
            </a:r>
          </a:p>
          <a:p>
            <a:pPr>
              <a:buClr>
                <a:schemeClr val="tx1"/>
              </a:buClr>
              <a:buFont typeface="Wingdings" panose="05000000000000000000" pitchFamily="2" charset="2"/>
              <a:buChar char="§"/>
            </a:pPr>
            <a:r>
              <a:rPr lang="de-DE" sz="1800" b="1">
                <a:latin typeface="Calibri" panose="020F0502020204030204" pitchFamily="34" charset="0"/>
                <a:cs typeface="Calibri" panose="020F0502020204030204" pitchFamily="34" charset="0"/>
              </a:rPr>
              <a:t>Wärmeerzeuger</a:t>
            </a:r>
            <a:r>
              <a:rPr lang="de-DE" sz="1800">
                <a:latin typeface="Calibri" panose="020F0502020204030204" pitchFamily="34" charset="0"/>
                <a:cs typeface="Calibri" panose="020F0502020204030204" pitchFamily="34" charset="0"/>
              </a:rPr>
              <a:t>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z.B. Kessel, Wärmepumpen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oder Übergabestation (Fernwärme)</a:t>
            </a:r>
          </a:p>
          <a:p>
            <a:pPr>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Leitungssystem zur </a:t>
            </a:r>
            <a:r>
              <a:rPr lang="de-DE" sz="1800" b="1">
                <a:latin typeface="Calibri" panose="020F0502020204030204" pitchFamily="34" charset="0"/>
                <a:cs typeface="Calibri" panose="020F0502020204030204" pitchFamily="34" charset="0"/>
              </a:rPr>
              <a:t>Wärmeverteilung</a:t>
            </a:r>
          </a:p>
          <a:p>
            <a:pPr>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Heizkörper oder Flächenheizung zur </a:t>
            </a:r>
            <a:r>
              <a:rPr lang="de-DE" sz="1800" b="1">
                <a:latin typeface="Calibri" panose="020F0502020204030204" pitchFamily="34" charset="0"/>
                <a:cs typeface="Calibri" panose="020F0502020204030204" pitchFamily="34" charset="0"/>
              </a:rPr>
              <a:t>Wärmeübergabe</a:t>
            </a:r>
          </a:p>
        </p:txBody>
      </p:sp>
      <p:sp>
        <p:nvSpPr>
          <p:cNvPr id="3" name="Fußzeilenplatzhalter 4">
            <a:extLst>
              <a:ext uri="{FF2B5EF4-FFF2-40B4-BE49-F238E27FC236}">
                <a16:creationId xmlns:a16="http://schemas.microsoft.com/office/drawing/2014/main" id="{C419FFF9-B38C-6461-A5A6-8CDDC3325E0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2F89E56-163D-A4B2-1CB5-053EF59EA06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0DB9DD8-870E-680D-0FEA-5961937DC3D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15AC7FA-02AD-3FDF-77C6-86DD6F289093}"/>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6494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8C5EF-894A-3EA2-0829-DA0AA64FE49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077A63A-96CE-4A94-FE5D-B83D13A8E9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Niedrige Vorlauftemperaturen&#10;Sinnvoll für alle Heizungen&#10;">
            <a:extLst>
              <a:ext uri="{FF2B5EF4-FFF2-40B4-BE49-F238E27FC236}">
                <a16:creationId xmlns:a16="http://schemas.microsoft.com/office/drawing/2014/main" id="{FB7CA91E-4E13-D83E-7094-3D7D21EE1B2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Niedrige Vorlauftemperaturen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Sinnvoll für alle Heizungen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descr="Steigern die Effizienz&#10;Wärmepumpe: geringerer Stromverbrauch&#10;Heizkessel: verbesserter Nutzungsgrad&#10;Reduzieren den Energieverbrauch&#10;weniger Verluste im System über Speicher und Rohrleitungen&#10;Verlängern die Lebensdauer der Heizung, geringere thermische Materialbelastung kann Langlebigkeit erhöhen&#10;Machen fit für erneuerbare Energien&#10;Voraussetzung für einen effizienten Betrieb&#10;">
            <a:extLst>
              <a:ext uri="{FF2B5EF4-FFF2-40B4-BE49-F238E27FC236}">
                <a16:creationId xmlns:a16="http://schemas.microsoft.com/office/drawing/2014/main" id="{E396F820-95BD-EAA0-C89F-C2733AF40385}"/>
              </a:ext>
              <a:ext uri="{C183D7F6-B498-43B3-948B-1728B52AA6E4}">
                <adec:decorative xmlns:adec="http://schemas.microsoft.com/office/drawing/2017/decorative" val="0"/>
              </a:ext>
            </a:extLst>
          </p:cNvPr>
          <p:cNvSpPr txBox="1">
            <a:spLocks/>
          </p:cNvSpPr>
          <p:nvPr/>
        </p:nvSpPr>
        <p:spPr>
          <a:xfrm>
            <a:off x="610665" y="1800000"/>
            <a:ext cx="6689295"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Steigern die Effizienz</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Wärmepumpe: geringerer Stromverbrauch</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Heizkessel: verbesserter Nutzungsgrad</a:t>
            </a:r>
          </a:p>
          <a:p>
            <a:pPr marL="0" lvl="1" indent="0">
              <a:spcBef>
                <a:spcPts val="1000"/>
              </a:spcBef>
              <a:buNone/>
            </a:pPr>
            <a:r>
              <a:rPr lang="de-DE" b="1">
                <a:latin typeface="Calibri" panose="020F0502020204030204" pitchFamily="34" charset="0"/>
                <a:cs typeface="Calibri" panose="020F0502020204030204" pitchFamily="34" charset="0"/>
              </a:rPr>
              <a:t>Reduzieren den Energieverbrauch</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Weniger Verluste im System über Speicher und Rohrleitungen</a:t>
            </a:r>
            <a:endParaRPr lang="de-DE" sz="1600" strike="sngStrike">
              <a:latin typeface="Calibri" panose="020F0502020204030204" pitchFamily="34" charset="0"/>
              <a:cs typeface="Calibri" panose="020F0502020204030204" pitchFamily="34" charset="0"/>
            </a:endParaRPr>
          </a:p>
          <a:p>
            <a:pPr marL="0" indent="0">
              <a:buNone/>
            </a:pPr>
            <a:r>
              <a:rPr lang="de-DE" sz="1800" b="1">
                <a:latin typeface="Calibri" panose="020F0502020204030204" pitchFamily="34" charset="0"/>
                <a:cs typeface="Calibri" panose="020F0502020204030204" pitchFamily="34" charset="0"/>
              </a:rPr>
              <a:t>Verlängern die Lebensdauer der Heizung</a:t>
            </a:r>
            <a:endParaRPr lang="de-DE" sz="1800" b="1" strike="sngStrike">
              <a:latin typeface="Calibri" panose="020F0502020204030204" pitchFamily="34" charset="0"/>
              <a:cs typeface="Calibri" panose="020F0502020204030204" pitchFamily="34" charset="0"/>
            </a:endParaRP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Geringere thermische Materialbelastung kann </a:t>
            </a:r>
            <a:br>
              <a:rPr lang="de-DE" sz="1600">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Langlebigkeit erhöhen</a:t>
            </a:r>
            <a:endParaRPr lang="de-DE" sz="1600" b="1">
              <a:highlight>
                <a:srgbClr val="00FFFF"/>
              </a:highlight>
              <a:latin typeface="Calibri" panose="020F0502020204030204" pitchFamily="34" charset="0"/>
              <a:cs typeface="Calibri" panose="020F0502020204030204" pitchFamily="34" charset="0"/>
            </a:endParaRPr>
          </a:p>
          <a:p>
            <a:pPr marL="0" indent="0">
              <a:buNone/>
            </a:pPr>
            <a:r>
              <a:rPr lang="de-DE" sz="1800" b="1">
                <a:latin typeface="Calibri" panose="020F0502020204030204" pitchFamily="34" charset="0"/>
                <a:cs typeface="Calibri" panose="020F0502020204030204" pitchFamily="34" charset="0"/>
                <a:sym typeface="Wingdings" panose="05000000000000000000" pitchFamily="2" charset="2"/>
              </a:rPr>
              <a:t>Machen fit für </a:t>
            </a:r>
            <a:r>
              <a:rPr lang="de-DE" sz="1800" b="1">
                <a:latin typeface="Calibri" panose="020F0502020204030204" pitchFamily="34" charset="0"/>
                <a:cs typeface="Calibri" panose="020F0502020204030204" pitchFamily="34" charset="0"/>
              </a:rPr>
              <a:t>erneuerbare Energien</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Voraussetzung für einen effizienten Betrieb</a:t>
            </a:r>
            <a:endParaRPr lang="de-DE" sz="1600" strike="sngStrike">
              <a:highlight>
                <a:srgbClr val="FF0000"/>
              </a:highlight>
              <a:latin typeface="Calibri" panose="020F0502020204030204" pitchFamily="34" charset="0"/>
              <a:cs typeface="Calibri" panose="020F0502020204030204" pitchFamily="34" charset="0"/>
              <a:sym typeface="Wingdings" panose="05000000000000000000" pitchFamily="2" charset="2"/>
            </a:endParaRPr>
          </a:p>
          <a:p>
            <a:pPr marL="0" indent="0" fontAlgn="auto">
              <a:spcBef>
                <a:spcPts val="600"/>
              </a:spcBef>
              <a:spcAft>
                <a:spcPts val="1200"/>
              </a:spcAft>
              <a:buClr>
                <a:srgbClr val="006374"/>
              </a:buClr>
              <a:buSzPct val="90000"/>
              <a:buFont typeface="Arial" panose="020B0604020202020204" pitchFamily="34" charset="0"/>
              <a:buNone/>
            </a:pPr>
            <a:endParaRPr lang="de-DE" sz="1600">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pic>
        <p:nvPicPr>
          <p:cNvPr id="6" name="Grafik 5" descr="Die Grafik zeigt den Schnitt durch ein Gebäude mit jeweils einem Wohn- und Kinderzimmer übereinander. Im Linken Bereich muss der Heizkörper mit 70 Grad Vorlauftemperatur durchströmt werden, um eine Raumtemperatur von 21 Grad zu erreichen. Im rechten Teil reichen 45 Grad Vorlauftemperatur in den Heizkörpern, um eine Raumtemperatur von 45 Grad zu erreichen. ">
            <a:extLst>
              <a:ext uri="{FF2B5EF4-FFF2-40B4-BE49-F238E27FC236}">
                <a16:creationId xmlns:a16="http://schemas.microsoft.com/office/drawing/2014/main" id="{B8FA0D5B-3360-DC4C-F188-F285568AB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794" y="1809087"/>
            <a:ext cx="4563315" cy="3517052"/>
          </a:xfrm>
          <a:prstGeom prst="rect">
            <a:avLst/>
          </a:prstGeom>
        </p:spPr>
      </p:pic>
      <p:sp>
        <p:nvSpPr>
          <p:cNvPr id="16" name="Rechteck 15" descr="Je besser gedämmt, desto niedriger die Vorlauftemperatur">
            <a:extLst>
              <a:ext uri="{FF2B5EF4-FFF2-40B4-BE49-F238E27FC236}">
                <a16:creationId xmlns:a16="http://schemas.microsoft.com/office/drawing/2014/main" id="{5EBC2901-D449-0CD2-55A5-8B3DC09ED3A5}"/>
              </a:ext>
            </a:extLst>
          </p:cNvPr>
          <p:cNvSpPr/>
          <p:nvPr/>
        </p:nvSpPr>
        <p:spPr>
          <a:xfrm rot="240000">
            <a:off x="7712570" y="4939025"/>
            <a:ext cx="2903701" cy="630091"/>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Je besser gedämmt, desto niedriger die Vorlauftemperatur.</a:t>
            </a:r>
          </a:p>
        </p:txBody>
      </p:sp>
      <p:sp>
        <p:nvSpPr>
          <p:cNvPr id="3" name="Fußzeilenplatzhalter 4">
            <a:extLst>
              <a:ext uri="{FF2B5EF4-FFF2-40B4-BE49-F238E27FC236}">
                <a16:creationId xmlns:a16="http://schemas.microsoft.com/office/drawing/2014/main" id="{1DAB5109-551B-300C-05A6-AA2EEC6F363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52810FC-9965-1B11-E868-D5058E786BC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916D04D-CC88-1266-8CEF-ED5539F0429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02AEB34-CBA4-DE21-7AF4-BE98162BE96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056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57EA2-B57C-F687-361A-17A3CAE1936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34843F2-1101-DD06-F5AB-B3D42771EA3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netze vs. Einzellösung">
            <a:extLst>
              <a:ext uri="{FF2B5EF4-FFF2-40B4-BE49-F238E27FC236}">
                <a16:creationId xmlns:a16="http://schemas.microsoft.com/office/drawing/2014/main" id="{53392C72-7CA1-3EC4-953C-BAE447E2BF9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Wärmenetze vs. Einzellösung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6" name="Textfeld 15" descr="Wärmenetze der Zukunft&#10;">
            <a:extLst>
              <a:ext uri="{FF2B5EF4-FFF2-40B4-BE49-F238E27FC236}">
                <a16:creationId xmlns:a16="http://schemas.microsoft.com/office/drawing/2014/main" id="{E5A99C29-978C-25EF-555C-EECCC14EEB27}"/>
              </a:ext>
            </a:extLst>
          </p:cNvPr>
          <p:cNvSpPr txBox="1">
            <a:spLocks/>
          </p:cNvSpPr>
          <p:nvPr/>
        </p:nvSpPr>
        <p:spPr>
          <a:xfrm>
            <a:off x="731837" y="1392606"/>
            <a:ext cx="6396903" cy="451336"/>
          </a:xfrm>
          <a:prstGeom prst="rect">
            <a:avLst/>
          </a:prstGeom>
          <a:noFill/>
          <a:ln w="38100">
            <a:solidFill>
              <a:srgbClr val="006374"/>
            </a:solidFill>
          </a:ln>
        </p:spPr>
        <p:txBody>
          <a:bodyPr wrap="square" rIns="36000" rtlCol="0" anchor="ctr">
            <a:noAutofit/>
          </a:bodyPr>
          <a:lstStyle>
            <a:defPPr>
              <a:defRPr lang="de-DE"/>
            </a:defPPr>
            <a:lvl1pPr>
              <a:defRPr b="1">
                <a:latin typeface="Calibri" panose="020F0502020204030204" pitchFamily="34" charset="0"/>
                <a:cs typeface="Calibri" panose="020F0502020204030204" pitchFamily="34" charset="0"/>
              </a:defRPr>
            </a:lvl1pPr>
          </a:lstStyle>
          <a:p>
            <a:r>
              <a:rPr lang="de-DE"/>
              <a:t>Wärmenetze der Zukunft</a:t>
            </a:r>
          </a:p>
        </p:txBody>
      </p:sp>
      <p:pic>
        <p:nvPicPr>
          <p:cNvPr id="5" name="Grafik 4" descr="Welche verschiedenen zentralen Energieerzeuger in zukunftsfähigen Wärmenetzen zum Einsatz kommen können, zeigt diese Grafik. Als Energielieferanten kommen etwa Großwärmepumpen, Tiefengeothermie, Abwärme aus industriellen Prozessen, große solarthermische Anlagen, Biomasseanlagen sowie Biogas und grüner Wasserstoff in Blockheizkraftwerken in Frage.">
            <a:extLst>
              <a:ext uri="{FF2B5EF4-FFF2-40B4-BE49-F238E27FC236}">
                <a16:creationId xmlns:a16="http://schemas.microsoft.com/office/drawing/2014/main" id="{75151A30-1AE1-7209-1F94-D19B988AF9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30800" y="1929599"/>
            <a:ext cx="6396902" cy="3814707"/>
          </a:xfrm>
          <a:prstGeom prst="rect">
            <a:avLst/>
          </a:prstGeom>
        </p:spPr>
      </p:pic>
      <p:grpSp>
        <p:nvGrpSpPr>
          <p:cNvPr id="24" name="Gruppieren 23">
            <a:extLst>
              <a:ext uri="{FF2B5EF4-FFF2-40B4-BE49-F238E27FC236}">
                <a16:creationId xmlns:a16="http://schemas.microsoft.com/office/drawing/2014/main" id="{61C2B729-F106-C931-DFE2-9C13D7C80AE7}"/>
              </a:ext>
              <a:ext uri="{C183D7F6-B498-43B3-948B-1728B52AA6E4}">
                <adec:decorative xmlns:adec="http://schemas.microsoft.com/office/drawing/2017/decorative" val="1"/>
              </a:ext>
            </a:extLst>
          </p:cNvPr>
          <p:cNvGrpSpPr/>
          <p:nvPr/>
        </p:nvGrpSpPr>
        <p:grpSpPr>
          <a:xfrm>
            <a:off x="933551" y="4502619"/>
            <a:ext cx="3686475" cy="1734667"/>
            <a:chOff x="924026" y="4312119"/>
            <a:chExt cx="3686475" cy="1734667"/>
          </a:xfrm>
        </p:grpSpPr>
        <p:sp>
          <p:nvSpPr>
            <p:cNvPr id="19" name="Rechteck 18">
              <a:extLst>
                <a:ext uri="{FF2B5EF4-FFF2-40B4-BE49-F238E27FC236}">
                  <a16:creationId xmlns:a16="http://schemas.microsoft.com/office/drawing/2014/main" id="{BFAAC161-9AD8-6222-D259-619385371716}"/>
                </a:ext>
              </a:extLst>
            </p:cNvPr>
            <p:cNvSpPr/>
            <p:nvPr/>
          </p:nvSpPr>
          <p:spPr>
            <a:xfrm>
              <a:off x="924026" y="4312119"/>
              <a:ext cx="3628724" cy="1734667"/>
            </a:xfrm>
            <a:prstGeom prst="rect">
              <a:avLst/>
            </a:prstGeom>
            <a:solidFill>
              <a:schemeClr val="bg1"/>
            </a:solidFill>
            <a:ln w="38100">
              <a:solidFill>
                <a:srgbClr val="7B7B7B"/>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marL="182563" indent="-182563">
                <a:spcAft>
                  <a:spcPts val="600"/>
                </a:spcAft>
              </a:pPr>
              <a:r>
                <a:rPr lang="de-DE" sz="1400" b="1">
                  <a:solidFill>
                    <a:schemeClr val="tx1"/>
                  </a:solidFill>
                  <a:latin typeface="Calibri" panose="020F0502020204030204" pitchFamily="34" charset="0"/>
                  <a:cs typeface="Calibri" panose="020F0502020204030204" pitchFamily="34" charset="0"/>
                </a:rPr>
                <a:t>Mögliche Wärmequellen für Heizzentrale</a:t>
              </a:r>
              <a:r>
                <a:rPr lang="de-DE" sz="1400">
                  <a:solidFill>
                    <a:schemeClr val="tx1"/>
                  </a:solidFill>
                  <a:latin typeface="Calibri" panose="020F0502020204030204" pitchFamily="34" charset="0"/>
                  <a:cs typeface="Calibri" panose="020F0502020204030204" pitchFamily="34" charset="0"/>
                </a:rPr>
                <a:t> </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Abwärme</a:t>
              </a:r>
            </a:p>
            <a:p>
              <a:pPr marL="171450" indent="-171450">
                <a:spcAft>
                  <a:spcPts val="12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Großwärme-</a:t>
              </a:r>
              <a:br>
                <a:rPr lang="de-DE" sz="1400">
                  <a:solidFill>
                    <a:schemeClr val="tx1"/>
                  </a:solidFill>
                  <a:latin typeface="Calibri" panose="020F0502020204030204" pitchFamily="34" charset="0"/>
                  <a:cs typeface="Calibri" panose="020F0502020204030204" pitchFamily="34" charset="0"/>
                </a:rPr>
              </a:br>
              <a:r>
                <a:rPr lang="de-DE" sz="1400">
                  <a:solidFill>
                    <a:schemeClr val="tx1"/>
                  </a:solidFill>
                  <a:latin typeface="Calibri" panose="020F0502020204030204" pitchFamily="34" charset="0"/>
                  <a:cs typeface="Calibri" panose="020F0502020204030204" pitchFamily="34" charset="0"/>
                </a:rPr>
                <a:t>pumpen</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BHKW / Heizkessel (immer mehr: Biogas und Wasserstoff, immer weniger: Erdgas und Öl)</a:t>
              </a:r>
            </a:p>
          </p:txBody>
        </p:sp>
        <p:sp>
          <p:nvSpPr>
            <p:cNvPr id="23" name="Rechteck 22">
              <a:extLst>
                <a:ext uri="{FF2B5EF4-FFF2-40B4-BE49-F238E27FC236}">
                  <a16:creationId xmlns:a16="http://schemas.microsoft.com/office/drawing/2014/main" id="{12DC8BFC-4D71-6A7E-7398-24EA6119392E}"/>
                </a:ext>
              </a:extLst>
            </p:cNvPr>
            <p:cNvSpPr/>
            <p:nvPr/>
          </p:nvSpPr>
          <p:spPr>
            <a:xfrm>
              <a:off x="2626362" y="4632671"/>
              <a:ext cx="1984139" cy="8892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Solarthermie</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Holzhackschnitzel</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Tiefengeothermie</a:t>
              </a:r>
            </a:p>
          </p:txBody>
        </p:sp>
      </p:grpSp>
      <p:sp>
        <p:nvSpPr>
          <p:cNvPr id="18" name="Textfeld 17" descr="Einzellösungen">
            <a:extLst>
              <a:ext uri="{FF2B5EF4-FFF2-40B4-BE49-F238E27FC236}">
                <a16:creationId xmlns:a16="http://schemas.microsoft.com/office/drawing/2014/main" id="{7F97BAF6-B997-1B84-58F8-1B3B9626722A}"/>
              </a:ext>
            </a:extLst>
          </p:cNvPr>
          <p:cNvSpPr txBox="1">
            <a:spLocks/>
          </p:cNvSpPr>
          <p:nvPr/>
        </p:nvSpPr>
        <p:spPr>
          <a:xfrm>
            <a:off x="7323299" y="1392606"/>
            <a:ext cx="3030376" cy="451336"/>
          </a:xfrm>
          <a:prstGeom prst="rect">
            <a:avLst/>
          </a:prstGeom>
          <a:noFill/>
          <a:ln w="38100">
            <a:solidFill>
              <a:srgbClr val="006374"/>
            </a:solidFill>
          </a:ln>
        </p:spPr>
        <p:txBody>
          <a:bodyPr wrap="square" rIns="36000" rtlCol="0" anchor="ctr">
            <a:noAutofit/>
          </a:bodyPr>
          <a:lstStyle/>
          <a:p>
            <a:r>
              <a:rPr lang="de-DE" b="1">
                <a:latin typeface="Calibri" panose="020F0502020204030204" pitchFamily="34" charset="0"/>
                <a:cs typeface="Calibri" panose="020F0502020204030204" pitchFamily="34" charset="0"/>
              </a:rPr>
              <a:t>Einzellösungen</a:t>
            </a:r>
          </a:p>
        </p:txBody>
      </p:sp>
      <p:sp>
        <p:nvSpPr>
          <p:cNvPr id="20" name="Textfeld 19" descr="Wärmepumpe&#10;Luft&#10;Erdreich&#10;Wasser&#10;Biomasse &#10;Hybridheizung&#10;">
            <a:extLst>
              <a:ext uri="{FF2B5EF4-FFF2-40B4-BE49-F238E27FC236}">
                <a16:creationId xmlns:a16="http://schemas.microsoft.com/office/drawing/2014/main" id="{00F5C389-5CF3-93F6-D3DD-95FD1E7B7BA3}"/>
              </a:ext>
            </a:extLst>
          </p:cNvPr>
          <p:cNvSpPr txBox="1"/>
          <p:nvPr/>
        </p:nvSpPr>
        <p:spPr>
          <a:xfrm>
            <a:off x="7323299" y="2232684"/>
            <a:ext cx="2559202" cy="1985159"/>
          </a:xfrm>
          <a:prstGeom prst="rect">
            <a:avLst/>
          </a:prstGeom>
          <a:noFill/>
        </p:spPr>
        <p:txBody>
          <a:bodyPr wrap="square" lIns="72000" rIns="72000" rtlCol="0">
            <a:spAutoFit/>
          </a:bodyPr>
          <a:lstStyle/>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Wärmepumpe</a:t>
            </a:r>
          </a:p>
          <a:p>
            <a:pPr marL="628650" lvl="1" indent="-285750">
              <a:spcAft>
                <a:spcPts val="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Luft</a:t>
            </a:r>
          </a:p>
          <a:p>
            <a:pPr marL="628650" lvl="1" indent="-285750">
              <a:spcAft>
                <a:spcPts val="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Erdreich</a:t>
            </a:r>
          </a:p>
          <a:p>
            <a:pPr marL="628650" lvl="1"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Wasser</a:t>
            </a:r>
          </a:p>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Biomasse </a:t>
            </a:r>
          </a:p>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Hybridheizung</a:t>
            </a:r>
          </a:p>
        </p:txBody>
      </p:sp>
      <p:cxnSp>
        <p:nvCxnSpPr>
          <p:cNvPr id="13" name="Gerader Verbinder 6">
            <a:extLst>
              <a:ext uri="{FF2B5EF4-FFF2-40B4-BE49-F238E27FC236}">
                <a16:creationId xmlns:a16="http://schemas.microsoft.com/office/drawing/2014/main" id="{FD0AC10D-0DED-6C41-5A01-87258EFC839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AB300045-0FA9-2128-0DA2-864B537D0A9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F24F3997-426B-B810-F246-3794BBD46E4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2A33D5F-FBD9-7F01-CC6C-744B8EF42A0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986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95FD0-F523-1CA5-1ECE-BC54F4781A2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12AA7B0-DC14-7D17-4ABB-FA23E763B9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Kommunale Wärmeplanung&#10;Möglichkeiten in Abhängigkeit der ausgewiesenen Gebiete&#10;">
            <a:extLst>
              <a:ext uri="{FF2B5EF4-FFF2-40B4-BE49-F238E27FC236}">
                <a16:creationId xmlns:a16="http://schemas.microsoft.com/office/drawing/2014/main" id="{074CBDC6-7823-3422-1E4B-3674C9250C7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Kommunale Wärmeplanung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Möglichkeiten in Abhängigkeit der ausgewiesenen Gebiete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en Ausschnitt der kommunalen Wärmeplanung der Stadt Freiburg. Darin sind verschiedene Bereiche markiert, in denen ein Wärmenetz vorhanden oder geplant ist.">
            <a:extLst>
              <a:ext uri="{FF2B5EF4-FFF2-40B4-BE49-F238E27FC236}">
                <a16:creationId xmlns:a16="http://schemas.microsoft.com/office/drawing/2014/main" id="{2D048170-454E-D6EF-EA95-2F78A2E717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0800" y="1929600"/>
            <a:ext cx="3607842" cy="4020350"/>
          </a:xfrm>
          <a:prstGeom prst="rect">
            <a:avLst/>
          </a:prstGeom>
        </p:spPr>
      </p:pic>
      <p:sp>
        <p:nvSpPr>
          <p:cNvPr id="4" name="Inhaltsplatzhalter 2">
            <a:extLst>
              <a:ext uri="{FF2B5EF4-FFF2-40B4-BE49-F238E27FC236}">
                <a16:creationId xmlns:a16="http://schemas.microsoft.com/office/drawing/2014/main" id="{A20D9AB9-104E-A85D-1B9F-AAF8F26E0979}"/>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Quelle: Stadt Freiburg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15" name="Titel 3">
            <a:extLst>
              <a:ext uri="{FF2B5EF4-FFF2-40B4-BE49-F238E27FC236}">
                <a16:creationId xmlns:a16="http://schemas.microsoft.com/office/drawing/2014/main" id="{DEAC7E6F-230A-3A77-5B24-DAF392FC7A9A}"/>
              </a:ext>
              <a:ext uri="{C183D7F6-B498-43B3-948B-1728B52AA6E4}">
                <adec:decorative xmlns:adec="http://schemas.microsoft.com/office/drawing/2017/decorative" val="0"/>
              </a:ext>
            </a:extLst>
          </p:cNvPr>
          <p:cNvSpPr txBox="1">
            <a:spLocks/>
          </p:cNvSpPr>
          <p:nvPr/>
        </p:nvSpPr>
        <p:spPr>
          <a:xfrm>
            <a:off x="810250" y="2019621"/>
            <a:ext cx="2535711" cy="1077218"/>
          </a:xfrm>
          <a:prstGeom prst="rect">
            <a:avLst/>
          </a:prstGeom>
          <a:solidFill>
            <a:srgbClr val="FFFF0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eaLnBrk="0" fontAlgn="base" hangingPunct="0">
              <a:lnSpc>
                <a:spcPct val="100000"/>
              </a:lnSpc>
              <a:spcAft>
                <a:spcPct val="0"/>
              </a:spcAft>
              <a:defRPr/>
            </a:pPr>
            <a:r>
              <a:rPr lang="de-DE" sz="1600">
                <a:solidFill>
                  <a:schemeClr val="tx1">
                    <a:lumMod val="50000"/>
                  </a:schemeClr>
                </a:solidFill>
                <a:ea typeface="+mn-ea"/>
                <a:cs typeface="+mn-cs"/>
              </a:rPr>
              <a:t>Platzhalter für eine Darstellung Ihrer Wärme-planung mit Ausweisung der Wärmenetzgebiete</a:t>
            </a:r>
          </a:p>
        </p:txBody>
      </p:sp>
      <p:cxnSp>
        <p:nvCxnSpPr>
          <p:cNvPr id="13" name="Gerader Verbinder 6">
            <a:extLst>
              <a:ext uri="{FF2B5EF4-FFF2-40B4-BE49-F238E27FC236}">
                <a16:creationId xmlns:a16="http://schemas.microsoft.com/office/drawing/2014/main" id="{C7C46B2A-4CC8-691E-0540-1D3822B0314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4DBF354-B586-846C-1272-F72AD168E27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feld 16" descr="Wärmenetz vorh.*&#10;">
            <a:extLst>
              <a:ext uri="{FF2B5EF4-FFF2-40B4-BE49-F238E27FC236}">
                <a16:creationId xmlns:a16="http://schemas.microsoft.com/office/drawing/2014/main" id="{1C65BDA3-D7C9-1C50-0D4D-2776091DB6D1}"/>
              </a:ext>
            </a:extLst>
          </p:cNvPr>
          <p:cNvSpPr txBox="1">
            <a:spLocks/>
          </p:cNvSpPr>
          <p:nvPr/>
        </p:nvSpPr>
        <p:spPr>
          <a:xfrm>
            <a:off x="5002988" y="1929823"/>
            <a:ext cx="1976932" cy="39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 vorh.*</a:t>
            </a:r>
            <a:endParaRPr lang="de-DE" sz="1600" strike="sngStrike">
              <a:latin typeface="Calibri" panose="020F0502020204030204" pitchFamily="34" charset="0"/>
              <a:cs typeface="Calibri" panose="020F0502020204030204" pitchFamily="34" charset="0"/>
            </a:endParaRPr>
          </a:p>
        </p:txBody>
      </p:sp>
      <p:sp>
        <p:nvSpPr>
          <p:cNvPr id="35" name="Textfeld 34" descr=" Netzbetreiber müssen für die schrittweise Umrüstung auf erneuerbare Energien sorgen &#10;">
            <a:extLst>
              <a:ext uri="{FF2B5EF4-FFF2-40B4-BE49-F238E27FC236}">
                <a16:creationId xmlns:a16="http://schemas.microsoft.com/office/drawing/2014/main" id="{539825A4-51D1-5307-BF42-71A76DB21713}"/>
              </a:ext>
            </a:extLst>
          </p:cNvPr>
          <p:cNvSpPr txBox="1"/>
          <p:nvPr/>
        </p:nvSpPr>
        <p:spPr>
          <a:xfrm>
            <a:off x="4928952" y="6110322"/>
            <a:ext cx="6251537" cy="262701"/>
          </a:xfrm>
          <a:prstGeom prst="rect">
            <a:avLst/>
          </a:prstGeom>
          <a:noFill/>
        </p:spPr>
        <p:txBody>
          <a:bodyPr wrap="square" lIns="108000" tIns="46800" anchor="b">
            <a:spAutoFit/>
          </a:bodyPr>
          <a:lstStyle/>
          <a:p>
            <a:r>
              <a:rPr lang="de-DE" sz="1100">
                <a:latin typeface="Calibri"/>
                <a:cs typeface="Calibri"/>
              </a:rPr>
              <a:t>* Netzbetreiber müssen für die schrittweise Umrüstung auf erneuerbare Energien sorgen </a:t>
            </a:r>
          </a:p>
        </p:txBody>
      </p:sp>
      <p:sp>
        <p:nvSpPr>
          <p:cNvPr id="33" name="Textfeld 32" descr="Anschluss möglich&#10;und in Ausnahmefällen ist hauseigene Lösung möglich.&#10;">
            <a:extLst>
              <a:ext uri="{FF2B5EF4-FFF2-40B4-BE49-F238E27FC236}">
                <a16:creationId xmlns:a16="http://schemas.microsoft.com/office/drawing/2014/main" id="{F09CFD79-C264-49CE-A94A-18527EF51710}"/>
              </a:ext>
            </a:extLst>
          </p:cNvPr>
          <p:cNvSpPr txBox="1">
            <a:spLocks/>
          </p:cNvSpPr>
          <p:nvPr/>
        </p:nvSpPr>
        <p:spPr>
          <a:xfrm>
            <a:off x="7214350" y="1798386"/>
            <a:ext cx="4243600"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Anschluss möglich</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In Ausnahmefällen: hauseigene Lösung </a:t>
            </a:r>
            <a:endParaRPr lang="de-DE" sz="1600">
              <a:latin typeface="Calibri" panose="020F0502020204030204" pitchFamily="34" charset="0"/>
              <a:cs typeface="Calibri" panose="020F0502020204030204" pitchFamily="34" charset="0"/>
            </a:endParaRPr>
          </a:p>
        </p:txBody>
      </p:sp>
      <p:sp>
        <p:nvSpPr>
          <p:cNvPr id="19" name="Textfeld 18" descr="Wärmenetz, &#10;geplante Erweiterung&#10;">
            <a:extLst>
              <a:ext uri="{FF2B5EF4-FFF2-40B4-BE49-F238E27FC236}">
                <a16:creationId xmlns:a16="http://schemas.microsoft.com/office/drawing/2014/main" id="{66E87951-607D-696F-D6F5-90EC491ABE45}"/>
              </a:ext>
            </a:extLst>
          </p:cNvPr>
          <p:cNvSpPr txBox="1">
            <a:spLocks/>
          </p:cNvSpPr>
          <p:nvPr/>
        </p:nvSpPr>
        <p:spPr>
          <a:xfrm>
            <a:off x="5002988" y="2985642"/>
            <a:ext cx="1976932" cy="57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 </a:t>
            </a:r>
          </a:p>
          <a:p>
            <a:r>
              <a:rPr lang="de-DE" sz="1600" b="1">
                <a:latin typeface="Calibri" panose="020F0502020204030204" pitchFamily="34" charset="0"/>
                <a:cs typeface="Calibri" panose="020F0502020204030204" pitchFamily="34" charset="0"/>
              </a:rPr>
              <a:t>geplante Erweiterung</a:t>
            </a:r>
            <a:endParaRPr lang="de-DE" sz="1600" strike="sngStrike">
              <a:latin typeface="Calibri" panose="020F0502020204030204" pitchFamily="34" charset="0"/>
              <a:cs typeface="Calibri" panose="020F0502020204030204" pitchFamily="34" charset="0"/>
            </a:endParaRPr>
          </a:p>
        </p:txBody>
      </p:sp>
      <p:sp>
        <p:nvSpPr>
          <p:cNvPr id="31" name="Textfeld 30" descr="zukünftig anschließen (2027 und 2030), gegebenfalls eine Zwischenlösung nötig&#10;und in Ausnahmefällen ist hauseigene Lösung möglich&#10;">
            <a:extLst>
              <a:ext uri="{FF2B5EF4-FFF2-40B4-BE49-F238E27FC236}">
                <a16:creationId xmlns:a16="http://schemas.microsoft.com/office/drawing/2014/main" id="{7E2C65B9-664C-C86C-7368-7F3B5E2727F0}"/>
              </a:ext>
            </a:extLst>
          </p:cNvPr>
          <p:cNvSpPr txBox="1">
            <a:spLocks/>
          </p:cNvSpPr>
          <p:nvPr/>
        </p:nvSpPr>
        <p:spPr>
          <a:xfrm>
            <a:off x="7214350" y="2934778"/>
            <a:ext cx="4246849"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Zukünftig anschließen (</a:t>
            </a:r>
            <a:r>
              <a:rPr lang="de-DE" sz="1600" b="1">
                <a:latin typeface="Calibri" panose="020F0502020204030204" pitchFamily="34" charset="0"/>
                <a:cs typeface="Calibri" panose="020F0502020204030204" pitchFamily="34" charset="0"/>
                <a:sym typeface="Wingdings" panose="05000000000000000000" pitchFamily="2" charset="2"/>
              </a:rPr>
              <a:t>2027</a:t>
            </a:r>
            <a:r>
              <a:rPr lang="de-DE" sz="1600">
                <a:latin typeface="Calibri" panose="020F0502020204030204" pitchFamily="34" charset="0"/>
                <a:cs typeface="Calibri" panose="020F0502020204030204" pitchFamily="34" charset="0"/>
                <a:sym typeface="Wingdings" panose="05000000000000000000" pitchFamily="2" charset="2"/>
              </a:rPr>
              <a:t> und </a:t>
            </a:r>
            <a:r>
              <a:rPr lang="de-DE" sz="1600" b="1">
                <a:latin typeface="Calibri" panose="020F0502020204030204" pitchFamily="34" charset="0"/>
                <a:cs typeface="Calibri" panose="020F0502020204030204" pitchFamily="34" charset="0"/>
                <a:sym typeface="Wingdings" panose="05000000000000000000" pitchFamily="2" charset="2"/>
              </a:rPr>
              <a:t>2030</a:t>
            </a:r>
            <a:r>
              <a:rPr lang="de-DE" sz="1600">
                <a:latin typeface="Calibri" panose="020F0502020204030204" pitchFamily="34" charset="0"/>
                <a:cs typeface="Calibri" panose="020F0502020204030204" pitchFamily="34" charset="0"/>
                <a:sym typeface="Wingdings" panose="05000000000000000000" pitchFamily="2" charset="2"/>
              </a:rPr>
              <a:t>), ggf. eine Zwischenlösung nötig</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In Ausnahmefällen: hauseigene Lösung </a:t>
            </a:r>
          </a:p>
        </p:txBody>
      </p:sp>
      <p:sp>
        <p:nvSpPr>
          <p:cNvPr id="21" name="Textfeld 20" descr="Wärmenetz-Eignungsgebiet">
            <a:extLst>
              <a:ext uri="{FF2B5EF4-FFF2-40B4-BE49-F238E27FC236}">
                <a16:creationId xmlns:a16="http://schemas.microsoft.com/office/drawing/2014/main" id="{703EE889-837C-45CF-8AEC-A4276587617B}"/>
              </a:ext>
            </a:extLst>
          </p:cNvPr>
          <p:cNvSpPr txBox="1">
            <a:spLocks/>
          </p:cNvSpPr>
          <p:nvPr/>
        </p:nvSpPr>
        <p:spPr>
          <a:xfrm>
            <a:off x="5002988" y="4143630"/>
            <a:ext cx="1976932" cy="57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Wärmenetz-Eignungsgebiet</a:t>
            </a:r>
          </a:p>
        </p:txBody>
      </p:sp>
      <p:sp>
        <p:nvSpPr>
          <p:cNvPr id="23" name="Textfeld 22" descr="Potential für Wärmenetz, Entstehung&#10;ungewiss, gegebenenfalls. zukünftiger Anschluss&#10;Alternativ ist eine hauseigene Lösung möglich&#10;">
            <a:extLst>
              <a:ext uri="{FF2B5EF4-FFF2-40B4-BE49-F238E27FC236}">
                <a16:creationId xmlns:a16="http://schemas.microsoft.com/office/drawing/2014/main" id="{D58503D3-08D1-1F02-518E-DB787B031A88}"/>
              </a:ext>
            </a:extLst>
          </p:cNvPr>
          <p:cNvSpPr txBox="1">
            <a:spLocks/>
          </p:cNvSpPr>
          <p:nvPr/>
        </p:nvSpPr>
        <p:spPr>
          <a:xfrm>
            <a:off x="7214351" y="4108043"/>
            <a:ext cx="4282324"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Potential für Wärmenetz, Entstehung</a:t>
            </a:r>
            <a:br>
              <a:rPr lang="de-DE" sz="1600">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ungewiss, ggf. zukünftiger Anschluss</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Alternativ: hauseigene Lösung </a:t>
            </a:r>
          </a:p>
        </p:txBody>
      </p:sp>
      <p:sp>
        <p:nvSpPr>
          <p:cNvPr id="25" name="Textfeld 24" descr="Kein Wärmenetz&#10;">
            <a:extLst>
              <a:ext uri="{FF2B5EF4-FFF2-40B4-BE49-F238E27FC236}">
                <a16:creationId xmlns:a16="http://schemas.microsoft.com/office/drawing/2014/main" id="{7334D038-15DD-C809-79E3-7C1C3342747F}"/>
              </a:ext>
            </a:extLst>
          </p:cNvPr>
          <p:cNvSpPr txBox="1">
            <a:spLocks/>
          </p:cNvSpPr>
          <p:nvPr/>
        </p:nvSpPr>
        <p:spPr>
          <a:xfrm>
            <a:off x="4992432" y="5019692"/>
            <a:ext cx="1987488" cy="39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Kein Wärmenetz</a:t>
            </a:r>
            <a:endParaRPr lang="de-DE" sz="1600" strike="sngStrike">
              <a:latin typeface="Calibri" panose="020F0502020204030204" pitchFamily="34" charset="0"/>
              <a:cs typeface="Calibri" panose="020F0502020204030204" pitchFamily="34" charset="0"/>
            </a:endParaRPr>
          </a:p>
        </p:txBody>
      </p:sp>
      <p:sp>
        <p:nvSpPr>
          <p:cNvPr id="27" name="Textfeld 26" descr="hauseigene Lösung, bspw. Wärmepumpe oder Biomasse&#10;">
            <a:extLst>
              <a:ext uri="{FF2B5EF4-FFF2-40B4-BE49-F238E27FC236}">
                <a16:creationId xmlns:a16="http://schemas.microsoft.com/office/drawing/2014/main" id="{F8E4F6F9-7A78-4288-35CF-05219648EB02}"/>
              </a:ext>
            </a:extLst>
          </p:cNvPr>
          <p:cNvSpPr txBox="1">
            <a:spLocks/>
          </p:cNvSpPr>
          <p:nvPr/>
        </p:nvSpPr>
        <p:spPr>
          <a:xfrm>
            <a:off x="7214351" y="5007075"/>
            <a:ext cx="3174452"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Hauseigene Lösung (bspw. Wärmepumpe oder Biomasse</a:t>
            </a:r>
            <a:r>
              <a:rPr lang="de-DE" sz="1400">
                <a:solidFill>
                  <a:srgbClr val="006577"/>
                </a:solidFill>
                <a:latin typeface="Calibri" panose="020F0502020204030204" pitchFamily="34" charset="0"/>
                <a:cs typeface="Calibri" panose="020F0502020204030204" pitchFamily="34" charset="0"/>
                <a:sym typeface="Wingdings" panose="05000000000000000000" pitchFamily="2" charset="2"/>
              </a:rPr>
              <a:t>)</a:t>
            </a:r>
          </a:p>
        </p:txBody>
      </p:sp>
      <p:sp>
        <p:nvSpPr>
          <p:cNvPr id="29" name="Textfeld 28" descr="Kein Wasserstoffnetz geplant&#10;">
            <a:extLst>
              <a:ext uri="{FF2B5EF4-FFF2-40B4-BE49-F238E27FC236}">
                <a16:creationId xmlns:a16="http://schemas.microsoft.com/office/drawing/2014/main" id="{62CF09DF-9A54-30E4-C595-6BEE73E578A6}"/>
              </a:ext>
            </a:extLst>
          </p:cNvPr>
          <p:cNvSpPr txBox="1">
            <a:spLocks/>
          </p:cNvSpPr>
          <p:nvPr/>
        </p:nvSpPr>
        <p:spPr>
          <a:xfrm>
            <a:off x="5002987" y="5620676"/>
            <a:ext cx="2850373" cy="575434"/>
          </a:xfrm>
          <a:prstGeom prst="rect">
            <a:avLst/>
          </a:prstGeom>
          <a:noFill/>
          <a:ln w="19050">
            <a:noFill/>
          </a:ln>
        </p:spPr>
        <p:txBody>
          <a:bodyPr wrap="square" rIns="36000" rtlCol="0" anchor="ctr">
            <a:noAutofit/>
          </a:bodyPr>
          <a:lstStyle/>
          <a:p>
            <a:r>
              <a:rPr lang="de-DE" sz="1600" b="1">
                <a:latin typeface="Calibri" panose="020F0502020204030204" pitchFamily="34" charset="0"/>
                <a:cs typeface="Calibri" panose="020F0502020204030204" pitchFamily="34" charset="0"/>
              </a:rPr>
              <a:t>Kein Wasserstoffnetz geplant</a:t>
            </a:r>
          </a:p>
        </p:txBody>
      </p:sp>
      <p:sp>
        <p:nvSpPr>
          <p:cNvPr id="3" name="Fußzeilenplatzhalter 4">
            <a:extLst>
              <a:ext uri="{FF2B5EF4-FFF2-40B4-BE49-F238E27FC236}">
                <a16:creationId xmlns:a16="http://schemas.microsoft.com/office/drawing/2014/main" id="{E5C6D332-5699-EF3A-576B-D8C12D5C5D70}"/>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F732580-39CF-44BC-E29F-A4A4B7CA3E26}"/>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0649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6D727-0F5D-F1E1-E630-0DC876D4578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8E81535-DDD4-5A3A-7F91-197E075E0AB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Überblick">
            <a:extLst>
              <a:ext uri="{FF2B5EF4-FFF2-40B4-BE49-F238E27FC236}">
                <a16:creationId xmlns:a16="http://schemas.microsoft.com/office/drawing/2014/main" id="{68C6946B-E2A1-D5B1-DC8C-021EBD97E1A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Überblick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ie Grafik zeigt im Überblick die Funktionsweise einer Wärmepumpe und alle ihre Komponenten im Haus. Über die Außeneinheit einer Luft-Wasser-Wärmepumpe wird der Außenluft Wärme entzogen. In der Wärmepumpe selbst wird mit Hilfe von Strom im Kompressor das Temperaturniveau der Außenluft erhöht. Im Gebäude wird anschließend die Wärme über Heizkörper und Fußbodenheizungen verteilt und das Warmwasser erwärmt.">
            <a:extLst>
              <a:ext uri="{FF2B5EF4-FFF2-40B4-BE49-F238E27FC236}">
                <a16:creationId xmlns:a16="http://schemas.microsoft.com/office/drawing/2014/main" id="{D1DB8212-2291-2BCC-67DF-E2228D0AA743}"/>
              </a:ext>
            </a:extLst>
          </p:cNvPr>
          <p:cNvPicPr>
            <a:picLocks noChangeAspect="1"/>
          </p:cNvPicPr>
          <p:nvPr/>
        </p:nvPicPr>
        <p:blipFill>
          <a:blip r:embed="rId3"/>
          <a:srcRect l="6061" r="9365"/>
          <a:stretch>
            <a:fillRect/>
          </a:stretch>
        </p:blipFill>
        <p:spPr>
          <a:xfrm>
            <a:off x="720000" y="1929602"/>
            <a:ext cx="6143134" cy="4086000"/>
          </a:xfrm>
          <a:prstGeom prst="rect">
            <a:avLst/>
          </a:prstGeom>
        </p:spPr>
      </p:pic>
      <p:sp>
        <p:nvSpPr>
          <p:cNvPr id="16" name="Inhaltsplatzhalter 4" descr="Entnehmen ihrer Umgebung Wärme und bringen sie mit &#10;Hilfe von Strom auf ein höheres Temperaturniveau.&#10;">
            <a:extLst>
              <a:ext uri="{FF2B5EF4-FFF2-40B4-BE49-F238E27FC236}">
                <a16:creationId xmlns:a16="http://schemas.microsoft.com/office/drawing/2014/main" id="{DB1765BD-B74E-8113-E601-CC002EC005D0}"/>
              </a:ext>
            </a:extLst>
          </p:cNvPr>
          <p:cNvSpPr txBox="1">
            <a:spLocks/>
          </p:cNvSpPr>
          <p:nvPr/>
        </p:nvSpPr>
        <p:spPr>
          <a:xfrm>
            <a:off x="7051904" y="2028919"/>
            <a:ext cx="3968030" cy="98127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a:latin typeface="Calibri" panose="020F0502020204030204" pitchFamily="34" charset="0"/>
                <a:cs typeface="Calibri" panose="020F0502020204030204" pitchFamily="34" charset="0"/>
              </a:rPr>
              <a:t>Entnehmen ihrer </a:t>
            </a:r>
            <a:r>
              <a:rPr lang="de-DE" sz="1800" b="1">
                <a:latin typeface="Calibri" panose="020F0502020204030204" pitchFamily="34" charset="0"/>
                <a:cs typeface="Calibri" panose="020F0502020204030204" pitchFamily="34" charset="0"/>
              </a:rPr>
              <a:t>Umgebung Wärme</a:t>
            </a:r>
            <a:br>
              <a:rPr lang="de-DE" sz="1800" b="1">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und bringen sie mit </a:t>
            </a:r>
            <a:r>
              <a:rPr lang="de-DE" sz="1800" b="1">
                <a:latin typeface="Calibri" panose="020F0502020204030204" pitchFamily="34" charset="0"/>
                <a:cs typeface="Calibri" panose="020F0502020204030204" pitchFamily="34" charset="0"/>
              </a:rPr>
              <a:t>Hilfe von Strom</a:t>
            </a:r>
            <a:r>
              <a:rPr lang="de-DE" sz="1800">
                <a:latin typeface="Calibri" panose="020F0502020204030204" pitchFamily="34" charset="0"/>
                <a:cs typeface="Calibri" panose="020F0502020204030204" pitchFamily="34" charset="0"/>
              </a:rPr>
              <a:t> auf ein </a:t>
            </a:r>
            <a:r>
              <a:rPr lang="de-DE" sz="1800" b="1">
                <a:latin typeface="Calibri" panose="020F0502020204030204" pitchFamily="34" charset="0"/>
                <a:cs typeface="Calibri" panose="020F0502020204030204" pitchFamily="34" charset="0"/>
              </a:rPr>
              <a:t>höheres Temperaturniveau.</a:t>
            </a:r>
          </a:p>
        </p:txBody>
      </p:sp>
      <p:sp>
        <p:nvSpPr>
          <p:cNvPr id="18" name="Textfeld 17" descr="Luft-                      (Wasser-)                  Wärmepumpe&#10;">
            <a:extLst>
              <a:ext uri="{FF2B5EF4-FFF2-40B4-BE49-F238E27FC236}">
                <a16:creationId xmlns:a16="http://schemas.microsoft.com/office/drawing/2014/main" id="{2AF49C3E-76CA-06E8-8B99-5FE30AD28C65}"/>
              </a:ext>
            </a:extLst>
          </p:cNvPr>
          <p:cNvSpPr txBox="1"/>
          <p:nvPr/>
        </p:nvSpPr>
        <p:spPr>
          <a:xfrm>
            <a:off x="7070756" y="3218012"/>
            <a:ext cx="4722337" cy="369332"/>
          </a:xfrm>
          <a:prstGeom prst="rect">
            <a:avLst/>
          </a:prstGeom>
          <a:noFill/>
        </p:spPr>
        <p:txBody>
          <a:bodyPr wrap="square">
            <a:spAutoFit/>
          </a:bodyPr>
          <a:lstStyle/>
          <a:p>
            <a:r>
              <a:rPr lang="de-DE" b="1">
                <a:latin typeface="Calibri" panose="020F0502020204030204" pitchFamily="34" charset="0"/>
                <a:cs typeface="Calibri" panose="020F0502020204030204" pitchFamily="34" charset="0"/>
              </a:rPr>
              <a:t>Luft-                (Wasser-)               Wärmepumpe</a:t>
            </a:r>
            <a:endParaRPr lang="de-DE"/>
          </a:p>
        </p:txBody>
      </p:sp>
      <p:sp>
        <p:nvSpPr>
          <p:cNvPr id="20" name="Textfeld 19" descr="Wärmequelle (Außenluft)&#10;">
            <a:extLst>
              <a:ext uri="{FF2B5EF4-FFF2-40B4-BE49-F238E27FC236}">
                <a16:creationId xmlns:a16="http://schemas.microsoft.com/office/drawing/2014/main" id="{986D0F91-B3E8-EE78-7E8B-8C1D4A83363D}"/>
              </a:ext>
            </a:extLst>
          </p:cNvPr>
          <p:cNvSpPr txBox="1"/>
          <p:nvPr/>
        </p:nvSpPr>
        <p:spPr>
          <a:xfrm>
            <a:off x="7070757" y="3616702"/>
            <a:ext cx="1348847" cy="523220"/>
          </a:xfrm>
          <a:prstGeom prst="rect">
            <a:avLst/>
          </a:prstGeom>
          <a:noFill/>
        </p:spPr>
        <p:txBody>
          <a:bodyPr wrap="square">
            <a:spAutoFit/>
          </a:bodyPr>
          <a:lstStyle/>
          <a:p>
            <a:r>
              <a:rPr lang="de-DE" sz="1400" b="1">
                <a:latin typeface="Calibri"/>
                <a:cs typeface="Calibri"/>
              </a:rPr>
              <a:t>Wärmequelle</a:t>
            </a:r>
            <a:r>
              <a:rPr lang="de-DE" sz="1400">
                <a:latin typeface="Calibri"/>
                <a:cs typeface="Calibri"/>
              </a:rPr>
              <a:t> (Außenluft)</a:t>
            </a:r>
            <a:endParaRPr lang="de-DE" sz="1400"/>
          </a:p>
        </p:txBody>
      </p:sp>
      <p:sp>
        <p:nvSpPr>
          <p:cNvPr id="22" name="Textfeld 21" descr="Übergabemedium (Heizungswasser)&#10; Wird nicht immer mit angegeben &#10;">
            <a:extLst>
              <a:ext uri="{FF2B5EF4-FFF2-40B4-BE49-F238E27FC236}">
                <a16:creationId xmlns:a16="http://schemas.microsoft.com/office/drawing/2014/main" id="{D9ADD3D7-6F6C-5A20-0074-7AED9F0E506A}"/>
              </a:ext>
            </a:extLst>
          </p:cNvPr>
          <p:cNvSpPr txBox="1"/>
          <p:nvPr/>
        </p:nvSpPr>
        <p:spPr>
          <a:xfrm>
            <a:off x="8419604" y="3616702"/>
            <a:ext cx="2191407" cy="954107"/>
          </a:xfrm>
          <a:prstGeom prst="rect">
            <a:avLst/>
          </a:prstGeom>
          <a:noFill/>
        </p:spPr>
        <p:txBody>
          <a:bodyPr wrap="square">
            <a:spAutoFit/>
          </a:bodyPr>
          <a:lstStyle/>
          <a:p>
            <a:r>
              <a:rPr lang="de-DE" sz="1400" b="1">
                <a:latin typeface="Calibri"/>
                <a:cs typeface="Calibri"/>
              </a:rPr>
              <a:t>Übergabemedium</a:t>
            </a:r>
            <a:r>
              <a:rPr lang="de-DE" sz="1400">
                <a:latin typeface="Calibri"/>
                <a:cs typeface="Calibri"/>
              </a:rPr>
              <a:t> (Heizungswasser)</a:t>
            </a:r>
          </a:p>
          <a:p>
            <a:r>
              <a:rPr lang="de-DE" sz="1400">
                <a:latin typeface="Calibri"/>
                <a:cs typeface="Calibri"/>
                <a:sym typeface="Wingdings" panose="05000000000000000000" pitchFamily="2" charset="2"/>
              </a:rPr>
              <a:t> Wird nicht </a:t>
            </a:r>
            <a:br>
              <a:rPr lang="de-DE" sz="1400">
                <a:latin typeface="Calibri"/>
                <a:cs typeface="Calibri"/>
                <a:sym typeface="Wingdings" panose="05000000000000000000" pitchFamily="2" charset="2"/>
              </a:rPr>
            </a:br>
            <a:r>
              <a:rPr lang="de-DE" sz="1400">
                <a:latin typeface="Calibri"/>
                <a:cs typeface="Calibri"/>
                <a:sym typeface="Wingdings" panose="05000000000000000000" pitchFamily="2" charset="2"/>
              </a:rPr>
              <a:t>immer mit angegeben </a:t>
            </a:r>
            <a:endParaRPr lang="de-DE" sz="1400"/>
          </a:p>
        </p:txBody>
      </p:sp>
      <p:sp>
        <p:nvSpPr>
          <p:cNvPr id="24" name="Rechteck 23" descr="Wird nur von Luft-Wärmepumpen gesprochen, sind meist Luft-Wasser-Wärmepumpen gemeint und nicht Luft-Luft-Wärmepumpen (=Klimageräte).&#10;">
            <a:extLst>
              <a:ext uri="{FF2B5EF4-FFF2-40B4-BE49-F238E27FC236}">
                <a16:creationId xmlns:a16="http://schemas.microsoft.com/office/drawing/2014/main" id="{C22C84B1-A846-5F24-6A2F-A86BCBF72688}"/>
              </a:ext>
            </a:extLst>
          </p:cNvPr>
          <p:cNvSpPr/>
          <p:nvPr/>
        </p:nvSpPr>
        <p:spPr>
          <a:xfrm rot="21394413">
            <a:off x="7092766" y="4732997"/>
            <a:ext cx="4469694" cy="83005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Wird nur von Luft-Wärmepumpen gesprochen,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sind meist Luft-Wasser-Wärmepumpen gemeint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und nicht Luft-Luft-Wärmepumpen (=Klimageräte).</a:t>
            </a:r>
          </a:p>
        </p:txBody>
      </p:sp>
      <p:cxnSp>
        <p:nvCxnSpPr>
          <p:cNvPr id="13" name="Gerader Verbinder 6">
            <a:extLst>
              <a:ext uri="{FF2B5EF4-FFF2-40B4-BE49-F238E27FC236}">
                <a16:creationId xmlns:a16="http://schemas.microsoft.com/office/drawing/2014/main" id="{C4333E32-59D5-4C5B-A302-F60234B89DE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1FC59E6-7124-DF90-3EBF-0C7AC625929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FB940D21-CB57-62A2-B13F-D0201EF3624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53283CB-0D50-0074-3A5C-80A31FA5649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32</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4451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F393F-9DF4-B4F2-6924-F89567F336B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0CA7961-1DDF-8E37-7795-918FC016B69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E0E8AE46-8604-FA28-D5A9-174A3E602FF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Marktanteile 2026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Wärmepumpen in Deutschland</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aphicFrame>
        <p:nvGraphicFramePr>
          <p:cNvPr id="11" name="Diagramm 10" descr="Das Tortendiagramm in Form eines Doughnuts zeigt, dass 92 Prozent der Wärmepumpen in Deutschland Luft-Wasser- und Luft-Luft-Wärmepumpen sind. 7 Prozent sind Erdwärme- bzw. Solewärmepumpen und ein Prozent sind sonstige Wärmepumpen wie beispielweise welche, die Grundwasser als Wärmequelle nutzen.">
            <a:extLst>
              <a:ext uri="{FF2B5EF4-FFF2-40B4-BE49-F238E27FC236}">
                <a16:creationId xmlns:a16="http://schemas.microsoft.com/office/drawing/2014/main" id="{D8E54692-3C23-FEB4-D8FF-199CBD968F77}"/>
              </a:ext>
            </a:extLst>
          </p:cNvPr>
          <p:cNvGraphicFramePr/>
          <p:nvPr>
            <p:extLst>
              <p:ext uri="{D42A27DB-BD31-4B8C-83A1-F6EECF244321}">
                <p14:modId xmlns:p14="http://schemas.microsoft.com/office/powerpoint/2010/main" val="1663209228"/>
              </p:ext>
            </p:extLst>
          </p:nvPr>
        </p:nvGraphicFramePr>
        <p:xfrm>
          <a:off x="435744" y="1607955"/>
          <a:ext cx="9183731" cy="4259956"/>
        </p:xfrm>
        <a:graphic>
          <a:graphicData uri="http://schemas.openxmlformats.org/drawingml/2006/chart">
            <c:chart xmlns:c="http://schemas.openxmlformats.org/drawingml/2006/chart" xmlns:r="http://schemas.openxmlformats.org/officeDocument/2006/relationships" r:id="rId3"/>
          </a:graphicData>
        </a:graphic>
      </p:graphicFrame>
      <p:sp>
        <p:nvSpPr>
          <p:cNvPr id="4" name="Inhaltsplatzhalter 2">
            <a:extLst>
              <a:ext uri="{FF2B5EF4-FFF2-40B4-BE49-F238E27FC236}">
                <a16:creationId xmlns:a16="http://schemas.microsoft.com/office/drawing/2014/main" id="{B9D6E966-0D03-59BD-9C80-1345873CE541}"/>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Quelle: BWP/BDH-Absatzstatistik für 2026</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cxnSp>
        <p:nvCxnSpPr>
          <p:cNvPr id="13" name="Gerader Verbinder 6">
            <a:extLst>
              <a:ext uri="{FF2B5EF4-FFF2-40B4-BE49-F238E27FC236}">
                <a16:creationId xmlns:a16="http://schemas.microsoft.com/office/drawing/2014/main" id="{EFB4390C-A651-D8AA-D82A-25162E8B0F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6F7E321-AA1C-AC25-B8BE-3760C99037F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0B94498B-6278-C8CE-0C43-26D80007AD36}"/>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28E5812-6EBE-0CE0-6D37-AD49D678596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33</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7665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4882A-EEA6-6FBD-97BB-58B1B329950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ACFF664-B3D9-5CFE-48E9-A376CC4B31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Wärmequellen&#10;">
            <a:extLst>
              <a:ext uri="{FF2B5EF4-FFF2-40B4-BE49-F238E27FC236}">
                <a16:creationId xmlns:a16="http://schemas.microsoft.com/office/drawing/2014/main" id="{C4306B60-10F6-83FF-7D06-24373574607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Wärmequellen für Wärmepumpen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sngStrike" kern="1200" cap="none" spc="0" normalizeH="0" baseline="0" noProof="0">
              <a:ln>
                <a:noFill/>
              </a:ln>
              <a:solidFill>
                <a:schemeClr val="tx1"/>
              </a:solidFill>
              <a:effectLst/>
              <a:highlight>
                <a:srgbClr val="FF00FF"/>
              </a:highlight>
              <a:uLnTx/>
              <a:uFillTx/>
              <a:latin typeface="Calibri" panose="020F0502020204030204" pitchFamily="34" charset="0"/>
              <a:ea typeface="Roboto Medium" pitchFamily="2" charset="0"/>
              <a:cs typeface="Calibri" panose="020F0502020204030204" pitchFamily="34" charset="0"/>
            </a:endParaRPr>
          </a:p>
        </p:txBody>
      </p:sp>
      <p:sp>
        <p:nvSpPr>
          <p:cNvPr id="16" name="Textfeld 15">
            <a:extLst>
              <a:ext uri="{FF2B5EF4-FFF2-40B4-BE49-F238E27FC236}">
                <a16:creationId xmlns:a16="http://schemas.microsoft.com/office/drawing/2014/main" id="{A3357954-A7F1-32B8-BD55-715530CC38CF}"/>
              </a:ext>
              <a:ext uri="{C183D7F6-B498-43B3-948B-1728B52AA6E4}">
                <adec:decorative xmlns:adec="http://schemas.microsoft.com/office/drawing/2017/decorative" val="1"/>
              </a:ext>
            </a:extLst>
          </p:cNvPr>
          <p:cNvSpPr txBox="1"/>
          <p:nvPr/>
        </p:nvSpPr>
        <p:spPr>
          <a:xfrm>
            <a:off x="962545" y="1619672"/>
            <a:ext cx="1600703"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Luft-Luft-</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21" name="Grafik 20" descr="Eine Luft-Luft-Wärmepumpe nutzt die Außenluft als Wärmequelle. Über eine Außeneinheit wird der Außenluft Wärme entzogen. Die Wärmeübergabe über Innengeräte im Haus erfolgt über die Luft.">
            <a:extLst>
              <a:ext uri="{FF2B5EF4-FFF2-40B4-BE49-F238E27FC236}">
                <a16:creationId xmlns:a16="http://schemas.microsoft.com/office/drawing/2014/main" id="{C49A9CA3-CBBA-133A-4307-7A454BFC37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20000" y="2290705"/>
            <a:ext cx="2085793" cy="2333913"/>
          </a:xfrm>
          <a:prstGeom prst="rect">
            <a:avLst/>
          </a:prstGeom>
        </p:spPr>
      </p:pic>
      <p:sp>
        <p:nvSpPr>
          <p:cNvPr id="4" name="Textfeld 3">
            <a:extLst>
              <a:ext uri="{FF2B5EF4-FFF2-40B4-BE49-F238E27FC236}">
                <a16:creationId xmlns:a16="http://schemas.microsoft.com/office/drawing/2014/main" id="{34BB2E4F-FF18-3CD4-F185-6BF4C5331C51}"/>
              </a:ext>
              <a:ext uri="{C183D7F6-B498-43B3-948B-1728B52AA6E4}">
                <adec:decorative xmlns:adec="http://schemas.microsoft.com/office/drawing/2017/decorative" val="1"/>
              </a:ext>
            </a:extLst>
          </p:cNvPr>
          <p:cNvSpPr txBox="1"/>
          <p:nvPr/>
        </p:nvSpPr>
        <p:spPr>
          <a:xfrm>
            <a:off x="3118430" y="1619672"/>
            <a:ext cx="1552598"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Luft-Wasser-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9" name="Grafik 8" descr="Eine Luft-Wasser-Wärmepumpe nutzt die Außenluft als Wärmequelle. Über eine Außeneinheit wird der Außenluft Wärme entzogen. Die Wärmeübergabe im Haus erfolgt mit Hilfe von Wasser, beispielsweise über Heizkörper.">
            <a:extLst>
              <a:ext uri="{FF2B5EF4-FFF2-40B4-BE49-F238E27FC236}">
                <a16:creationId xmlns:a16="http://schemas.microsoft.com/office/drawing/2014/main" id="{33B9A30E-2083-EE45-6554-91922BBCF6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851833" y="2290705"/>
            <a:ext cx="2085793" cy="2332629"/>
          </a:xfrm>
          <a:prstGeom prst="rect">
            <a:avLst/>
          </a:prstGeom>
        </p:spPr>
      </p:pic>
      <p:sp>
        <p:nvSpPr>
          <p:cNvPr id="20" name="Textfeld 19">
            <a:extLst>
              <a:ext uri="{FF2B5EF4-FFF2-40B4-BE49-F238E27FC236}">
                <a16:creationId xmlns:a16="http://schemas.microsoft.com/office/drawing/2014/main" id="{406BF105-083A-7978-8CF0-61632344A936}"/>
              </a:ext>
              <a:ext uri="{C183D7F6-B498-43B3-948B-1728B52AA6E4}">
                <adec:decorative xmlns:adec="http://schemas.microsoft.com/office/drawing/2017/decorative" val="1"/>
              </a:ext>
            </a:extLst>
          </p:cNvPr>
          <p:cNvSpPr txBox="1"/>
          <p:nvPr/>
        </p:nvSpPr>
        <p:spPr>
          <a:xfrm>
            <a:off x="5060779" y="1619672"/>
            <a:ext cx="2085792"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Wasser-Wasser-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19" name="Grafik 18" descr="Eine Wasser-Wasser-Wärmepumpe nutzt in der Regel Grundwasser als Wärmequelle. Über einen Brunnen wird dem Grundwasser Wärme entzogen. Die Wärmeübergabe im Haus erfolgt mit Hilfe von Wasser, beispielsweise über Heizkörper.">
            <a:extLst>
              <a:ext uri="{FF2B5EF4-FFF2-40B4-BE49-F238E27FC236}">
                <a16:creationId xmlns:a16="http://schemas.microsoft.com/office/drawing/2014/main" id="{CF765156-9BD5-8DDB-4643-30F92551C63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060779" y="2290705"/>
            <a:ext cx="2085793" cy="2333914"/>
          </a:xfrm>
          <a:prstGeom prst="rect">
            <a:avLst/>
          </a:prstGeom>
        </p:spPr>
      </p:pic>
      <p:sp>
        <p:nvSpPr>
          <p:cNvPr id="23" name="Textfeld 22">
            <a:extLst>
              <a:ext uri="{FF2B5EF4-FFF2-40B4-BE49-F238E27FC236}">
                <a16:creationId xmlns:a16="http://schemas.microsoft.com/office/drawing/2014/main" id="{885A5218-EAEB-9887-CD55-FA273EAB076C}"/>
              </a:ext>
              <a:ext uri="{C183D7F6-B498-43B3-948B-1728B52AA6E4}">
                <adec:decorative xmlns:adec="http://schemas.microsoft.com/office/drawing/2017/decorative" val="1"/>
              </a:ext>
            </a:extLst>
          </p:cNvPr>
          <p:cNvSpPr txBox="1"/>
          <p:nvPr/>
        </p:nvSpPr>
        <p:spPr>
          <a:xfrm>
            <a:off x="7760236" y="1619672"/>
            <a:ext cx="3071166" cy="369332"/>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Sole-Wasser-Wärmepumpen</a:t>
            </a:r>
          </a:p>
        </p:txBody>
      </p:sp>
      <p:pic>
        <p:nvPicPr>
          <p:cNvPr id="11" name="Grafik 10" descr="Eine Sole-Wasser-Wärmepumpe nutzt das Erdreich als Wärmequelle. Über eine ein bis zwei Meter tiefe Erdkollektoren wird dem Erdreich Wärme entzogen. Die Wärmeübergabe im Haus erfolgt mit Hilfe von Wasser, beispielsweise über Heizkörper.">
            <a:extLst>
              <a:ext uri="{FF2B5EF4-FFF2-40B4-BE49-F238E27FC236}">
                <a16:creationId xmlns:a16="http://schemas.microsoft.com/office/drawing/2014/main" id="{128970B3-A5E9-2B4F-20BE-88BCAD2C0AE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279466" y="2290705"/>
            <a:ext cx="2085793" cy="2333915"/>
          </a:xfrm>
          <a:prstGeom prst="rect">
            <a:avLst/>
          </a:prstGeom>
        </p:spPr>
      </p:pic>
      <p:pic>
        <p:nvPicPr>
          <p:cNvPr id="17" name="Grafik 16" descr="Eine Sole-Wasser-Wärmepumpe nutzt das Erdreich als Wärmequelle. Über bis zu 300m tiefe Erdsonden wird dem Erdreich Wärme entzogen. Die Wärmeübergabe im Haus erfolgt mit Hilfe von Wasser, beispielsweise über Heizkörper.">
            <a:extLst>
              <a:ext uri="{FF2B5EF4-FFF2-40B4-BE49-F238E27FC236}">
                <a16:creationId xmlns:a16="http://schemas.microsoft.com/office/drawing/2014/main" id="{3A818C17-4F65-ECA2-1795-2F496432FF1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9402651" y="2290705"/>
            <a:ext cx="2085793" cy="2333916"/>
          </a:xfrm>
          <a:prstGeom prst="rect">
            <a:avLst/>
          </a:prstGeom>
        </p:spPr>
      </p:pic>
      <p:cxnSp>
        <p:nvCxnSpPr>
          <p:cNvPr id="13" name="Gerader Verbinder 6">
            <a:extLst>
              <a:ext uri="{FF2B5EF4-FFF2-40B4-BE49-F238E27FC236}">
                <a16:creationId xmlns:a16="http://schemas.microsoft.com/office/drawing/2014/main" id="{F216E29A-9FFF-FC30-E477-77D42DB230D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B512FD9-CA8A-E5DA-B598-7F4F1A9484DA}"/>
              </a:ext>
              <a:ext uri="{C183D7F6-B498-43B3-948B-1728B52AA6E4}">
                <adec:decorative xmlns:adec="http://schemas.microsoft.com/office/drawing/2017/decorative" val="1"/>
              </a:ext>
            </a:extLst>
          </p:cNvPr>
          <p:cNvCxnSpPr>
            <a:cxnSpLocks/>
          </p:cNvCxnSpPr>
          <p:nvPr/>
        </p:nvCxnSpPr>
        <p:spPr>
          <a:xfrm flipV="1">
            <a:off x="685800" y="6347044"/>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E68F4EB8-17A1-768D-41C2-1661324E385E}"/>
              </a:ext>
              <a:ext uri="{C183D7F6-B498-43B3-948B-1728B52AA6E4}">
                <adec:decorative xmlns:adec="http://schemas.microsoft.com/office/drawing/2017/decorative" val="1"/>
              </a:ext>
            </a:extLst>
          </p:cNvPr>
          <p:cNvSpPr txBox="1"/>
          <p:nvPr/>
        </p:nvSpPr>
        <p:spPr>
          <a:xfrm>
            <a:off x="1706619" y="4763070"/>
            <a:ext cx="2346989"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a:t>
            </a:r>
          </a:p>
        </p:txBody>
      </p:sp>
      <p:sp>
        <p:nvSpPr>
          <p:cNvPr id="10" name="Textfeld 9">
            <a:extLst>
              <a:ext uri="{FF2B5EF4-FFF2-40B4-BE49-F238E27FC236}">
                <a16:creationId xmlns:a16="http://schemas.microsoft.com/office/drawing/2014/main" id="{C5D5F1B8-AE33-8E44-423E-C46DE468AD11}"/>
              </a:ext>
              <a:ext uri="{C183D7F6-B498-43B3-948B-1728B52AA6E4}">
                <adec:decorative xmlns:adec="http://schemas.microsoft.com/office/drawing/2017/decorative" val="1"/>
              </a:ext>
            </a:extLst>
          </p:cNvPr>
          <p:cNvSpPr txBox="1"/>
          <p:nvPr/>
        </p:nvSpPr>
        <p:spPr>
          <a:xfrm>
            <a:off x="815482" y="5751106"/>
            <a:ext cx="1845334" cy="307777"/>
          </a:xfrm>
          <a:prstGeom prst="rect">
            <a:avLst/>
          </a:prstGeom>
          <a:noFill/>
        </p:spPr>
        <p:txBody>
          <a:bodyPr wrap="square" rtlCol="0">
            <a:spAutoFit/>
          </a:bodyPr>
          <a:lstStyle/>
          <a:p>
            <a:r>
              <a:rPr lang="de-DE" sz="1400" b="1">
                <a:latin typeface="Calibri" panose="020F0502020204030204" pitchFamily="34" charset="0"/>
                <a:ea typeface="Calibri" panose="020F0502020204030204" pitchFamily="34" charset="0"/>
                <a:cs typeface="Calibri" panose="020F0502020204030204" pitchFamily="34" charset="0"/>
              </a:rPr>
              <a:t>Luft über Innengeräte</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29" name="Textfeld 28">
            <a:extLst>
              <a:ext uri="{FF2B5EF4-FFF2-40B4-BE49-F238E27FC236}">
                <a16:creationId xmlns:a16="http://schemas.microsoft.com/office/drawing/2014/main" id="{44C6FA90-FA9F-9A80-CDCB-69DD422D7F88}"/>
              </a:ext>
              <a:ext uri="{C183D7F6-B498-43B3-948B-1728B52AA6E4}">
                <adec:decorative xmlns:adec="http://schemas.microsoft.com/office/drawing/2017/decorative" val="1"/>
              </a:ext>
            </a:extLst>
          </p:cNvPr>
          <p:cNvSpPr txBox="1"/>
          <p:nvPr/>
        </p:nvSpPr>
        <p:spPr>
          <a:xfrm>
            <a:off x="4808430" y="4763070"/>
            <a:ext cx="2591609"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Grundwasser</a:t>
            </a:r>
          </a:p>
        </p:txBody>
      </p:sp>
      <p:sp>
        <p:nvSpPr>
          <p:cNvPr id="31" name="Textfeld 30">
            <a:extLst>
              <a:ext uri="{FF2B5EF4-FFF2-40B4-BE49-F238E27FC236}">
                <a16:creationId xmlns:a16="http://schemas.microsoft.com/office/drawing/2014/main" id="{E56FDC1E-1305-CB52-FBF5-8BAC8BF77E9A}"/>
              </a:ext>
              <a:ext uri="{C183D7F6-B498-43B3-948B-1728B52AA6E4}">
                <adec:decorative xmlns:adec="http://schemas.microsoft.com/office/drawing/2017/decorative" val="1"/>
              </a:ext>
            </a:extLst>
          </p:cNvPr>
          <p:cNvSpPr txBox="1"/>
          <p:nvPr/>
        </p:nvSpPr>
        <p:spPr>
          <a:xfrm>
            <a:off x="8022835" y="4763070"/>
            <a:ext cx="2707503"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Erdreich über</a:t>
            </a:r>
          </a:p>
        </p:txBody>
      </p:sp>
      <p:sp>
        <p:nvSpPr>
          <p:cNvPr id="33" name="Textfeld 32">
            <a:extLst>
              <a:ext uri="{FF2B5EF4-FFF2-40B4-BE49-F238E27FC236}">
                <a16:creationId xmlns:a16="http://schemas.microsoft.com/office/drawing/2014/main" id="{E6C58332-FA3E-B3C4-C469-A4DDDD50B347}"/>
              </a:ext>
              <a:ext uri="{C183D7F6-B498-43B3-948B-1728B52AA6E4}">
                <adec:decorative xmlns:adec="http://schemas.microsoft.com/office/drawing/2017/decorative" val="1"/>
              </a:ext>
            </a:extLst>
          </p:cNvPr>
          <p:cNvSpPr txBox="1"/>
          <p:nvPr/>
        </p:nvSpPr>
        <p:spPr>
          <a:xfrm>
            <a:off x="9591603" y="5030502"/>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Erdsonden</a:t>
            </a:r>
          </a:p>
        </p:txBody>
      </p:sp>
      <p:sp>
        <p:nvSpPr>
          <p:cNvPr id="37" name="Textfeld 36">
            <a:extLst>
              <a:ext uri="{FF2B5EF4-FFF2-40B4-BE49-F238E27FC236}">
                <a16:creationId xmlns:a16="http://schemas.microsoft.com/office/drawing/2014/main" id="{8C673208-78AF-A0C4-DE3C-434B99DAC320}"/>
              </a:ext>
              <a:ext uri="{C183D7F6-B498-43B3-948B-1728B52AA6E4}">
                <adec:decorative xmlns:adec="http://schemas.microsoft.com/office/drawing/2017/decorative" val="1"/>
              </a:ext>
            </a:extLst>
          </p:cNvPr>
          <p:cNvSpPr txBox="1"/>
          <p:nvPr/>
        </p:nvSpPr>
        <p:spPr>
          <a:xfrm>
            <a:off x="4799001" y="5751106"/>
            <a:ext cx="3403999" cy="307777"/>
          </a:xfrm>
          <a:prstGeom prst="rect">
            <a:avLst/>
          </a:prstGeom>
          <a:noFill/>
        </p:spPr>
        <p:txBody>
          <a:bodyPr wrap="square" rtlCol="0">
            <a:spAutoFit/>
          </a:bodyPr>
          <a:lstStyle/>
          <a:p>
            <a:pPr algn="ctr"/>
            <a:r>
              <a:rPr lang="de-DE" sz="1400" b="1">
                <a:latin typeface="Calibri" panose="020F0502020204030204" pitchFamily="34" charset="0"/>
                <a:ea typeface="Calibri" panose="020F0502020204030204" pitchFamily="34" charset="0"/>
                <a:cs typeface="Calibri" panose="020F0502020204030204" pitchFamily="34" charset="0"/>
              </a:rPr>
              <a:t>Wasser in Heizkörper / Flächenheizung</a:t>
            </a:r>
          </a:p>
        </p:txBody>
      </p:sp>
      <p:sp>
        <p:nvSpPr>
          <p:cNvPr id="41" name="Textfeld 40">
            <a:extLst>
              <a:ext uri="{FF2B5EF4-FFF2-40B4-BE49-F238E27FC236}">
                <a16:creationId xmlns:a16="http://schemas.microsoft.com/office/drawing/2014/main" id="{500748CE-5A55-1485-DF75-41763FC0884D}"/>
              </a:ext>
              <a:ext uri="{C183D7F6-B498-43B3-948B-1728B52AA6E4}">
                <adec:decorative xmlns:adec="http://schemas.microsoft.com/office/drawing/2017/decorative" val="1"/>
              </a:ext>
            </a:extLst>
          </p:cNvPr>
          <p:cNvSpPr txBox="1"/>
          <p:nvPr/>
        </p:nvSpPr>
        <p:spPr>
          <a:xfrm>
            <a:off x="7538774" y="5030502"/>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Erdkollektoren</a:t>
            </a:r>
          </a:p>
        </p:txBody>
      </p:sp>
      <p:sp>
        <p:nvSpPr>
          <p:cNvPr id="45" name="Textfeld 44">
            <a:extLst>
              <a:ext uri="{FF2B5EF4-FFF2-40B4-BE49-F238E27FC236}">
                <a16:creationId xmlns:a16="http://schemas.microsoft.com/office/drawing/2014/main" id="{840BFF1D-CE85-AC74-C1B3-1CC8802E04B3}"/>
              </a:ext>
              <a:ext uri="{C183D7F6-B498-43B3-948B-1728B52AA6E4}">
                <adec:decorative xmlns:adec="http://schemas.microsoft.com/office/drawing/2017/decorative" val="1"/>
              </a:ext>
            </a:extLst>
          </p:cNvPr>
          <p:cNvSpPr txBox="1"/>
          <p:nvPr/>
        </p:nvSpPr>
        <p:spPr>
          <a:xfrm>
            <a:off x="611999" y="5428787"/>
            <a:ext cx="2239833" cy="307777"/>
          </a:xfrm>
          <a:prstGeom prst="rect">
            <a:avLst/>
          </a:prstGeom>
          <a:noFill/>
        </p:spPr>
        <p:txBody>
          <a:bodyPr wrap="square" rtlCol="0">
            <a:spAutoFit/>
          </a:bodyPr>
          <a:lstStyle/>
          <a:p>
            <a:pPr>
              <a:spcAft>
                <a:spcPts val="600"/>
              </a:spcAft>
            </a:pPr>
            <a:r>
              <a:rPr lang="de-DE" sz="1400">
                <a:latin typeface="Calibri" panose="020F0502020204030204" pitchFamily="34" charset="0"/>
                <a:ea typeface="Calibri" panose="020F0502020204030204" pitchFamily="34" charset="0"/>
                <a:cs typeface="Calibri" panose="020F0502020204030204" pitchFamily="34" charset="0"/>
              </a:rPr>
              <a:t>Wärmeübergabe im Haus</a:t>
            </a:r>
          </a:p>
        </p:txBody>
      </p:sp>
      <p:cxnSp>
        <p:nvCxnSpPr>
          <p:cNvPr id="46" name="Gerader Verbinder 45">
            <a:extLst>
              <a:ext uri="{FF2B5EF4-FFF2-40B4-BE49-F238E27FC236}">
                <a16:creationId xmlns:a16="http://schemas.microsoft.com/office/drawing/2014/main" id="{1C4CCC4A-451A-E8B8-9A91-441820B27F62}"/>
              </a:ext>
              <a:ext uri="{C183D7F6-B498-43B3-948B-1728B52AA6E4}">
                <adec:decorative xmlns:adec="http://schemas.microsoft.com/office/drawing/2017/decorative" val="1"/>
              </a:ext>
            </a:extLst>
          </p:cNvPr>
          <p:cNvCxnSpPr>
            <a:cxnSpLocks/>
          </p:cNvCxnSpPr>
          <p:nvPr/>
        </p:nvCxnSpPr>
        <p:spPr>
          <a:xfrm flipV="1">
            <a:off x="685800" y="4749720"/>
            <a:ext cx="4251826" cy="1"/>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E494D573-3750-FB5D-BEBC-824E1BD87313}"/>
              </a:ext>
              <a:ext uri="{C183D7F6-B498-43B3-948B-1728B52AA6E4}">
                <adec:decorative xmlns:adec="http://schemas.microsoft.com/office/drawing/2017/decorative" val="1"/>
              </a:ext>
            </a:extLst>
          </p:cNvPr>
          <p:cNvCxnSpPr>
            <a:cxnSpLocks/>
          </p:cNvCxnSpPr>
          <p:nvPr/>
        </p:nvCxnSpPr>
        <p:spPr>
          <a:xfrm flipV="1">
            <a:off x="5060779" y="4749719"/>
            <a:ext cx="2085792" cy="9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Gerader Verbinder 50">
            <a:extLst>
              <a:ext uri="{FF2B5EF4-FFF2-40B4-BE49-F238E27FC236}">
                <a16:creationId xmlns:a16="http://schemas.microsoft.com/office/drawing/2014/main" id="{D33923DE-63A4-C24C-00AA-31133AAAE672}"/>
              </a:ext>
              <a:ext uri="{C183D7F6-B498-43B3-948B-1728B52AA6E4}">
                <adec:decorative xmlns:adec="http://schemas.microsoft.com/office/drawing/2017/decorative" val="1"/>
              </a:ext>
            </a:extLst>
          </p:cNvPr>
          <p:cNvCxnSpPr>
            <a:cxnSpLocks/>
          </p:cNvCxnSpPr>
          <p:nvPr/>
        </p:nvCxnSpPr>
        <p:spPr>
          <a:xfrm flipV="1">
            <a:off x="7316859" y="4749719"/>
            <a:ext cx="4212000" cy="1"/>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Gerader Verbinder 53">
            <a:extLst>
              <a:ext uri="{FF2B5EF4-FFF2-40B4-BE49-F238E27FC236}">
                <a16:creationId xmlns:a16="http://schemas.microsoft.com/office/drawing/2014/main" id="{C94E400D-3855-F946-F6B5-5FD5FDB1145A}"/>
              </a:ext>
              <a:ext uri="{C183D7F6-B498-43B3-948B-1728B52AA6E4}">
                <adec:decorative xmlns:adec="http://schemas.microsoft.com/office/drawing/2017/decorative" val="1"/>
              </a:ext>
            </a:extLst>
          </p:cNvPr>
          <p:cNvCxnSpPr>
            <a:cxnSpLocks/>
          </p:cNvCxnSpPr>
          <p:nvPr/>
        </p:nvCxnSpPr>
        <p:spPr>
          <a:xfrm>
            <a:off x="685800" y="5754692"/>
            <a:ext cx="2119993"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Gerader Verbinder 54">
            <a:extLst>
              <a:ext uri="{FF2B5EF4-FFF2-40B4-BE49-F238E27FC236}">
                <a16:creationId xmlns:a16="http://schemas.microsoft.com/office/drawing/2014/main" id="{633D04DF-09F2-3E46-B2BE-1CC89BCA9F1C}"/>
              </a:ext>
              <a:ext uri="{C183D7F6-B498-43B3-948B-1728B52AA6E4}">
                <adec:decorative xmlns:adec="http://schemas.microsoft.com/office/drawing/2017/decorative" val="1"/>
              </a:ext>
            </a:extLst>
          </p:cNvPr>
          <p:cNvCxnSpPr>
            <a:cxnSpLocks/>
          </p:cNvCxnSpPr>
          <p:nvPr/>
        </p:nvCxnSpPr>
        <p:spPr>
          <a:xfrm>
            <a:off x="2851833" y="5754692"/>
            <a:ext cx="8633525"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7048A779-3E04-DE23-DB95-53A6D55957B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11D0034-07B8-B8FE-806D-B3AFFCE0DBA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4433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BF79D-28E0-4D17-BBA6-F5F5F6B6D29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239C6EF-749F-2B2F-5436-17FFDE902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descr="Wärmepumpe im Detail&#10;Wärmequellen&#10;">
            <a:extLst>
              <a:ext uri="{FF2B5EF4-FFF2-40B4-BE49-F238E27FC236}">
                <a16:creationId xmlns:a16="http://schemas.microsoft.com/office/drawing/2014/main" id="{7867108A-5DA1-3DBB-15D6-F962CE16D49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 Luft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0" name="Textfeld 9">
            <a:extLst>
              <a:ext uri="{FF2B5EF4-FFF2-40B4-BE49-F238E27FC236}">
                <a16:creationId xmlns:a16="http://schemas.microsoft.com/office/drawing/2014/main" id="{37D2BCA1-A7A2-189D-9138-17518365535C}"/>
              </a:ext>
              <a:ext uri="{C183D7F6-B498-43B3-948B-1728B52AA6E4}">
                <adec:decorative xmlns:adec="http://schemas.microsoft.com/office/drawing/2017/decorative" val="1"/>
              </a:ext>
            </a:extLst>
          </p:cNvPr>
          <p:cNvSpPr txBox="1"/>
          <p:nvPr/>
        </p:nvSpPr>
        <p:spPr>
          <a:xfrm>
            <a:off x="2847052" y="1619672"/>
            <a:ext cx="1600703"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Luft-Luft-</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19" name="Grafik 18" descr="Eine Luft-Luft-Wärmepumpe nutzt die Außenluft als Wärmequelle. Über eine Außeneinheit wird der Außenluft Wärme entzogen. Die Wärmeübergabe über Innengeräte im Haus erfolgt über die Luft.">
            <a:extLst>
              <a:ext uri="{FF2B5EF4-FFF2-40B4-BE49-F238E27FC236}">
                <a16:creationId xmlns:a16="http://schemas.microsoft.com/office/drawing/2014/main" id="{977D98BA-7CEF-4624-18EE-C96FA2586C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423403" y="2290705"/>
            <a:ext cx="2448000" cy="2739203"/>
          </a:xfrm>
          <a:prstGeom prst="rect">
            <a:avLst/>
          </a:prstGeom>
        </p:spPr>
      </p:pic>
      <p:sp>
        <p:nvSpPr>
          <p:cNvPr id="6" name="Textfeld 5">
            <a:extLst>
              <a:ext uri="{FF2B5EF4-FFF2-40B4-BE49-F238E27FC236}">
                <a16:creationId xmlns:a16="http://schemas.microsoft.com/office/drawing/2014/main" id="{BE2DC303-A277-EDB7-5F42-BAAA708BB92E}"/>
              </a:ext>
              <a:ext uri="{C183D7F6-B498-43B3-948B-1728B52AA6E4}">
                <adec:decorative xmlns:adec="http://schemas.microsoft.com/office/drawing/2017/decorative" val="1"/>
              </a:ext>
            </a:extLst>
          </p:cNvPr>
          <p:cNvSpPr txBox="1"/>
          <p:nvPr/>
        </p:nvSpPr>
        <p:spPr>
          <a:xfrm>
            <a:off x="5230040" y="1619672"/>
            <a:ext cx="1552598"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Luft-Wasser-</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17" name="Grafik 16" descr="Eine Luft-Wasser-Wärmepumpe nutzt die Außenluft als Wärmequelle. Über eine Außeneinheit wird der Außenluft Wärme entzogen. Die Wärmeübergabe im Haus erfolgt mit Hilfe von Wasser, beispielsweise über Heizkörper.">
            <a:extLst>
              <a:ext uri="{FF2B5EF4-FFF2-40B4-BE49-F238E27FC236}">
                <a16:creationId xmlns:a16="http://schemas.microsoft.com/office/drawing/2014/main" id="{40655C7D-92D7-E21B-ADCD-974096A199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963442" y="2290705"/>
            <a:ext cx="2448000" cy="2737697"/>
          </a:xfrm>
          <a:prstGeom prst="rect">
            <a:avLst/>
          </a:prstGeom>
        </p:spPr>
      </p:pic>
      <p:sp>
        <p:nvSpPr>
          <p:cNvPr id="16" name="Inhaltsplatzhalter 4" descr="Luft ist günstig in der Anschaffung, jedoch&#10;im Winter bei kalten Außentemperaturen weniger effizient Hier ist ein Aufstellort für Außengerät erforderlich.&#10;Erdwärme oder Grundwasser&#10;sind teuer in der Anschaffung,&#10;effizienter als Wärmequelle Luft,&#10;Grundwassereingriffe sind sensibel für Umwelt und&#10;Funktionsgefährdung durch absinkendes Grundwasser.&#10;">
            <a:extLst>
              <a:ext uri="{FF2B5EF4-FFF2-40B4-BE49-F238E27FC236}">
                <a16:creationId xmlns:a16="http://schemas.microsoft.com/office/drawing/2014/main" id="{10E15769-27CB-383B-76AE-5032C720998B}"/>
              </a:ext>
            </a:extLst>
          </p:cNvPr>
          <p:cNvSpPr txBox="1">
            <a:spLocks/>
          </p:cNvSpPr>
          <p:nvPr/>
        </p:nvSpPr>
        <p:spPr>
          <a:xfrm>
            <a:off x="7429228" y="2235600"/>
            <a:ext cx="3943994" cy="298800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Günstig(er) in der Anschaffung</a:t>
            </a:r>
          </a:p>
          <a:p>
            <a:pPr>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im Winter bei kalten Außen-temperaturen weniger effizient </a:t>
            </a:r>
          </a:p>
          <a:p>
            <a:pPr>
              <a:spcBef>
                <a:spcPts val="0"/>
              </a:spcBef>
              <a:spcAft>
                <a:spcPts val="12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Aufstellort für Außengerät(e) erforderlich</a:t>
            </a:r>
          </a:p>
        </p:txBody>
      </p:sp>
      <p:cxnSp>
        <p:nvCxnSpPr>
          <p:cNvPr id="13" name="Gerader Verbinder 6">
            <a:extLst>
              <a:ext uri="{FF2B5EF4-FFF2-40B4-BE49-F238E27FC236}">
                <a16:creationId xmlns:a16="http://schemas.microsoft.com/office/drawing/2014/main" id="{9BF98B47-EE3C-9D5C-59FF-CCCA567E3A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88433FF-4DA4-ADFB-A743-8F51B5881E4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F1C02A36-8548-6AB1-D783-6A335CC7B0B7}"/>
              </a:ext>
              <a:ext uri="{C183D7F6-B498-43B3-948B-1728B52AA6E4}">
                <adec:decorative xmlns:adec="http://schemas.microsoft.com/office/drawing/2017/decorative" val="1"/>
              </a:ext>
            </a:extLst>
          </p:cNvPr>
          <p:cNvSpPr txBox="1"/>
          <p:nvPr/>
        </p:nvSpPr>
        <p:spPr>
          <a:xfrm>
            <a:off x="2473293" y="5128682"/>
            <a:ext cx="2348221" cy="646331"/>
          </a:xfrm>
          <a:prstGeom prst="rect">
            <a:avLst/>
          </a:prstGeom>
          <a:noFill/>
        </p:spPr>
        <p:txBody>
          <a:bodyPr wrap="square" rtlCol="0">
            <a:spAutoFit/>
          </a:bodyPr>
          <a:lstStyle/>
          <a:p>
            <a:pPr algn="ctr">
              <a:spcAft>
                <a:spcPts val="600"/>
              </a:spcAft>
            </a:pPr>
            <a:r>
              <a:rPr lang="de-DE">
                <a:latin typeface="Calibri" panose="020F0502020204030204" pitchFamily="34" charset="0"/>
                <a:ea typeface="Calibri" panose="020F0502020204030204" pitchFamily="34" charset="0"/>
                <a:cs typeface="Calibri" panose="020F0502020204030204" pitchFamily="34" charset="0"/>
              </a:rPr>
              <a:t>Luft über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Innengeräte</a:t>
            </a:r>
          </a:p>
        </p:txBody>
      </p:sp>
      <p:sp>
        <p:nvSpPr>
          <p:cNvPr id="32" name="Textfeld 31">
            <a:extLst>
              <a:ext uri="{FF2B5EF4-FFF2-40B4-BE49-F238E27FC236}">
                <a16:creationId xmlns:a16="http://schemas.microsoft.com/office/drawing/2014/main" id="{C27BF302-5835-4B10-EFC2-2EB5DE1550DA}"/>
              </a:ext>
              <a:ext uri="{C183D7F6-B498-43B3-948B-1728B52AA6E4}">
                <adec:decorative xmlns:adec="http://schemas.microsoft.com/office/drawing/2017/decorative" val="1"/>
              </a:ext>
            </a:extLst>
          </p:cNvPr>
          <p:cNvSpPr txBox="1"/>
          <p:nvPr/>
        </p:nvSpPr>
        <p:spPr>
          <a:xfrm>
            <a:off x="4234099" y="5128682"/>
            <a:ext cx="3582928" cy="646331"/>
          </a:xfrm>
          <a:prstGeom prst="rect">
            <a:avLst/>
          </a:prstGeom>
          <a:noFill/>
        </p:spPr>
        <p:txBody>
          <a:bodyPr wrap="square" rtlCol="0">
            <a:spAutoFit/>
          </a:bodyPr>
          <a:lstStyle/>
          <a:p>
            <a:pPr algn="ctr">
              <a:spcAft>
                <a:spcPts val="600"/>
              </a:spcAft>
            </a:pPr>
            <a:r>
              <a:rPr lang="de-DE">
                <a:latin typeface="Calibri" panose="020F0502020204030204" pitchFamily="34" charset="0"/>
                <a:ea typeface="Calibri" panose="020F0502020204030204" pitchFamily="34" charset="0"/>
                <a:cs typeface="Calibri" panose="020F0502020204030204" pitchFamily="34" charset="0"/>
              </a:rPr>
              <a:t>Wasser in Heizkörper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 Flächenheizung</a:t>
            </a:r>
          </a:p>
        </p:txBody>
      </p:sp>
      <p:sp>
        <p:nvSpPr>
          <p:cNvPr id="38" name="Textfeld 37">
            <a:extLst>
              <a:ext uri="{FF2B5EF4-FFF2-40B4-BE49-F238E27FC236}">
                <a16:creationId xmlns:a16="http://schemas.microsoft.com/office/drawing/2014/main" id="{6F46E6C6-2BDC-6E56-A07E-E97D3EF96402}"/>
              </a:ext>
              <a:ext uri="{C183D7F6-B498-43B3-948B-1728B52AA6E4}">
                <adec:decorative xmlns:adec="http://schemas.microsoft.com/office/drawing/2017/decorative" val="1"/>
              </a:ext>
            </a:extLst>
          </p:cNvPr>
          <p:cNvSpPr txBox="1"/>
          <p:nvPr/>
        </p:nvSpPr>
        <p:spPr>
          <a:xfrm>
            <a:off x="612000" y="5128682"/>
            <a:ext cx="2085793" cy="646331"/>
          </a:xfrm>
          <a:prstGeom prst="rect">
            <a:avLst/>
          </a:prstGeom>
          <a:noFill/>
        </p:spPr>
        <p:txBody>
          <a:bodyPr wrap="square" rtlCol="0">
            <a:sp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Wärmeübergabe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im Haus:</a:t>
            </a:r>
          </a:p>
        </p:txBody>
      </p:sp>
      <p:sp>
        <p:nvSpPr>
          <p:cNvPr id="3" name="Fußzeilenplatzhalter 4">
            <a:extLst>
              <a:ext uri="{FF2B5EF4-FFF2-40B4-BE49-F238E27FC236}">
                <a16:creationId xmlns:a16="http://schemas.microsoft.com/office/drawing/2014/main" id="{5C018E50-F522-948B-8628-1DDD721A524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B42B89F-966A-EFF3-8C2B-A8D32A5961F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35</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5588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227C-56DF-35F3-5BF2-21876DA09B5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0700DBD-BAFF-28E1-79ED-EC859415D4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descr="Wärmepumpe im Detail&#10;Wärmequellen&#10;">
            <a:extLst>
              <a:ext uri="{FF2B5EF4-FFF2-40B4-BE49-F238E27FC236}">
                <a16:creationId xmlns:a16="http://schemas.microsoft.com/office/drawing/2014/main" id="{80244D91-0832-A6C6-F000-EED9B1507C7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Wärmequellen: Wasser und Erdreich </a:t>
            </a: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0" name="Textfeld 9">
            <a:extLst>
              <a:ext uri="{FF2B5EF4-FFF2-40B4-BE49-F238E27FC236}">
                <a16:creationId xmlns:a16="http://schemas.microsoft.com/office/drawing/2014/main" id="{C78FB247-D586-E699-6AE3-559400C1EBCA}"/>
              </a:ext>
              <a:ext uri="{C183D7F6-B498-43B3-948B-1728B52AA6E4}">
                <adec:decorative xmlns:adec="http://schemas.microsoft.com/office/drawing/2017/decorative" val="1"/>
              </a:ext>
            </a:extLst>
          </p:cNvPr>
          <p:cNvSpPr txBox="1"/>
          <p:nvPr/>
        </p:nvSpPr>
        <p:spPr>
          <a:xfrm>
            <a:off x="1678686" y="1619672"/>
            <a:ext cx="2448000"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Wasser-Wasser-</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4" name="Grafik 3" descr="Eine Wasser-Wasser-Wärmepumpe nutzt in der Regel Grundwasser als Wärmequelle. Über einen Brunnen wird dem Grundwasser Wärme entzogen. Die Wärmeübergabe im Haus erfolgt mit Hilfe von Wasser, beispielsweise über Heizkörper.">
            <a:extLst>
              <a:ext uri="{FF2B5EF4-FFF2-40B4-BE49-F238E27FC236}">
                <a16:creationId xmlns:a16="http://schemas.microsoft.com/office/drawing/2014/main" id="{4FB63DAC-F712-CFF9-6311-5C3472056F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678685" y="2290705"/>
            <a:ext cx="2448000" cy="2739203"/>
          </a:xfrm>
          <a:prstGeom prst="rect">
            <a:avLst/>
          </a:prstGeom>
        </p:spPr>
      </p:pic>
      <p:sp>
        <p:nvSpPr>
          <p:cNvPr id="6" name="Textfeld 5">
            <a:extLst>
              <a:ext uri="{FF2B5EF4-FFF2-40B4-BE49-F238E27FC236}">
                <a16:creationId xmlns:a16="http://schemas.microsoft.com/office/drawing/2014/main" id="{BE708C18-96B7-69BC-2A41-AF334E0B72A4}"/>
              </a:ext>
              <a:ext uri="{C183D7F6-B498-43B3-948B-1728B52AA6E4}">
                <adec:decorative xmlns:adec="http://schemas.microsoft.com/office/drawing/2017/decorative" val="1"/>
              </a:ext>
            </a:extLst>
          </p:cNvPr>
          <p:cNvSpPr txBox="1"/>
          <p:nvPr/>
        </p:nvSpPr>
        <p:spPr>
          <a:xfrm>
            <a:off x="4218724" y="1619672"/>
            <a:ext cx="5005824"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Sole-Wasser-Wärmepumpen</a:t>
            </a:r>
          </a:p>
        </p:txBody>
      </p:sp>
      <p:pic>
        <p:nvPicPr>
          <p:cNvPr id="9" name="Grafik 8" descr="Eine Sole-Wasser-Wärmepumpe nutzt das Erdreich als Wärmequelle. Über eine ein bis zwei Meter tiefe Erdkollektoren wird dem Erdreich Wärme entzogen. Die Wärmeübergabe im Haus erfolgt mit Hilfe von Wasser, beispielsweise über Heizkörper.">
            <a:extLst>
              <a:ext uri="{FF2B5EF4-FFF2-40B4-BE49-F238E27FC236}">
                <a16:creationId xmlns:a16="http://schemas.microsoft.com/office/drawing/2014/main" id="{E8EC6A9D-2786-AB42-0C68-ECAEC26D4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218724" y="2290705"/>
            <a:ext cx="2448000" cy="2739204"/>
          </a:xfrm>
          <a:prstGeom prst="rect">
            <a:avLst/>
          </a:prstGeom>
        </p:spPr>
      </p:pic>
      <p:pic>
        <p:nvPicPr>
          <p:cNvPr id="15" name="Grafik 14" descr="Eine Sole-Wasser-Wärmepumpe nutzt das Erdreich als Wärmequelle. Über bis zu 300m tiefe Erdsonden wird dem Erdreich Wärme entzogen. Die Wärmeübergabe im Haus erfolgt mit Hilfe von Wasser, beispielsweise über Heizkörper.">
            <a:extLst>
              <a:ext uri="{FF2B5EF4-FFF2-40B4-BE49-F238E27FC236}">
                <a16:creationId xmlns:a16="http://schemas.microsoft.com/office/drawing/2014/main" id="{BACB6531-6D71-C54F-2B97-C2EDF64F25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776549" y="2290705"/>
            <a:ext cx="2448000" cy="2739216"/>
          </a:xfrm>
          <a:prstGeom prst="rect">
            <a:avLst/>
          </a:prstGeom>
        </p:spPr>
      </p:pic>
      <p:sp>
        <p:nvSpPr>
          <p:cNvPr id="49" name="Textfeld 48">
            <a:extLst>
              <a:ext uri="{FF2B5EF4-FFF2-40B4-BE49-F238E27FC236}">
                <a16:creationId xmlns:a16="http://schemas.microsoft.com/office/drawing/2014/main" id="{B001B611-A6AA-1A62-BE20-007DA09C08FA}"/>
              </a:ext>
            </a:extLst>
          </p:cNvPr>
          <p:cNvSpPr txBox="1"/>
          <p:nvPr/>
        </p:nvSpPr>
        <p:spPr>
          <a:xfrm>
            <a:off x="9231199" y="2285385"/>
            <a:ext cx="2441350" cy="3108543"/>
          </a:xfrm>
          <a:prstGeom prst="rect">
            <a:avLst/>
          </a:prstGeom>
          <a:noFill/>
        </p:spPr>
        <p:txBody>
          <a:bodyPr wrap="square">
            <a:spAutoFit/>
          </a:bodyPr>
          <a:lstStyle/>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Teuer in der Anschaffung</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Effizienter als Wärmequelle Luft</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Grundwasser-eingriffe sind sensibel für Umwelt</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Funktionsgefährdung durch absinkendes Grundwasser</a:t>
            </a:r>
          </a:p>
          <a:p>
            <a:pPr lvl="1">
              <a:buFont typeface="Wingdings" panose="05000000000000000000" pitchFamily="2" charset="2"/>
              <a:buChar char="§"/>
            </a:pPr>
            <a:endParaRPr lang="de-DE" sz="1400">
              <a:solidFill>
                <a:srgbClr val="006577"/>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2393043A-546A-4C04-5D94-C3720030D34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FBD5400-84BF-0381-2B70-409BC7C2C71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AC4512DB-949C-8853-327F-ACD74A8BF5F8}"/>
              </a:ext>
              <a:ext uri="{C183D7F6-B498-43B3-948B-1728B52AA6E4}">
                <adec:decorative xmlns:adec="http://schemas.microsoft.com/office/drawing/2017/decorative" val="1"/>
              </a:ext>
            </a:extLst>
          </p:cNvPr>
          <p:cNvSpPr txBox="1"/>
          <p:nvPr/>
        </p:nvSpPr>
        <p:spPr>
          <a:xfrm>
            <a:off x="1728575" y="5320403"/>
            <a:ext cx="2348221"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Grundwasser</a:t>
            </a:r>
          </a:p>
        </p:txBody>
      </p:sp>
      <p:sp>
        <p:nvSpPr>
          <p:cNvPr id="38" name="Textfeld 37">
            <a:extLst>
              <a:ext uri="{FF2B5EF4-FFF2-40B4-BE49-F238E27FC236}">
                <a16:creationId xmlns:a16="http://schemas.microsoft.com/office/drawing/2014/main" id="{E7DCCBFD-2609-C6CB-F250-9A201E852063}"/>
              </a:ext>
              <a:ext uri="{C183D7F6-B498-43B3-948B-1728B52AA6E4}">
                <adec:decorative xmlns:adec="http://schemas.microsoft.com/office/drawing/2017/decorative" val="1"/>
              </a:ext>
            </a:extLst>
          </p:cNvPr>
          <p:cNvSpPr txBox="1"/>
          <p:nvPr/>
        </p:nvSpPr>
        <p:spPr>
          <a:xfrm>
            <a:off x="612000" y="5315256"/>
            <a:ext cx="1811403" cy="369332"/>
          </a:xfrm>
          <a:prstGeom prst="rect">
            <a:avLst/>
          </a:prstGeom>
          <a:noFill/>
        </p:spPr>
        <p:txBody>
          <a:bodyPr wrap="square" rtlCol="0">
            <a:sp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Wärmequelle</a:t>
            </a:r>
          </a:p>
        </p:txBody>
      </p:sp>
      <p:sp>
        <p:nvSpPr>
          <p:cNvPr id="43" name="Textfeld 42">
            <a:extLst>
              <a:ext uri="{FF2B5EF4-FFF2-40B4-BE49-F238E27FC236}">
                <a16:creationId xmlns:a16="http://schemas.microsoft.com/office/drawing/2014/main" id="{56461755-6277-9C76-97FB-03CBFB729C1A}"/>
              </a:ext>
              <a:ext uri="{C183D7F6-B498-43B3-948B-1728B52AA6E4}">
                <adec:decorative xmlns:adec="http://schemas.microsoft.com/office/drawing/2017/decorative" val="1"/>
              </a:ext>
            </a:extLst>
          </p:cNvPr>
          <p:cNvSpPr txBox="1"/>
          <p:nvPr/>
        </p:nvSpPr>
        <p:spPr>
          <a:xfrm>
            <a:off x="7130990" y="5320403"/>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Erdsonden</a:t>
            </a:r>
          </a:p>
        </p:txBody>
      </p:sp>
      <p:sp>
        <p:nvSpPr>
          <p:cNvPr id="45" name="Textfeld 44">
            <a:extLst>
              <a:ext uri="{FF2B5EF4-FFF2-40B4-BE49-F238E27FC236}">
                <a16:creationId xmlns:a16="http://schemas.microsoft.com/office/drawing/2014/main" id="{C1AA42B0-314A-E38C-8A4A-932F6EABDD99}"/>
              </a:ext>
              <a:ext uri="{C183D7F6-B498-43B3-948B-1728B52AA6E4}">
                <adec:decorative xmlns:adec="http://schemas.microsoft.com/office/drawing/2017/decorative" val="1"/>
              </a:ext>
            </a:extLst>
          </p:cNvPr>
          <p:cNvSpPr txBox="1"/>
          <p:nvPr/>
        </p:nvSpPr>
        <p:spPr>
          <a:xfrm>
            <a:off x="4710514" y="5320403"/>
            <a:ext cx="1707888" cy="369332"/>
          </a:xfrm>
          <a:prstGeom prst="rect">
            <a:avLst/>
          </a:prstGeom>
          <a:noFill/>
        </p:spPr>
        <p:txBody>
          <a:bodyPr wrap="square" rtlCol="0">
            <a:spAutoFit/>
          </a:bodyPr>
          <a:lstStyle>
            <a:defPPr>
              <a:defRPr lang="de-DE"/>
            </a:defPPr>
            <a:lvl1pPr algn="ctr">
              <a:spcAft>
                <a:spcPts val="600"/>
              </a:spcAft>
              <a:defRPr>
                <a:latin typeface="Calibri" panose="020F0502020204030204" pitchFamily="34" charset="0"/>
                <a:ea typeface="Calibri" panose="020F0502020204030204" pitchFamily="34" charset="0"/>
                <a:cs typeface="Calibri" panose="020F0502020204030204" pitchFamily="34" charset="0"/>
              </a:defRPr>
            </a:lvl1pPr>
          </a:lstStyle>
          <a:p>
            <a:r>
              <a:rPr lang="de-DE" b="1"/>
              <a:t>Erdkollektoren</a:t>
            </a:r>
          </a:p>
        </p:txBody>
      </p:sp>
      <p:sp>
        <p:nvSpPr>
          <p:cNvPr id="47" name="Textfeld 46">
            <a:extLst>
              <a:ext uri="{FF2B5EF4-FFF2-40B4-BE49-F238E27FC236}">
                <a16:creationId xmlns:a16="http://schemas.microsoft.com/office/drawing/2014/main" id="{0851B020-4225-CD2D-1279-CF7D0C0F42CE}"/>
              </a:ext>
              <a:ext uri="{C183D7F6-B498-43B3-948B-1728B52AA6E4}">
                <adec:decorative xmlns:adec="http://schemas.microsoft.com/office/drawing/2017/decorative" val="1"/>
              </a:ext>
            </a:extLst>
          </p:cNvPr>
          <p:cNvSpPr txBox="1"/>
          <p:nvPr/>
        </p:nvSpPr>
        <p:spPr>
          <a:xfrm>
            <a:off x="5566961" y="5043404"/>
            <a:ext cx="2348221"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Erdreich über</a:t>
            </a:r>
          </a:p>
        </p:txBody>
      </p:sp>
      <p:sp>
        <p:nvSpPr>
          <p:cNvPr id="3" name="Fußzeilenplatzhalter 4">
            <a:extLst>
              <a:ext uri="{FF2B5EF4-FFF2-40B4-BE49-F238E27FC236}">
                <a16:creationId xmlns:a16="http://schemas.microsoft.com/office/drawing/2014/main" id="{D86043FC-CA3B-1646-8032-3664D50CA73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21B91F3-AB34-CF72-E3B5-2736AA00174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36</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5467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B9871-DC0A-8840-4D7D-F6B6659A110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D010C09-EC0C-5F0B-475C-5AA2AB686CD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Verbreitung von Wärmepumpen in Europa&#10;Vorhandene Wärmepumpen pro 1.000 Haushalt im Jahr 2024&#10;">
            <a:extLst>
              <a:ext uri="{FF2B5EF4-FFF2-40B4-BE49-F238E27FC236}">
                <a16:creationId xmlns:a16="http://schemas.microsoft.com/office/drawing/2014/main" id="{B24DBC64-D408-C0D1-B4B1-16D414432D8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Verbreitung von Wärmepumpen in Europa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Vorhandene Wärmepumpen pro 1.000 Haushalt im Jahr 2025</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aphicFrame>
        <p:nvGraphicFramePr>
          <p:cNvPr id="4" name="Diagramm 3" descr="Die Grafik zeigt anhand eines Säulendiagramms die Verbreitung von Wärmepumpen pro 1000 Haushalten im Jahr 2024 in Europa. Mit 632 in Norwegen, 524 in Finnland und 496 in Schweden sind im Norden von Europa die meisten Wärmepumpen vorhanden. Deutschland liegt auf dem viertletzten Platz mit 54 Wärmepumpen pro 1000 Haushalten.">
            <a:extLst>
              <a:ext uri="{FF2B5EF4-FFF2-40B4-BE49-F238E27FC236}">
                <a16:creationId xmlns:a16="http://schemas.microsoft.com/office/drawing/2014/main" id="{9F1BF619-EB38-86E2-5621-A7F91D727D11}"/>
              </a:ext>
            </a:extLst>
          </p:cNvPr>
          <p:cNvGraphicFramePr/>
          <p:nvPr>
            <p:extLst>
              <p:ext uri="{D42A27DB-BD31-4B8C-83A1-F6EECF244321}">
                <p14:modId xmlns:p14="http://schemas.microsoft.com/office/powerpoint/2010/main" val="1490114458"/>
              </p:ext>
            </p:extLst>
          </p:nvPr>
        </p:nvGraphicFramePr>
        <p:xfrm>
          <a:off x="939537" y="1690623"/>
          <a:ext cx="6056192" cy="471478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hteck 10" descr="Zubau 2025 immer noch zu gering&#10;&#10;">
            <a:extLst>
              <a:ext uri="{FF2B5EF4-FFF2-40B4-BE49-F238E27FC236}">
                <a16:creationId xmlns:a16="http://schemas.microsoft.com/office/drawing/2014/main" id="{87709EBA-A0DB-9136-2A23-45425297267B}"/>
              </a:ext>
            </a:extLst>
          </p:cNvPr>
          <p:cNvSpPr/>
          <p:nvPr/>
        </p:nvSpPr>
        <p:spPr>
          <a:xfrm rot="240000">
            <a:off x="3527347" y="5121211"/>
            <a:ext cx="1803479" cy="67626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Zubau 2025 immer noch zu gering</a:t>
            </a:r>
          </a:p>
        </p:txBody>
      </p:sp>
      <p:pic>
        <p:nvPicPr>
          <p:cNvPr id="6" name="Grafik 5" descr="Europa mit einfarbiger Füllung">
            <a:extLst>
              <a:ext uri="{FF2B5EF4-FFF2-40B4-BE49-F238E27FC236}">
                <a16:creationId xmlns:a16="http://schemas.microsoft.com/office/drawing/2014/main" id="{70DB5E03-328A-0107-AE13-62DE5BD0B3B5}"/>
              </a:ext>
            </a:extLst>
          </p:cNvPr>
          <p:cNvPicPr>
            <a:picLocks noChangeAspect="1"/>
          </p:cNvPicPr>
          <p:nvPr/>
        </p:nvPicPr>
        <p:blipFill>
          <a:blip>
            <a:extLst>
              <a:ext uri="{96DAC541-7B7A-43D3-8B79-37D633B846F1}">
                <asvg:svgBlip xmlns:asvg="http://schemas.microsoft.com/office/drawing/2016/SVG/main" r:embed="rId4"/>
              </a:ext>
            </a:extLst>
          </a:blip>
          <a:srcRect t="11929" b="13517"/>
          <a:stretch/>
        </p:blipFill>
        <p:spPr>
          <a:xfrm>
            <a:off x="6655443" y="2080983"/>
            <a:ext cx="4058469" cy="3025775"/>
          </a:xfrm>
          <a:prstGeom prst="rect">
            <a:avLst/>
          </a:prstGeom>
        </p:spPr>
      </p:pic>
      <p:sp>
        <p:nvSpPr>
          <p:cNvPr id="16" name="Rechteck 15" descr="Wärmepumpen-Betrieb auch in kalten Regionen effizient möglich.&#10;">
            <a:extLst>
              <a:ext uri="{FF2B5EF4-FFF2-40B4-BE49-F238E27FC236}">
                <a16:creationId xmlns:a16="http://schemas.microsoft.com/office/drawing/2014/main" id="{83CCC159-E721-EFFD-37F3-ACFA0252BDC1}"/>
              </a:ext>
            </a:extLst>
          </p:cNvPr>
          <p:cNvSpPr/>
          <p:nvPr/>
        </p:nvSpPr>
        <p:spPr>
          <a:xfrm rot="240000">
            <a:off x="6923654" y="2533932"/>
            <a:ext cx="2400361" cy="740014"/>
          </a:xfrm>
          <a:prstGeom prst="rect">
            <a:avLst/>
          </a:prstGeom>
          <a:solidFill>
            <a:schemeClr val="bg1"/>
          </a:solidFill>
          <a:ln w="38100">
            <a:solidFill>
              <a:srgbClr val="006374"/>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Wärmepumpen-Betrieb auch in kalten Regionen effizient möglich.</a:t>
            </a:r>
          </a:p>
        </p:txBody>
      </p:sp>
      <p:cxnSp>
        <p:nvCxnSpPr>
          <p:cNvPr id="13" name="Gerader Verbinder 6">
            <a:extLst>
              <a:ext uri="{FF2B5EF4-FFF2-40B4-BE49-F238E27FC236}">
                <a16:creationId xmlns:a16="http://schemas.microsoft.com/office/drawing/2014/main" id="{A0632286-7E2D-8300-EDD4-EB738EE968E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B0051F9-8FB7-C8C3-D612-8EEB9EACA3F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4EDEA2AA-66B2-F570-1DB5-D8EFB4663D9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DEE1472-2936-3B7E-87BA-0D7E091118C5}"/>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7837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E073-E59C-B4F3-4EED-983D0D9315E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4DD7AF3-E834-556A-ACE8-0B0FCCD522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Funktionsweise&#10;">
            <a:extLst>
              <a:ext uri="{FF2B5EF4-FFF2-40B4-BE49-F238E27FC236}">
                <a16:creationId xmlns:a16="http://schemas.microsoft.com/office/drawing/2014/main" id="{9B927FAC-BC73-EC2D-7E46-AD7DE06B3BC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Funktionsweise und Maß für Effizienz</a:t>
            </a: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schematisch die Funktionsweise einer Wärmepumpe. Mit Hilfe der Umweltwärme wird ein  Kältemittel erwärmt und verdampft. Dieses wird mit Hilfe von Strom verdichtet, wodurch es weiter erwärmt wird. Die Wärme wird  ans Haus abgegeben und genutzt. Das Kältemittel wird dann wieder flüssig, um der Kreislauf fängt von vorne an.">
            <a:extLst>
              <a:ext uri="{FF2B5EF4-FFF2-40B4-BE49-F238E27FC236}">
                <a16:creationId xmlns:a16="http://schemas.microsoft.com/office/drawing/2014/main" id="{72D5357C-A441-4F52-317C-A4F8A4AE90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20000" y="1929600"/>
            <a:ext cx="3998027" cy="4060481"/>
          </a:xfrm>
          <a:prstGeom prst="rect">
            <a:avLst/>
          </a:prstGeom>
        </p:spPr>
      </p:pic>
      <p:sp>
        <p:nvSpPr>
          <p:cNvPr id="4" name="Inhaltsplatzhalter 2">
            <a:extLst>
              <a:ext uri="{FF2B5EF4-FFF2-40B4-BE49-F238E27FC236}">
                <a16:creationId xmlns:a16="http://schemas.microsoft.com/office/drawing/2014/main" id="{5957C871-F808-7879-E024-69009108544F}"/>
              </a:ext>
            </a:extLst>
          </p:cNvPr>
          <p:cNvSpPr txBox="1">
            <a:spLocks/>
          </p:cNvSpPr>
          <p:nvPr/>
        </p:nvSpPr>
        <p:spPr>
          <a:xfrm>
            <a:off x="4841508" y="1800000"/>
            <a:ext cx="4568358"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JAZ = Jahresarbeitszahl</a:t>
            </a:r>
          </a:p>
          <a:p>
            <a:pPr marL="285750" indent="-285750">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Maß für Effizienz: beschreibt das Verhältnis der </a:t>
            </a:r>
            <a:r>
              <a:rPr lang="de-DE" sz="1800" b="1">
                <a:latin typeface="Calibri" panose="020F0502020204030204" pitchFamily="34" charset="0"/>
                <a:cs typeface="Calibri" panose="020F0502020204030204" pitchFamily="34" charset="0"/>
              </a:rPr>
              <a:t>nutzbaren Wärmemenge </a:t>
            </a:r>
            <a:r>
              <a:rPr lang="de-DE" sz="1800">
                <a:latin typeface="Calibri" panose="020F0502020204030204" pitchFamily="34" charset="0"/>
                <a:cs typeface="Calibri" panose="020F0502020204030204" pitchFamily="34" charset="0"/>
              </a:rPr>
              <a:t>zur </a:t>
            </a:r>
            <a:r>
              <a:rPr lang="de-DE" sz="1800" b="1">
                <a:latin typeface="Calibri" panose="020F0502020204030204" pitchFamily="34" charset="0"/>
                <a:cs typeface="Calibri" panose="020F0502020204030204" pitchFamily="34" charset="0"/>
              </a:rPr>
              <a:t>eingesetzten Strommenge</a:t>
            </a:r>
            <a:endParaRPr lang="de-DE" sz="1800">
              <a:latin typeface="Calibri" panose="020F0502020204030204" pitchFamily="34" charset="0"/>
              <a:cs typeface="Calibri" panose="020F0502020204030204" pitchFamily="34" charset="0"/>
            </a:endParaRPr>
          </a:p>
          <a:p>
            <a:pPr marL="285750" indent="-285750">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Bedeutet, dass in einem Jahr im Durch-schnitt aus einer Kilowattstunde Strom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drei bis vier Kilowattstunden Wärme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gewonnen werden</a:t>
            </a:r>
          </a:p>
        </p:txBody>
      </p:sp>
      <p:cxnSp>
        <p:nvCxnSpPr>
          <p:cNvPr id="13" name="Gerader Verbinder 6">
            <a:extLst>
              <a:ext uri="{FF2B5EF4-FFF2-40B4-BE49-F238E27FC236}">
                <a16:creationId xmlns:a16="http://schemas.microsoft.com/office/drawing/2014/main" id="{05EF4172-14EA-0097-6759-E63AADDE985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0A68856A-DAFE-9D14-C078-ABECBF98D71E}"/>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6" name="Gruppieren 15">
            <a:extLst>
              <a:ext uri="{FF2B5EF4-FFF2-40B4-BE49-F238E27FC236}">
                <a16:creationId xmlns:a16="http://schemas.microsoft.com/office/drawing/2014/main" id="{91FFAAF6-B38F-8251-F623-63E4E99D1BFB}"/>
              </a:ext>
              <a:ext uri="{C183D7F6-B498-43B3-948B-1728B52AA6E4}">
                <adec:decorative xmlns:adec="http://schemas.microsoft.com/office/drawing/2017/decorative" val="1"/>
              </a:ext>
            </a:extLst>
          </p:cNvPr>
          <p:cNvGrpSpPr/>
          <p:nvPr/>
        </p:nvGrpSpPr>
        <p:grpSpPr>
          <a:xfrm>
            <a:off x="8688637" y="2786195"/>
            <a:ext cx="2058516" cy="2201408"/>
            <a:chOff x="8688637" y="2786195"/>
            <a:chExt cx="2058516" cy="2201408"/>
          </a:xfrm>
        </p:grpSpPr>
        <p:sp>
          <p:nvSpPr>
            <p:cNvPr id="17" name="Textfeld 16">
              <a:extLst>
                <a:ext uri="{FF2B5EF4-FFF2-40B4-BE49-F238E27FC236}">
                  <a16:creationId xmlns:a16="http://schemas.microsoft.com/office/drawing/2014/main" id="{077BA4FC-7C80-597B-DF11-2F126679F81D}"/>
                </a:ext>
              </a:extLst>
            </p:cNvPr>
            <p:cNvSpPr txBox="1"/>
            <p:nvPr/>
          </p:nvSpPr>
          <p:spPr>
            <a:xfrm>
              <a:off x="8688637" y="3815942"/>
              <a:ext cx="883295" cy="338554"/>
            </a:xfrm>
            <a:prstGeom prst="rect">
              <a:avLst/>
            </a:prstGeom>
            <a:noFill/>
          </p:spPr>
          <p:txBody>
            <a:bodyPr wrap="square">
              <a:spAutoFit/>
            </a:bodyPr>
            <a:lstStyle/>
            <a:p>
              <a:pPr algn="ctr">
                <a:spcAft>
                  <a:spcPts val="600"/>
                </a:spcAft>
              </a:pPr>
              <a:r>
                <a:rPr lang="de-DE" sz="1600" b="1">
                  <a:latin typeface="Calibri"/>
                  <a:cs typeface="Calibri"/>
                </a:rPr>
                <a:t>1 kWh</a:t>
              </a:r>
            </a:p>
          </p:txBody>
        </p:sp>
        <p:sp>
          <p:nvSpPr>
            <p:cNvPr id="18" name="Rechteck 17">
              <a:extLst>
                <a:ext uri="{FF2B5EF4-FFF2-40B4-BE49-F238E27FC236}">
                  <a16:creationId xmlns:a16="http://schemas.microsoft.com/office/drawing/2014/main" id="{760DB1F6-E43F-E200-BDF5-AF0E3A988C02}"/>
                </a:ext>
                <a:ext uri="{C183D7F6-B498-43B3-948B-1728B52AA6E4}">
                  <adec:decorative xmlns:adec="http://schemas.microsoft.com/office/drawing/2017/decorative" val="1"/>
                </a:ext>
              </a:extLst>
            </p:cNvPr>
            <p:cNvSpPr/>
            <p:nvPr/>
          </p:nvSpPr>
          <p:spPr>
            <a:xfrm flipV="1">
              <a:off x="9714749" y="3828378"/>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50E9FEB2-04F6-FE29-A067-344C27197B8E}"/>
                </a:ext>
                <a:ext uri="{C183D7F6-B498-43B3-948B-1728B52AA6E4}">
                  <adec:decorative xmlns:adec="http://schemas.microsoft.com/office/drawing/2017/decorative" val="1"/>
                </a:ext>
              </a:extLst>
            </p:cNvPr>
            <p:cNvSpPr/>
            <p:nvPr/>
          </p:nvSpPr>
          <p:spPr>
            <a:xfrm flipV="1">
              <a:off x="9714749" y="3509200"/>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2AD1BAEF-A089-179D-4D76-CB2F54A41CA4}"/>
                </a:ext>
                <a:ext uri="{C183D7F6-B498-43B3-948B-1728B52AA6E4}">
                  <adec:decorative xmlns:adec="http://schemas.microsoft.com/office/drawing/2017/decorative" val="1"/>
                </a:ext>
              </a:extLst>
            </p:cNvPr>
            <p:cNvSpPr/>
            <p:nvPr/>
          </p:nvSpPr>
          <p:spPr>
            <a:xfrm flipV="1">
              <a:off x="9714749" y="3187433"/>
              <a:ext cx="542687" cy="282746"/>
            </a:xfrm>
            <a:prstGeom prst="rect">
              <a:avLst/>
            </a:prstGeom>
            <a:gradFill>
              <a:gsLst>
                <a:gs pos="0">
                  <a:srgbClr val="F98739"/>
                </a:gs>
                <a:gs pos="100000">
                  <a:srgbClr val="EC6607">
                    <a:alpha val="40000"/>
                  </a:srgb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607B0B4A-133E-71DB-E40B-F11EC610951F}"/>
                </a:ext>
                <a:ext uri="{C183D7F6-B498-43B3-948B-1728B52AA6E4}">
                  <adec:decorative xmlns:adec="http://schemas.microsoft.com/office/drawing/2017/decorative" val="1"/>
                </a:ext>
              </a:extLst>
            </p:cNvPr>
            <p:cNvSpPr/>
            <p:nvPr/>
          </p:nvSpPr>
          <p:spPr>
            <a:xfrm>
              <a:off x="8900692" y="4147691"/>
              <a:ext cx="542687" cy="282746"/>
            </a:xfrm>
            <a:prstGeom prst="rect">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254BD47B-52E4-9496-77CC-6DF5741EC447}"/>
                </a:ext>
                <a:ext uri="{C183D7F6-B498-43B3-948B-1728B52AA6E4}">
                  <adec:decorative xmlns:adec="http://schemas.microsoft.com/office/drawing/2017/decorative" val="1"/>
                </a:ext>
              </a:extLst>
            </p:cNvPr>
            <p:cNvSpPr/>
            <p:nvPr/>
          </p:nvSpPr>
          <p:spPr>
            <a:xfrm flipV="1">
              <a:off x="9714749" y="4147691"/>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3" name="Gerade Verbindung mit Pfeil 22">
              <a:extLst>
                <a:ext uri="{FF2B5EF4-FFF2-40B4-BE49-F238E27FC236}">
                  <a16:creationId xmlns:a16="http://schemas.microsoft.com/office/drawing/2014/main" id="{A8C44D51-E8A1-56E2-5071-DF63C84A04D4}"/>
                </a:ext>
                <a:ext uri="{C183D7F6-B498-43B3-948B-1728B52AA6E4}">
                  <adec:decorative xmlns:adec="http://schemas.microsoft.com/office/drawing/2017/decorative" val="1"/>
                </a:ext>
              </a:extLst>
            </p:cNvPr>
            <p:cNvCxnSpPr>
              <a:cxnSpLocks/>
            </p:cNvCxnSpPr>
            <p:nvPr/>
          </p:nvCxnSpPr>
          <p:spPr>
            <a:xfrm>
              <a:off x="9481932" y="4289064"/>
              <a:ext cx="180000" cy="0"/>
            </a:xfrm>
            <a:prstGeom prst="straightConnector1">
              <a:avLst/>
            </a:prstGeom>
            <a:ln w="12700">
              <a:solidFill>
                <a:srgbClr val="006577"/>
              </a:solidFill>
              <a:tailEnd type="triangle"/>
            </a:ln>
          </p:spPr>
          <p:style>
            <a:lnRef idx="1">
              <a:schemeClr val="accent1"/>
            </a:lnRef>
            <a:fillRef idx="0">
              <a:schemeClr val="accent1"/>
            </a:fillRef>
            <a:effectRef idx="0">
              <a:schemeClr val="accent1"/>
            </a:effectRef>
            <a:fontRef idx="minor">
              <a:schemeClr val="tx1"/>
            </a:fontRef>
          </p:style>
        </p:cxnSp>
        <p:sp>
          <p:nvSpPr>
            <p:cNvPr id="25" name="Textfeld 24">
              <a:extLst>
                <a:ext uri="{FF2B5EF4-FFF2-40B4-BE49-F238E27FC236}">
                  <a16:creationId xmlns:a16="http://schemas.microsoft.com/office/drawing/2014/main" id="{3B3EDFF9-7268-71C3-6FEF-EC0A1674F6D5}"/>
                </a:ext>
              </a:extLst>
            </p:cNvPr>
            <p:cNvSpPr txBox="1"/>
            <p:nvPr/>
          </p:nvSpPr>
          <p:spPr>
            <a:xfrm>
              <a:off x="8835642" y="4649049"/>
              <a:ext cx="826290" cy="338554"/>
            </a:xfrm>
            <a:prstGeom prst="rect">
              <a:avLst/>
            </a:prstGeom>
            <a:noFill/>
          </p:spPr>
          <p:txBody>
            <a:bodyPr wrap="square">
              <a:spAutoFit/>
            </a:bodyPr>
            <a:lstStyle/>
            <a:p>
              <a:pPr>
                <a:spcAft>
                  <a:spcPts val="600"/>
                </a:spcAft>
              </a:pPr>
              <a:r>
                <a:rPr lang="de-DE" sz="1600">
                  <a:latin typeface="Calibri"/>
                  <a:cs typeface="Calibri"/>
                </a:rPr>
                <a:t>Strom</a:t>
              </a:r>
            </a:p>
          </p:txBody>
        </p:sp>
        <p:sp>
          <p:nvSpPr>
            <p:cNvPr id="27" name="Textfeld 26">
              <a:extLst>
                <a:ext uri="{FF2B5EF4-FFF2-40B4-BE49-F238E27FC236}">
                  <a16:creationId xmlns:a16="http://schemas.microsoft.com/office/drawing/2014/main" id="{5EE0FE83-954E-DA06-DA3A-71D7D3486F66}"/>
                </a:ext>
              </a:extLst>
            </p:cNvPr>
            <p:cNvSpPr txBox="1"/>
            <p:nvPr/>
          </p:nvSpPr>
          <p:spPr>
            <a:xfrm>
              <a:off x="9661932" y="4646581"/>
              <a:ext cx="1085221" cy="338554"/>
            </a:xfrm>
            <a:prstGeom prst="rect">
              <a:avLst/>
            </a:prstGeom>
            <a:noFill/>
          </p:spPr>
          <p:txBody>
            <a:bodyPr wrap="square">
              <a:spAutoFit/>
            </a:bodyPr>
            <a:lstStyle/>
            <a:p>
              <a:r>
                <a:rPr lang="de-DE" sz="1600">
                  <a:latin typeface="Calibri"/>
                  <a:cs typeface="Calibri"/>
                </a:rPr>
                <a:t>Wärme</a:t>
              </a:r>
              <a:endParaRPr lang="de-DE" sz="1600"/>
            </a:p>
          </p:txBody>
        </p:sp>
        <p:sp>
          <p:nvSpPr>
            <p:cNvPr id="29" name="Textfeld 28">
              <a:extLst>
                <a:ext uri="{FF2B5EF4-FFF2-40B4-BE49-F238E27FC236}">
                  <a16:creationId xmlns:a16="http://schemas.microsoft.com/office/drawing/2014/main" id="{6A4D2C15-BDCC-4AF6-FC31-1C3052E7F1C3}"/>
                </a:ext>
              </a:extLst>
            </p:cNvPr>
            <p:cNvSpPr txBox="1"/>
            <p:nvPr/>
          </p:nvSpPr>
          <p:spPr>
            <a:xfrm>
              <a:off x="9571932" y="2786195"/>
              <a:ext cx="919923" cy="338554"/>
            </a:xfrm>
            <a:prstGeom prst="rect">
              <a:avLst/>
            </a:prstGeom>
            <a:noFill/>
          </p:spPr>
          <p:txBody>
            <a:bodyPr wrap="square">
              <a:spAutoFit/>
            </a:bodyPr>
            <a:lstStyle/>
            <a:p>
              <a:pPr algn="ctr">
                <a:spcAft>
                  <a:spcPts val="600"/>
                </a:spcAft>
              </a:pPr>
              <a:r>
                <a:rPr lang="de-DE" sz="1600" b="1">
                  <a:latin typeface="Calibri"/>
                  <a:cs typeface="Calibri"/>
                </a:rPr>
                <a:t>3-4 kWh</a:t>
              </a:r>
            </a:p>
          </p:txBody>
        </p:sp>
      </p:grpSp>
      <p:sp>
        <p:nvSpPr>
          <p:cNvPr id="3" name="Fußzeilenplatzhalter 4">
            <a:extLst>
              <a:ext uri="{FF2B5EF4-FFF2-40B4-BE49-F238E27FC236}">
                <a16:creationId xmlns:a16="http://schemas.microsoft.com/office/drawing/2014/main" id="{01C1570D-1B64-02B0-1285-2F8644412A3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CE20E48-1DAE-1F9A-1DCE-E82FB1241ED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6430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8201-DA42-7BF7-19B8-29E61437527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8F3DC3D-06A3-9531-1226-26906E1E9EF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Funktionsweise&#10;">
            <a:extLst>
              <a:ext uri="{FF2B5EF4-FFF2-40B4-BE49-F238E27FC236}">
                <a16:creationId xmlns:a16="http://schemas.microsoft.com/office/drawing/2014/main" id="{51951CEE-2A7E-D33E-BDE5-FA6E3AAEA23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Wärmeübergabe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Inhaltsplatzhalter 2">
            <a:extLst>
              <a:ext uri="{FF2B5EF4-FFF2-40B4-BE49-F238E27FC236}">
                <a16:creationId xmlns:a16="http://schemas.microsoft.com/office/drawing/2014/main" id="{2B869ED6-1480-6C70-CDEA-78C1688B29E2}"/>
              </a:ext>
            </a:extLst>
          </p:cNvPr>
          <p:cNvSpPr txBox="1">
            <a:spLocks/>
          </p:cNvSpPr>
          <p:nvPr/>
        </p:nvSpPr>
        <p:spPr>
          <a:xfrm>
            <a:off x="612000" y="1800000"/>
            <a:ext cx="6731937"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Wärmepumpe kann betrieben werden mit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(Bestands-)Heizkörpern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Flächenheizungen (effizienter)</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Wärmenutzung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Warmwasser (</a:t>
            </a:r>
            <a:r>
              <a:rPr lang="de-DE" err="1">
                <a:latin typeface="Calibri" panose="020F0502020204030204" pitchFamily="34" charset="0"/>
                <a:ea typeface="Roboto Light" pitchFamily="2" charset="0"/>
                <a:cs typeface="Calibri" panose="020F0502020204030204" pitchFamily="34" charset="0"/>
              </a:rPr>
              <a:t>Legionellengefahr</a:t>
            </a:r>
            <a:r>
              <a:rPr lang="de-DE">
                <a:latin typeface="Calibri" panose="020F0502020204030204" pitchFamily="34" charset="0"/>
                <a:ea typeface="Roboto Light" pitchFamily="2" charset="0"/>
                <a:cs typeface="Calibri" panose="020F0502020204030204" pitchFamily="34" charset="0"/>
              </a:rPr>
              <a:t> bei geringeren Temperaturen)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Heizkörper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Flächenheizungen (Decken-, Wand- und Fußbodenheizungen)</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Wärmepumpe kann im Sommer auch temperieren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Kühlleistung abhängig von Art der Wärmeübergabe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(Luft oder Wasser)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Meist nur bei Flächenheizung sinnvoll, Raumtemperatur kann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um bis zu 3  ̊C gesenkt werden</a:t>
            </a:r>
          </a:p>
        </p:txBody>
      </p:sp>
      <p:pic>
        <p:nvPicPr>
          <p:cNvPr id="6" name="Grafik 5" descr="Die Grafik zeigt im Überblick die Funktionsweise einer Wärmepumpe und alle ihre Komponenten im Haus. Über die Außeneinheit einer Luft-Wasser-Wärmepumpe wird der Außenluft Wärme entzogen. In der Wärmepumpe selbst wird mit Hilfe von Strom im Kompressor das Temperaturniveau der Außenluft erhöht. Im Gebäude wird anschließend die Wärme über Heizkörper und Fußbodenheizungen verteilt und das Warmwasser erwärmt.">
            <a:extLst>
              <a:ext uri="{FF2B5EF4-FFF2-40B4-BE49-F238E27FC236}">
                <a16:creationId xmlns:a16="http://schemas.microsoft.com/office/drawing/2014/main" id="{02A08292-ED14-703D-B464-1D85AA5272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868538" y="1363135"/>
            <a:ext cx="3591625" cy="4649975"/>
          </a:xfrm>
          <a:prstGeom prst="rect">
            <a:avLst/>
          </a:prstGeom>
        </p:spPr>
      </p:pic>
      <p:sp>
        <p:nvSpPr>
          <p:cNvPr id="3" name="Fußzeilenplatzhalter 4">
            <a:extLst>
              <a:ext uri="{FF2B5EF4-FFF2-40B4-BE49-F238E27FC236}">
                <a16:creationId xmlns:a16="http://schemas.microsoft.com/office/drawing/2014/main" id="{FA9A06BD-0C6C-4990-68AB-ED1212026FB6}"/>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8BDA975-2921-62CF-0AC2-C8BB499EBB6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94BC38B-5338-8969-E1BF-2F48392BF2B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8D251E7-BCEA-3AD9-4100-D1E6DA78045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7048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2EB1-C622-8DF2-22D5-381D15C96BA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C415EC1-335C-B4B2-B5A3-6F16F5BB85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Voraussetzungen für einen effizienten Betrieb&#10;&#10;">
            <a:extLst>
              <a:ext uri="{FF2B5EF4-FFF2-40B4-BE49-F238E27FC236}">
                <a16:creationId xmlns:a16="http://schemas.microsoft.com/office/drawing/2014/main" id="{81A3F89D-A45B-4ECF-B199-D13A3582640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Voraussetzungen für einen effizienten Betrieb</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4" name="Inhaltsplatzhalter 2">
            <a:extLst>
              <a:ext uri="{FF2B5EF4-FFF2-40B4-BE49-F238E27FC236}">
                <a16:creationId xmlns:a16="http://schemas.microsoft.com/office/drawing/2014/main" id="{A6AF71FA-17A4-F423-AAC0-EE83F33FC77F}"/>
              </a:ext>
            </a:extLst>
          </p:cNvPr>
          <p:cNvSpPr txBox="1">
            <a:spLocks/>
          </p:cNvSpPr>
          <p:nvPr/>
        </p:nvSpPr>
        <p:spPr>
          <a:xfrm>
            <a:off x="610665" y="1800000"/>
            <a:ext cx="578051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Niedrige Vorlauftemperatur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Je niedriger die Vorlauftemperatur,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desto effizienter der Betrieb der Wärmepumpe</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Vorlauftemperatur sollte unter 55  ̊C liegen, je niedriger desto besser</a:t>
            </a:r>
          </a:p>
          <a:p>
            <a:pPr fontAlgn="auto">
              <a:lnSpc>
                <a:spcPct val="100000"/>
              </a:lnSpc>
              <a:spcBef>
                <a:spcPts val="0"/>
              </a:spcBef>
              <a:spcAft>
                <a:spcPts val="600"/>
              </a:spcAft>
              <a:buClr>
                <a:schemeClr val="tx1"/>
              </a:buClr>
              <a:buSzPct val="100000"/>
              <a:buFont typeface="Wingdings" pitchFamily="2" charset="2"/>
              <a:buChar char="§"/>
            </a:pPr>
            <a:endParaRPr lang="de-DE" sz="1800" b="1">
              <a:latin typeface="Calibri" panose="020F0502020204030204" pitchFamily="34" charset="0"/>
              <a:ea typeface="Roboto Light" pitchFamily="2" charset="0"/>
              <a:cs typeface="Calibri" panose="020F0502020204030204" pitchFamily="34" charset="0"/>
            </a:endParaRP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Hydraulischer Abgleich</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Sorgt für gleichmäßige Wärmeverteilung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Voraussetzung für Förderung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Auch Einrohrheizungen können abgeglichen und optimiert werden</a:t>
            </a:r>
          </a:p>
        </p:txBody>
      </p:sp>
      <p:grpSp>
        <p:nvGrpSpPr>
          <p:cNvPr id="17" name="Gruppieren 16" descr="Das Textfeld beschreibt einen Selbsttest, um zu prüfen, ob das eigene Haus bereit ist für eine Wärmepumpe. Dazu muss man die Vorlauftemperatur des Heizkessels absenken auf 50 bis 55 °C (in der Frostperiode) oder 45 °C (Außentemperaturen um null Grad), dann die Thermostate an den Heizkörpern auf 20 °C drehen (Stufe 3 von 5). Werden alle Räume ausreichend warm, ist das Gebäude fit für eine Wärmepumpe. Wenn nicht, sind Optimierungsmaßnahmen oder energetische Sanierungen notwendig">
            <a:extLst>
              <a:ext uri="{FF2B5EF4-FFF2-40B4-BE49-F238E27FC236}">
                <a16:creationId xmlns:a16="http://schemas.microsoft.com/office/drawing/2014/main" id="{C61AD3CE-5588-09EB-6EBB-1DCF9CFEC37C}"/>
              </a:ext>
              <a:ext uri="{C183D7F6-B498-43B3-948B-1728B52AA6E4}">
                <adec:decorative xmlns:adec="http://schemas.microsoft.com/office/drawing/2017/decorative" val="0"/>
              </a:ext>
            </a:extLst>
          </p:cNvPr>
          <p:cNvGrpSpPr/>
          <p:nvPr/>
        </p:nvGrpSpPr>
        <p:grpSpPr>
          <a:xfrm>
            <a:off x="6314172" y="1991932"/>
            <a:ext cx="4886107" cy="3768297"/>
            <a:chOff x="2034709" y="1775916"/>
            <a:chExt cx="3598360" cy="4013605"/>
          </a:xfrm>
        </p:grpSpPr>
        <p:sp>
          <p:nvSpPr>
            <p:cNvPr id="18" name="Rechteck 17">
              <a:extLst>
                <a:ext uri="{FF2B5EF4-FFF2-40B4-BE49-F238E27FC236}">
                  <a16:creationId xmlns:a16="http://schemas.microsoft.com/office/drawing/2014/main" id="{07FBAE1C-2601-A8ED-4BA7-BE81C8FBE24D}"/>
                </a:ext>
              </a:extLst>
            </p:cNvPr>
            <p:cNvSpPr/>
            <p:nvPr/>
          </p:nvSpPr>
          <p:spPr>
            <a:xfrm>
              <a:off x="2034709" y="2632329"/>
              <a:ext cx="3598360" cy="3157192"/>
            </a:xfrm>
            <a:prstGeom prst="rect">
              <a:avLst/>
            </a:prstGeom>
            <a:solidFill>
              <a:srgbClr val="95C5D8">
                <a:alpha val="15156"/>
              </a:srgbClr>
            </a:solidFill>
            <a:ln w="15875">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Vorlauftemperatur des Heizkessels absenken</a:t>
              </a:r>
            </a:p>
            <a:p>
              <a:pPr marL="180975" indent="-180975" fontAlgn="auto">
                <a:spcAft>
                  <a:spcPts val="600"/>
                </a:spcAft>
                <a:buClr>
                  <a:schemeClr val="tx1"/>
                </a:buClr>
                <a:buSzPct val="100000"/>
                <a:buFont typeface="Wingdings" panose="05000000000000000000" pitchFamily="2" charset="2"/>
                <a:buChar char="§"/>
              </a:pPr>
              <a:r>
                <a:rPr lang="de-DE" sz="1600" b="1">
                  <a:solidFill>
                    <a:schemeClr val="tx1"/>
                  </a:solidFill>
                  <a:latin typeface="Calibri" panose="020F0502020204030204" pitchFamily="34" charset="0"/>
                  <a:ea typeface="Roboto Light" pitchFamily="2" charset="0"/>
                  <a:cs typeface="Calibri" panose="020F0502020204030204" pitchFamily="34" charset="0"/>
                </a:rPr>
                <a:t>55 °C </a:t>
              </a:r>
              <a:r>
                <a:rPr lang="de-DE" sz="1600">
                  <a:solidFill>
                    <a:schemeClr val="tx1"/>
                  </a:solidFill>
                  <a:latin typeface="Calibri" panose="020F0502020204030204" pitchFamily="34" charset="0"/>
                  <a:ea typeface="Roboto Light" pitchFamily="2" charset="0"/>
                  <a:cs typeface="Calibri" panose="020F0502020204030204" pitchFamily="34" charset="0"/>
                </a:rPr>
                <a:t>(in der Frostperiode) oder</a:t>
              </a:r>
              <a:br>
                <a:rPr lang="de-DE" sz="1600">
                  <a:solidFill>
                    <a:schemeClr val="tx1"/>
                  </a:solidFill>
                  <a:latin typeface="Calibri" panose="020F0502020204030204" pitchFamily="34" charset="0"/>
                  <a:ea typeface="Roboto Light" pitchFamily="2" charset="0"/>
                  <a:cs typeface="Calibri" panose="020F0502020204030204" pitchFamily="34" charset="0"/>
                </a:rPr>
              </a:br>
              <a:r>
                <a:rPr lang="de-DE" sz="1600" b="1">
                  <a:solidFill>
                    <a:schemeClr val="tx1"/>
                  </a:solidFill>
                  <a:latin typeface="Calibri" panose="020F0502020204030204" pitchFamily="34" charset="0"/>
                  <a:ea typeface="Roboto Light" pitchFamily="2" charset="0"/>
                  <a:cs typeface="Calibri" panose="020F0502020204030204" pitchFamily="34" charset="0"/>
                </a:rPr>
                <a:t>45 °C</a:t>
              </a:r>
              <a:r>
                <a:rPr lang="de-DE" sz="1600">
                  <a:solidFill>
                    <a:schemeClr val="tx1"/>
                  </a:solidFill>
                  <a:latin typeface="Calibri" panose="020F0502020204030204" pitchFamily="34" charset="0"/>
                  <a:ea typeface="Roboto Light" pitchFamily="2" charset="0"/>
                  <a:cs typeface="Calibri" panose="020F0502020204030204" pitchFamily="34" charset="0"/>
                </a:rPr>
                <a:t> (Außentemperaturen um null Grad)</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Thermostate an den Heizkörpern auf 20 °C </a:t>
              </a:r>
              <a:br>
                <a:rPr lang="de-DE" sz="1600">
                  <a:solidFill>
                    <a:schemeClr val="tx1"/>
                  </a:solidFill>
                  <a:latin typeface="Calibri" panose="020F0502020204030204" pitchFamily="34" charset="0"/>
                  <a:ea typeface="Roboto Light" pitchFamily="2" charset="0"/>
                  <a:cs typeface="Calibri" panose="020F0502020204030204" pitchFamily="34" charset="0"/>
                </a:rPr>
              </a:br>
              <a:r>
                <a:rPr lang="de-DE" sz="1600">
                  <a:solidFill>
                    <a:schemeClr val="tx1"/>
                  </a:solidFill>
                  <a:latin typeface="Calibri" panose="020F0502020204030204" pitchFamily="34" charset="0"/>
                  <a:ea typeface="Roboto Light" pitchFamily="2" charset="0"/>
                  <a:cs typeface="Calibri" panose="020F0502020204030204" pitchFamily="34" charset="0"/>
                </a:rPr>
                <a:t>drehen (Stufe 3 von 5)</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Werden alle Räume ausreichend warm, ist das Gebäude fit für eine Wärmepumpe</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Wenn nicht, sind Optimierungsmaßnahmen oder energetische Sanierungen notwendig</a:t>
              </a:r>
            </a:p>
          </p:txBody>
        </p:sp>
        <p:sp>
          <p:nvSpPr>
            <p:cNvPr id="19" name="Rechteck 18">
              <a:extLst>
                <a:ext uri="{FF2B5EF4-FFF2-40B4-BE49-F238E27FC236}">
                  <a16:creationId xmlns:a16="http://schemas.microsoft.com/office/drawing/2014/main" id="{B459C69C-5E04-0911-E1ED-92C0F406A16C}"/>
                </a:ext>
              </a:extLst>
            </p:cNvPr>
            <p:cNvSpPr/>
            <p:nvPr/>
          </p:nvSpPr>
          <p:spPr>
            <a:xfrm>
              <a:off x="2034709" y="1775916"/>
              <a:ext cx="3598360" cy="855958"/>
            </a:xfrm>
            <a:prstGeom prst="rect">
              <a:avLst/>
            </a:prstGeom>
            <a:solidFill>
              <a:srgbClr val="95C5D8">
                <a:alpha val="50400"/>
              </a:srgbClr>
            </a:solidFill>
            <a:ln w="15875">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ctr" anchorCtr="1">
              <a:spAutoFit/>
            </a:bodyPr>
            <a:lstStyle/>
            <a:p>
              <a:pPr algn="ctr"/>
              <a:r>
                <a:rPr lang="de-DE" sz="1600" b="1">
                  <a:solidFill>
                    <a:schemeClr val="tx1"/>
                  </a:solidFill>
                  <a:latin typeface="Calibri" panose="020F0502020204030204" pitchFamily="34" charset="0"/>
                  <a:ea typeface="Roboto Medium" pitchFamily="2" charset="0"/>
                  <a:cs typeface="Calibri" panose="020F0502020204030204" pitchFamily="34" charset="0"/>
                </a:rPr>
                <a:t>Selbsttest – bereit für die Wärmepumpe? </a:t>
              </a:r>
            </a:p>
          </p:txBody>
        </p:sp>
      </p:grpSp>
      <p:sp>
        <p:nvSpPr>
          <p:cNvPr id="3" name="Fußzeilenplatzhalter 4">
            <a:extLst>
              <a:ext uri="{FF2B5EF4-FFF2-40B4-BE49-F238E27FC236}">
                <a16:creationId xmlns:a16="http://schemas.microsoft.com/office/drawing/2014/main" id="{6D3F8CEB-EA99-5858-9E77-9EECA24A671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001C31D-3892-0C02-3E1F-1DE2FD3491A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E0E42F3C-550B-A6C1-EBBF-C7E8FD15BCE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02C094E-0427-2AD8-1E1D-9A63E942845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4436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C5F2E-491C-B1DC-B88E-00139B7C8B4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CC6FF3B-D5CA-38C1-AE20-2C15513347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Sicherheit für kalte Tage ohne Fossile&#10;&#10;">
            <a:extLst>
              <a:ext uri="{FF2B5EF4-FFF2-40B4-BE49-F238E27FC236}">
                <a16:creationId xmlns:a16="http://schemas.microsoft.com/office/drawing/2014/main" id="{653FE581-5F6D-A820-C6AA-0211FB1C569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Sicherheit für kalte Tage ohne Fossile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Inhaltsplatzhalter 2">
            <a:extLst>
              <a:ext uri="{FF2B5EF4-FFF2-40B4-BE49-F238E27FC236}">
                <a16:creationId xmlns:a16="http://schemas.microsoft.com/office/drawing/2014/main" id="{6B32436B-C831-7025-004A-6170138ABD66}"/>
              </a:ext>
            </a:extLst>
          </p:cNvPr>
          <p:cNvSpPr txBox="1">
            <a:spLocks/>
          </p:cNvSpPr>
          <p:nvPr/>
        </p:nvSpPr>
        <p:spPr>
          <a:xfrm>
            <a:off x="610665" y="1800000"/>
            <a:ext cx="578051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Übergabe optimieren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Einzelne Heizkörper tauschen</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Spitzenlast bei Bedarf abdeckbar mit</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Einzelöfen in Wohnräumen an kalten Tagen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(auch ohne Wassertasche*)</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In Einzelfällen: Stromdirektheizungen für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einzelne Räume</a:t>
            </a:r>
          </a:p>
        </p:txBody>
      </p:sp>
      <p:sp>
        <p:nvSpPr>
          <p:cNvPr id="4" name="Rechteck 3" descr="Spitzenlast = kurzfristig hohe Leistung an besonders kalten Tagen &#10;">
            <a:extLst>
              <a:ext uri="{FF2B5EF4-FFF2-40B4-BE49-F238E27FC236}">
                <a16:creationId xmlns:a16="http://schemas.microsoft.com/office/drawing/2014/main" id="{6EAEB9A4-2516-E75E-2EE8-4682312D52AA}"/>
              </a:ext>
            </a:extLst>
          </p:cNvPr>
          <p:cNvSpPr/>
          <p:nvPr/>
        </p:nvSpPr>
        <p:spPr>
          <a:xfrm rot="-240000">
            <a:off x="1873271" y="4399594"/>
            <a:ext cx="2829807" cy="778956"/>
          </a:xfrm>
          <a:prstGeom prst="rect">
            <a:avLst/>
          </a:prstGeom>
          <a:no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a:solidFill>
                  <a:schemeClr val="tx1"/>
                </a:solidFill>
                <a:latin typeface="Calibri" panose="020F0502020204030204" pitchFamily="34" charset="0"/>
              </a:rPr>
              <a:t>Spitzenlast = </a:t>
            </a:r>
            <a:br>
              <a:rPr lang="de-DE">
                <a:solidFill>
                  <a:schemeClr val="tx1"/>
                </a:solidFill>
                <a:latin typeface="Calibri" panose="020F0502020204030204" pitchFamily="34" charset="0"/>
              </a:rPr>
            </a:br>
            <a:r>
              <a:rPr lang="de-DE">
                <a:solidFill>
                  <a:schemeClr val="tx1"/>
                </a:solidFill>
                <a:latin typeface="Calibri" panose="020F0502020204030204" pitchFamily="34" charset="0"/>
              </a:rPr>
              <a:t>kurzfristig hohe Leistung an besonders kalten Tagen </a:t>
            </a:r>
          </a:p>
        </p:txBody>
      </p:sp>
      <p:sp>
        <p:nvSpPr>
          <p:cNvPr id="9" name="Inhaltsplatzhalter 2">
            <a:extLst>
              <a:ext uri="{FF2B5EF4-FFF2-40B4-BE49-F238E27FC236}">
                <a16:creationId xmlns:a16="http://schemas.microsoft.com/office/drawing/2014/main" id="{5F3A089A-360B-770B-3044-E787E05188A8}"/>
              </a:ext>
            </a:extLst>
          </p:cNvPr>
          <p:cNvSpPr txBox="1">
            <a:spLocks/>
          </p:cNvSpPr>
          <p:nvPr/>
        </p:nvSpPr>
        <p:spPr>
          <a:xfrm>
            <a:off x="6092350" y="1800000"/>
            <a:ext cx="520430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Warmwasser richtig planen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Zirkulationsleitungen und Speicher haben hohe Verluste </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Wenn möglich vermeiden und</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Warmwasser getrennt von der Wärmepumpe erzeugen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Wärmepumpen weniger effizient bei hohen Wassertemperaturen</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Temperatur des Warmwassers reduzieren</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 Durch dezentrale Warmwasserbereitung (Frischwasserstation, Durchlauferhitzern, Brauchwasserwärmepumpen oder Boilern)</a:t>
            </a:r>
          </a:p>
        </p:txBody>
      </p:sp>
      <p:sp>
        <p:nvSpPr>
          <p:cNvPr id="3" name="Fußzeilenplatzhalter 4">
            <a:extLst>
              <a:ext uri="{FF2B5EF4-FFF2-40B4-BE49-F238E27FC236}">
                <a16:creationId xmlns:a16="http://schemas.microsoft.com/office/drawing/2014/main" id="{9F14E335-482E-4203-CE49-D38D0505000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85594CB-5492-A54F-11F3-DF62BBA2F73B}"/>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41</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6542E00-7F7E-C2E3-017B-7BF09733BB1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23C35F5-54A9-BDF3-FA14-C694FDA1738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473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48AB6-6C7C-C048-CC57-4ECA46524DD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0EE0C16-2897-130A-0C91-FB9629DB2C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Notwendigkeit Flächenheizung?&#10;">
            <a:extLst>
              <a:ext uri="{FF2B5EF4-FFF2-40B4-BE49-F238E27FC236}">
                <a16:creationId xmlns:a16="http://schemas.microsoft.com/office/drawing/2014/main" id="{9A80C880-AB9C-99B3-6197-D60D4AC8898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Notwendigkeit Flächenheizung?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Textfeld 4" descr="Jährliche Effizienz im Heizmodus (JAZ">
            <a:extLst>
              <a:ext uri="{FF2B5EF4-FFF2-40B4-BE49-F238E27FC236}">
                <a16:creationId xmlns:a16="http://schemas.microsoft.com/office/drawing/2014/main" id="{CC207CE6-BB9E-0E82-1E9D-938FB92B10A8}"/>
              </a:ext>
            </a:extLst>
          </p:cNvPr>
          <p:cNvSpPr txBox="1"/>
          <p:nvPr/>
        </p:nvSpPr>
        <p:spPr>
          <a:xfrm>
            <a:off x="664462" y="1477787"/>
            <a:ext cx="3994962" cy="369332"/>
          </a:xfrm>
          <a:prstGeom prst="rect">
            <a:avLst/>
          </a:prstGeom>
          <a:noFill/>
        </p:spPr>
        <p:txBody>
          <a:bodyPr wrap="square" rtlCol="0">
            <a:spAutoFit/>
          </a:bodyPr>
          <a:lstStyle/>
          <a:p>
            <a:r>
              <a:rPr lang="de-DE">
                <a:latin typeface="Calibri" pitchFamily="34" charset="0"/>
              </a:rPr>
              <a:t>Jährliche Effizienz im Heizmodus (JAZ)</a:t>
            </a:r>
          </a:p>
        </p:txBody>
      </p:sp>
      <p:pic>
        <p:nvPicPr>
          <p:cNvPr id="9" name="Grafik 8" descr="Die Grafik zeigt die Abhängigkeit der jährlichen Effizienz einer Wärmepumpe im Heizmodus von der maximalen Vorlauftemperatur in °C für die Wärmeübertragungssysteme Heizkörper, Flächenheizung und gemischte Systeme, bestehend aus Heizkörpern und Flächenheizung. Auf der vertikalen X-Achse ist die maximale Vorlauftemperatur in °C von 30 bis 60 °C abgebildet. Die horizontale Y-Achse bildet die jährliche Effizienz der Wärmepumpe im Heizmodus von 0 bis 6 ab. Die Punktewolke zeigt, dass auch mit Heizkörpern und gemischten Systemen ein effizienter Wärmepumpenbetrieb möglich ist und eine jährliche Effizienz zwischen 3 und 4 erreicht werden kann. Die höchste Effizienz wird mit Flächenheizungen erreicht, da dieses Übertragungssystem den Betrieb mit niedrigeren Vorlauftemperaturen ermöglicht.">
            <a:extLst>
              <a:ext uri="{FF2B5EF4-FFF2-40B4-BE49-F238E27FC236}">
                <a16:creationId xmlns:a16="http://schemas.microsoft.com/office/drawing/2014/main" id="{45958136-6C62-2D20-5F1A-D520D2A4DF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0800" y="1929600"/>
            <a:ext cx="7014837" cy="4141271"/>
          </a:xfrm>
          <a:prstGeom prst="rect">
            <a:avLst/>
          </a:prstGeom>
        </p:spPr>
      </p:pic>
      <p:sp>
        <p:nvSpPr>
          <p:cNvPr id="17" name="Inhaltsplatzhalter 2">
            <a:extLst>
              <a:ext uri="{FF2B5EF4-FFF2-40B4-BE49-F238E27FC236}">
                <a16:creationId xmlns:a16="http://schemas.microsoft.com/office/drawing/2014/main" id="{2FF0F343-70C7-F522-BB19-1B9F8FDA5032}"/>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Quelle: Fraunhofer ISE, Untersuchungszeitraum: 2014-2019</a:t>
            </a:r>
          </a:p>
        </p:txBody>
      </p:sp>
      <p:sp>
        <p:nvSpPr>
          <p:cNvPr id="15" name="Inhaltsplatzhalter 4" descr="effizienter Wärmepumpenbetrieb auch mit Heizkörpern oder gemischten Übergabesystemen möglich&#10;Flächenheizung ermöglicht Betrieb mit niedrigerer Vorlauftemperatur &#10; erhöht die Effizienz &#10;bei einer Vorlauftemperatur von max. 55  ̊C ist ein effizienter Wärmepumpenbetrieb möglich&#10;">
            <a:extLst>
              <a:ext uri="{FF2B5EF4-FFF2-40B4-BE49-F238E27FC236}">
                <a16:creationId xmlns:a16="http://schemas.microsoft.com/office/drawing/2014/main" id="{1E705B12-613A-71D5-D5B4-093B1365156C}"/>
              </a:ext>
            </a:extLst>
          </p:cNvPr>
          <p:cNvSpPr txBox="1">
            <a:spLocks/>
          </p:cNvSpPr>
          <p:nvPr/>
        </p:nvSpPr>
        <p:spPr>
          <a:xfrm>
            <a:off x="7615996" y="2272328"/>
            <a:ext cx="3905735" cy="3184388"/>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Effizienter Wärmepumpenbetrieb auch mit Heizkörpern oder gemischten Übergabesystemen möglich</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Flächenheizung ermöglicht Betrieb mit niedrigerer Vorlauftemperatur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sym typeface="Wingdings" panose="05000000000000000000" pitchFamily="2" charset="2"/>
              </a:rPr>
              <a:t> erhöht die </a:t>
            </a:r>
            <a:r>
              <a:rPr lang="de-DE" sz="1600">
                <a:latin typeface="Calibri" panose="020F0502020204030204" pitchFamily="34" charset="0"/>
                <a:cs typeface="Calibri" panose="020F0502020204030204" pitchFamily="34" charset="0"/>
              </a:rPr>
              <a:t>Effizienz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einer Vorlauftemperatur von max. 55  </a:t>
            </a:r>
            <a:r>
              <a:rPr lang="de-DE" sz="1600">
                <a:latin typeface="Calibri" panose="020F0502020204030204" pitchFamily="34" charset="0"/>
                <a:cs typeface="Calibri" panose="020F0502020204030204" pitchFamily="34" charset="0"/>
                <a:sym typeface="Wingdings" panose="05000000000000000000" pitchFamily="2" charset="2"/>
              </a:rPr>
              <a:t>̊C </a:t>
            </a:r>
            <a:r>
              <a:rPr lang="de-DE" sz="1600">
                <a:latin typeface="Calibri" panose="020F0502020204030204" pitchFamily="34" charset="0"/>
                <a:cs typeface="Calibri" panose="020F0502020204030204" pitchFamily="34" charset="0"/>
              </a:rPr>
              <a:t>ist ein effizienter Wärmepumpenbetrieb möglich</a:t>
            </a:r>
            <a:endParaRPr lang="de-DE" sz="1600">
              <a:highlight>
                <a:srgbClr val="00FFFF"/>
              </a:highlight>
              <a:latin typeface="Calibri" panose="020F0502020204030204" pitchFamily="34"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BDE5AF5F-B15B-5E66-39EC-6DA149A8710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8F85A8A-D100-93AA-6AEC-99A971380DB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3AA27CC-3CD2-6CBA-8BB3-58B76297B63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4D9843F-57AD-C271-BBC0-BE62DA2E984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 name="Gruppieren 3">
            <a:extLst>
              <a:ext uri="{FF2B5EF4-FFF2-40B4-BE49-F238E27FC236}">
                <a16:creationId xmlns:a16="http://schemas.microsoft.com/office/drawing/2014/main" id="{96815A64-AB08-41A1-8D72-6BD8957BDE59}"/>
              </a:ext>
              <a:ext uri="{C183D7F6-B498-43B3-948B-1728B52AA6E4}">
                <adec:decorative xmlns:adec="http://schemas.microsoft.com/office/drawing/2017/decorative" val="1"/>
              </a:ext>
            </a:extLst>
          </p:cNvPr>
          <p:cNvGrpSpPr/>
          <p:nvPr/>
        </p:nvGrpSpPr>
        <p:grpSpPr>
          <a:xfrm>
            <a:off x="5548107" y="2156745"/>
            <a:ext cx="1882775" cy="830997"/>
            <a:chOff x="5700507" y="2061495"/>
            <a:chExt cx="1882775" cy="830997"/>
          </a:xfrm>
        </p:grpSpPr>
        <p:sp>
          <p:nvSpPr>
            <p:cNvPr id="11" name="Textfeld 10">
              <a:extLst>
                <a:ext uri="{FF2B5EF4-FFF2-40B4-BE49-F238E27FC236}">
                  <a16:creationId xmlns:a16="http://schemas.microsoft.com/office/drawing/2014/main" id="{D455E0DF-E2DF-8766-3981-13A94CBAEF1D}"/>
                </a:ext>
                <a:ext uri="{C183D7F6-B498-43B3-948B-1728B52AA6E4}">
                  <adec:decorative xmlns:adec="http://schemas.microsoft.com/office/drawing/2017/decorative" val="1"/>
                </a:ext>
              </a:extLst>
            </p:cNvPr>
            <p:cNvSpPr txBox="1"/>
            <p:nvPr/>
          </p:nvSpPr>
          <p:spPr>
            <a:xfrm>
              <a:off x="5700507" y="2061495"/>
              <a:ext cx="1882775" cy="830997"/>
            </a:xfrm>
            <a:prstGeom prst="rect">
              <a:avLst/>
            </a:prstGeom>
            <a:solidFill>
              <a:schemeClr val="bg1"/>
            </a:solidFill>
          </p:spPr>
          <p:txBody>
            <a:bodyPr wrap="square" lIns="36000" rIns="36000" rtlCol="0" anchor="ctr">
              <a:spAutoFit/>
            </a:bodyPr>
            <a:lstStyle/>
            <a:p>
              <a:pPr marL="266700"/>
              <a:r>
                <a:rPr lang="de-DE" sz="1600">
                  <a:solidFill>
                    <a:srgbClr val="006373"/>
                  </a:solidFill>
                  <a:latin typeface="Calibri" pitchFamily="34" charset="0"/>
                </a:rPr>
                <a:t>Heizkörper</a:t>
              </a:r>
            </a:p>
            <a:p>
              <a:pPr marL="266700"/>
              <a:r>
                <a:rPr lang="de-DE" sz="1600">
                  <a:solidFill>
                    <a:srgbClr val="006373"/>
                  </a:solidFill>
                  <a:latin typeface="Calibri" pitchFamily="34" charset="0"/>
                </a:rPr>
                <a:t>Gemischt</a:t>
              </a:r>
            </a:p>
            <a:p>
              <a:pPr marL="266700"/>
              <a:r>
                <a:rPr lang="de-DE" sz="1600">
                  <a:solidFill>
                    <a:srgbClr val="006373"/>
                  </a:solidFill>
                  <a:latin typeface="Calibri" pitchFamily="34" charset="0"/>
                </a:rPr>
                <a:t>Fußbodenheizung</a:t>
              </a:r>
            </a:p>
          </p:txBody>
        </p:sp>
        <p:sp>
          <p:nvSpPr>
            <p:cNvPr id="18" name="Ellipse 17">
              <a:extLst>
                <a:ext uri="{FF2B5EF4-FFF2-40B4-BE49-F238E27FC236}">
                  <a16:creationId xmlns:a16="http://schemas.microsoft.com/office/drawing/2014/main" id="{30D69D05-23C3-1416-125E-354AB631EBC6}"/>
                </a:ext>
                <a:ext uri="{C183D7F6-B498-43B3-948B-1728B52AA6E4}">
                  <adec:decorative xmlns:adec="http://schemas.microsoft.com/office/drawing/2017/decorative" val="1"/>
                </a:ext>
              </a:extLst>
            </p:cNvPr>
            <p:cNvSpPr/>
            <p:nvPr/>
          </p:nvSpPr>
          <p:spPr>
            <a:xfrm>
              <a:off x="5743296" y="2477984"/>
              <a:ext cx="125169" cy="107829"/>
            </a:xfrm>
            <a:prstGeom prst="ellipse">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sp>
          <p:nvSpPr>
            <p:cNvPr id="20" name="Ellipse 19">
              <a:extLst>
                <a:ext uri="{FF2B5EF4-FFF2-40B4-BE49-F238E27FC236}">
                  <a16:creationId xmlns:a16="http://schemas.microsoft.com/office/drawing/2014/main" id="{EAE3098C-0F39-CCDA-156B-856F0BE98CD0}"/>
                </a:ext>
                <a:ext uri="{C183D7F6-B498-43B3-948B-1728B52AA6E4}">
                  <adec:decorative xmlns:adec="http://schemas.microsoft.com/office/drawing/2017/decorative" val="1"/>
                </a:ext>
              </a:extLst>
            </p:cNvPr>
            <p:cNvSpPr/>
            <p:nvPr/>
          </p:nvSpPr>
          <p:spPr>
            <a:xfrm>
              <a:off x="5750354" y="2733128"/>
              <a:ext cx="125169" cy="107829"/>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sp>
          <p:nvSpPr>
            <p:cNvPr id="22" name="Ellipse 21">
              <a:extLst>
                <a:ext uri="{FF2B5EF4-FFF2-40B4-BE49-F238E27FC236}">
                  <a16:creationId xmlns:a16="http://schemas.microsoft.com/office/drawing/2014/main" id="{0369AD82-40D4-0963-8910-64896E5688D7}"/>
                </a:ext>
                <a:ext uri="{C183D7F6-B498-43B3-948B-1728B52AA6E4}">
                  <adec:decorative xmlns:adec="http://schemas.microsoft.com/office/drawing/2017/decorative" val="1"/>
                </a:ext>
              </a:extLst>
            </p:cNvPr>
            <p:cNvSpPr/>
            <p:nvPr/>
          </p:nvSpPr>
          <p:spPr>
            <a:xfrm>
              <a:off x="5743295" y="2222840"/>
              <a:ext cx="125169" cy="107829"/>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grpSp>
    </p:spTree>
    <p:extLst>
      <p:ext uri="{BB962C8B-B14F-4D97-AF65-F5344CB8AC3E}">
        <p14:creationId xmlns:p14="http://schemas.microsoft.com/office/powerpoint/2010/main" val="3083106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FCA9-5CF9-768B-3347-25F5CB8B238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D4288DB-CEBB-9EFF-49C3-DAC290A436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Luft-Luft-Wärmepumpen = Klimagerät&#10;Heizen und Kühlen möglich&#10;&#10;">
            <a:extLst>
              <a:ext uri="{FF2B5EF4-FFF2-40B4-BE49-F238E27FC236}">
                <a16:creationId xmlns:a16="http://schemas.microsoft.com/office/drawing/2014/main" id="{B9EAFA9D-B56D-3A8B-19F1-0501006533F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Luft-Luft-Wärmepumpen = Klimagerät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Heizen und Kühlen möglich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eine in einem Haus installierte Luft-Luft-Wärmepumpe. Das Außengerät ist an der Fassade angebracht, die zwei Innengeräten befinden sich im Wohnzimmer und im Flur. ">
            <a:extLst>
              <a:ext uri="{FF2B5EF4-FFF2-40B4-BE49-F238E27FC236}">
                <a16:creationId xmlns:a16="http://schemas.microsoft.com/office/drawing/2014/main" id="{4C42AA3D-5559-6ADA-F38D-46F1A779BB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730799" y="1929600"/>
            <a:ext cx="7038327" cy="2444501"/>
          </a:xfrm>
          <a:prstGeom prst="rect">
            <a:avLst/>
          </a:prstGeom>
        </p:spPr>
      </p:pic>
      <p:grpSp>
        <p:nvGrpSpPr>
          <p:cNvPr id="4" name="Gruppieren 3" descr="eventuell im unbeheizten Dachraum">
            <a:extLst>
              <a:ext uri="{FF2B5EF4-FFF2-40B4-BE49-F238E27FC236}">
                <a16:creationId xmlns:a16="http://schemas.microsoft.com/office/drawing/2014/main" id="{C4BA226A-D20D-FEE4-01FC-51A4AC2F90CC}"/>
              </a:ext>
              <a:ext uri="{C183D7F6-B498-43B3-948B-1728B52AA6E4}">
                <adec:decorative xmlns:adec="http://schemas.microsoft.com/office/drawing/2017/decorative" val="0"/>
              </a:ext>
            </a:extLst>
          </p:cNvPr>
          <p:cNvGrpSpPr/>
          <p:nvPr/>
        </p:nvGrpSpPr>
        <p:grpSpPr>
          <a:xfrm>
            <a:off x="6816266" y="2426608"/>
            <a:ext cx="2555006" cy="1323837"/>
            <a:chOff x="2835143" y="1812030"/>
            <a:chExt cx="2555006" cy="1323837"/>
          </a:xfrm>
        </p:grpSpPr>
        <p:sp>
          <p:nvSpPr>
            <p:cNvPr id="9" name="Rechteck 8">
              <a:extLst>
                <a:ext uri="{FF2B5EF4-FFF2-40B4-BE49-F238E27FC236}">
                  <a16:creationId xmlns:a16="http://schemas.microsoft.com/office/drawing/2014/main" id="{BC315FF9-C3FC-86E4-4AA5-F6ECAD6E6544}"/>
                </a:ext>
              </a:extLst>
            </p:cNvPr>
            <p:cNvSpPr/>
            <p:nvPr/>
          </p:nvSpPr>
          <p:spPr>
            <a:xfrm>
              <a:off x="2835143" y="1812030"/>
              <a:ext cx="2555006" cy="1077218"/>
            </a:xfrm>
            <a:prstGeom prst="rect">
              <a:avLst/>
            </a:prstGeom>
            <a:solidFill>
              <a:schemeClr val="bg1"/>
            </a:solidFill>
            <a:ln w="38100">
              <a:solidFill>
                <a:srgbClr val="7B7B7B"/>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182563" indent="-182563"/>
              <a:r>
                <a:rPr lang="de-DE" sz="1600" b="1">
                  <a:solidFill>
                    <a:schemeClr val="tx1"/>
                  </a:solidFill>
                  <a:latin typeface="Calibri" panose="020F0502020204030204" pitchFamily="34" charset="0"/>
                  <a:cs typeface="Calibri" panose="020F0502020204030204" pitchFamily="34" charset="0"/>
                </a:rPr>
                <a:t>Außengerät</a:t>
              </a:r>
              <a:r>
                <a:rPr lang="de-DE" sz="1600">
                  <a:solidFill>
                    <a:schemeClr val="tx1"/>
                  </a:solidFill>
                  <a:latin typeface="Calibri" panose="020F0502020204030204" pitchFamily="34" charset="0"/>
                  <a:cs typeface="Calibri" panose="020F0502020204030204" pitchFamily="34" charset="0"/>
                </a:rPr>
                <a:t> </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an Fassade	</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auf Dach</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am Balkon</a:t>
              </a:r>
            </a:p>
          </p:txBody>
        </p:sp>
        <p:sp>
          <p:nvSpPr>
            <p:cNvPr id="2" name="Textfeld 1">
              <a:extLst>
                <a:ext uri="{FF2B5EF4-FFF2-40B4-BE49-F238E27FC236}">
                  <a16:creationId xmlns:a16="http://schemas.microsoft.com/office/drawing/2014/main" id="{92CBCA0B-CF24-C5B9-0AC2-E9A3ACF8BEA7}"/>
                </a:ext>
              </a:extLst>
            </p:cNvPr>
            <p:cNvSpPr txBox="1"/>
            <p:nvPr/>
          </p:nvSpPr>
          <p:spPr>
            <a:xfrm>
              <a:off x="3974108" y="2058649"/>
              <a:ext cx="1416040" cy="1077218"/>
            </a:xfrm>
            <a:prstGeom prst="rect">
              <a:avLst/>
            </a:prstGeom>
            <a:noFill/>
          </p:spPr>
          <p:txBody>
            <a:bodyPr wrap="square" rtlCol="0">
              <a:spAutoFit/>
            </a:bodyPr>
            <a:lstStyle/>
            <a:p>
              <a:pPr marL="171450" indent="-171450">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evtl. im unbeheizten Dachraum</a:t>
              </a:r>
            </a:p>
            <a:p>
              <a:pPr algn="l"/>
              <a:endParaRPr lang="de-DE" sz="1600">
                <a:latin typeface="Calibri" panose="020F0502020204030204" pitchFamily="34" charset="0"/>
                <a:ea typeface="Calibri" panose="020F0502020204030204" pitchFamily="34" charset="0"/>
                <a:cs typeface="Calibri" panose="020F0502020204030204" pitchFamily="34" charset="0"/>
              </a:endParaRPr>
            </a:p>
          </p:txBody>
        </p:sp>
      </p:grpSp>
      <p:sp>
        <p:nvSpPr>
          <p:cNvPr id="16" name="Inhaltsplatzhalter 4" descr="&#10;als Ergänzung zur aktuellen Heizung möglich&#10;als alleiniges Heizsystem: energetischer Mindeststandard nötig&#10;vor allem geeignet als Ersatz für Etagenheizungen in Mehrfamilienhäusern&#10;bei größeren Wohnflächen können mehrere Außengeräte nötig sein &#10;(ein Außengerät versorgt bis zu drei Innengeräte) &#10;Warmwasserbereitung muss separat gelöst werden&#10;">
            <a:extLst>
              <a:ext uri="{FF2B5EF4-FFF2-40B4-BE49-F238E27FC236}">
                <a16:creationId xmlns:a16="http://schemas.microsoft.com/office/drawing/2014/main" id="{6644D185-F15B-970E-265D-641803AD956F}"/>
              </a:ext>
            </a:extLst>
          </p:cNvPr>
          <p:cNvSpPr txBox="1">
            <a:spLocks/>
          </p:cNvSpPr>
          <p:nvPr/>
        </p:nvSpPr>
        <p:spPr>
          <a:xfrm>
            <a:off x="612001" y="4437748"/>
            <a:ext cx="7157126" cy="1892311"/>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als Ergänzung zur aktuellen Heizung möglich</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als alleiniges Heizsystem: energetischer Mindeststandard nötig</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vor allem geeignet als Ersatz für Etagenheizungen in Mehrfamilienhäusern</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größeren Wohnflächen können mehrere Außengeräte nötig sein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(ein Außengerät versorgt bis zu drei Innengeräte)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Warmwasserbereitung muss separat gelöst werden</a:t>
            </a:r>
          </a:p>
        </p:txBody>
      </p:sp>
      <p:sp>
        <p:nvSpPr>
          <p:cNvPr id="15" name="Inhaltsplatzhalter 4" descr="Funktionsweise&#10;Raumluft wird &#10;umgewälzt und &#10;dabei erwärmt (keine Wohnraumlüftung) &#10;Heizkörper werden &#10;nicht mehr benötigt&#10;Inneneinheiten benötigen elektr. Anschluss und sind über dünne Kältemittel-leitungen verbunden&#10;">
            <a:extLst>
              <a:ext uri="{FF2B5EF4-FFF2-40B4-BE49-F238E27FC236}">
                <a16:creationId xmlns:a16="http://schemas.microsoft.com/office/drawing/2014/main" id="{494CF3C5-7F45-1FCB-5265-8B406455AF11}"/>
              </a:ext>
            </a:extLst>
          </p:cNvPr>
          <p:cNvSpPr txBox="1">
            <a:spLocks/>
          </p:cNvSpPr>
          <p:nvPr/>
        </p:nvSpPr>
        <p:spPr>
          <a:xfrm>
            <a:off x="7872271" y="3753026"/>
            <a:ext cx="3385177" cy="260014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Funktionsweise</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Raumluft wird umgewälzt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und dabei erwärmt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(keine Wohnraumlüftung) </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Heizkörper werden nicht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mehr benötigt</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Inneneinheiten benötigen elektr. Anschluss und sind über dünne Kältemittelleitungen verbunden</a:t>
            </a:r>
          </a:p>
        </p:txBody>
      </p:sp>
      <p:sp>
        <p:nvSpPr>
          <p:cNvPr id="3" name="Fußzeilenplatzhalter 4">
            <a:extLst>
              <a:ext uri="{FF2B5EF4-FFF2-40B4-BE49-F238E27FC236}">
                <a16:creationId xmlns:a16="http://schemas.microsoft.com/office/drawing/2014/main" id="{505794CD-D7A1-5F3A-3472-5F3F14117FB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FE06F82-8797-B0D7-5DC6-B3C3E1769684}"/>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6230C374-42B2-6A5A-F516-52D7A176E798}"/>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A01D63B-A0A5-2BEC-E2F6-AE72DB6CA51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1807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DF79-0ADF-6D67-88F4-47BC30D7207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49E7747-584A-6A51-077D-B0780075416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AA21C67-ED39-C8E0-A7F7-73FB9C063B9E}"/>
              </a:ext>
              <a:ext uri="{C183D7F6-B498-43B3-948B-1728B52AA6E4}">
                <adec:decorative xmlns:adec="http://schemas.microsoft.com/office/drawing/2017/decorative" val="0"/>
              </a:ext>
            </a:extLst>
          </p:cNvPr>
          <p:cNvSpPr txBox="1">
            <a:spLocks/>
          </p:cNvSpPr>
          <p:nvPr/>
        </p:nvSpPr>
        <p:spPr>
          <a:xfrm>
            <a:off x="610665" y="584825"/>
            <a:ext cx="10515600" cy="952338"/>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fontAlgn="base">
              <a:lnSpc>
                <a:spcPct val="100000"/>
              </a:lnSpc>
              <a:spcAft>
                <a:spcPct val="0"/>
              </a:spcAft>
              <a:defRPr/>
            </a:pPr>
            <a:r>
              <a:rPr lang="de-DE" sz="3200" b="1">
                <a:latin typeface="Calibri" panose="020F0502020204030204" pitchFamily="34" charset="0"/>
                <a:ea typeface="Roboto Medium" pitchFamily="2" charset="0"/>
                <a:cs typeface="Calibri" panose="020F0502020204030204" pitchFamily="34" charset="0"/>
              </a:rPr>
              <a:t>Hybridheizungen mit Wärmepumpe</a:t>
            </a:r>
            <a:endParaRPr lang="id-ID" sz="2200">
              <a:latin typeface="Calibri" panose="020F0502020204030204" pitchFamily="34" charset="0"/>
              <a:ea typeface="Roboto Medium" pitchFamily="2" charset="0"/>
              <a:cs typeface="Calibri" panose="020F0502020204030204" pitchFamily="34" charset="0"/>
            </a:endParaRPr>
          </a:p>
        </p:txBody>
      </p:sp>
      <p:sp>
        <p:nvSpPr>
          <p:cNvPr id="16"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9D518BCF-6D69-B87B-A67A-74423F5F66CC}"/>
              </a:ext>
            </a:extLst>
          </p:cNvPr>
          <p:cNvSpPr txBox="1">
            <a:spLocks/>
          </p:cNvSpPr>
          <p:nvPr/>
        </p:nvSpPr>
        <p:spPr>
          <a:xfrm>
            <a:off x="612000" y="1800000"/>
            <a:ext cx="5626875" cy="2503482"/>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Hybrid = Kombination aus zwei Heizsystemen</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als Grundlast erzeugt bis zu 90 Prozent der Wärme</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Gaskessel oder Pelletheizung für Spitzenlast ergänzt oder ersetzt Wärmepumpenbetrieb an kalten Tagen</a:t>
            </a:r>
            <a:endParaRPr lang="de-DE" sz="1800" strike="sngStrike">
              <a:latin typeface="Calibri" panose="020F0502020204030204" pitchFamily="34" charset="0"/>
              <a:cs typeface="Calibri" panose="020F0502020204030204" pitchFamily="34" charset="0"/>
            </a:endParaRPr>
          </a:p>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Einsatzmöglichkeiten</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als Ergänzung: vor allem, wenn die Gasheizung noch nicht alt ist</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Gebäude noch nicht fit für erneuerbare Energien: sinnvoll während schrittweiser Sanierung, insb., wenn Heizungstausch frühzeitig nötig ist (bspw. bei Havarie). Nach Sanierung kann auf fossilen Anteil verzichtet werden.</a:t>
            </a:r>
          </a:p>
        </p:txBody>
      </p:sp>
      <p:sp>
        <p:nvSpPr>
          <p:cNvPr id="4" name="Ellipse 45">
            <a:extLst>
              <a:ext uri="{FF2B5EF4-FFF2-40B4-BE49-F238E27FC236}">
                <a16:creationId xmlns:a16="http://schemas.microsoft.com/office/drawing/2014/main" id="{2ECA8E1F-67A0-63C4-C7DA-EC33B9B0A5FE}"/>
              </a:ext>
              <a:ext uri="{C183D7F6-B498-43B3-948B-1728B52AA6E4}">
                <adec:decorative xmlns:adec="http://schemas.microsoft.com/office/drawing/2017/decorative" val="1"/>
              </a:ext>
            </a:extLst>
          </p:cNvPr>
          <p:cNvSpPr>
            <a:spLocks noGrp="1" noChangeAspect="1"/>
          </p:cNvSpPr>
          <p:nvPr>
            <p:ph type="title" idx="4294967295"/>
          </p:nvPr>
        </p:nvSpPr>
        <p:spPr>
          <a:xfrm>
            <a:off x="6875333" y="1770495"/>
            <a:ext cx="441261" cy="441261"/>
          </a:xfrm>
          <a:prstGeom prst="ellipse">
            <a:avLst/>
          </a:prstGeom>
          <a:solidFill>
            <a:srgbClr val="006374"/>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44000" numCol="1" spcCol="0" rtlCol="0" fromWordArt="0" anchor="ctr" anchorCtr="1" forceAA="0" compatLnSpc="1">
            <a:prstTxWarp prst="textNoShape">
              <a:avLst/>
            </a:prstTxWarp>
            <a:noAutofit/>
          </a:bodyP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4000" b="1" i="0" u="none" strike="noStrike" kern="1200" cap="none" spc="0" normalizeH="0" baseline="0" noProof="0">
                <a:ln>
                  <a:noFill/>
                </a:ln>
                <a:solidFill>
                  <a:schemeClr val="lt1"/>
                </a:solidFill>
                <a:effectLst/>
                <a:uLnTx/>
                <a:uFillTx/>
                <a:latin typeface="Calibri" panose="020F0502020204030204" pitchFamily="34" charset="0"/>
                <a:ea typeface="+mn-ea"/>
                <a:cs typeface="Calibri" panose="020F0502020204030204" pitchFamily="34" charset="0"/>
              </a:rPr>
              <a:t>+</a:t>
            </a:r>
          </a:p>
        </p:txBody>
      </p:sp>
      <p:sp>
        <p:nvSpPr>
          <p:cNvPr id="15" name="Inhaltsplatzhalter 4" descr="Vorteile&#10;frühzeitige Nutzung von Erneuerbaren möglich (bei schrittweiser Sanierung) &#10;höhere Vorlauftemperaturen möglich &#10;geeignet für Denkmäler &#10;&#10;&#10;">
            <a:extLst>
              <a:ext uri="{FF2B5EF4-FFF2-40B4-BE49-F238E27FC236}">
                <a16:creationId xmlns:a16="http://schemas.microsoft.com/office/drawing/2014/main" id="{DB6A5F1F-C8BF-D5A5-8864-531B265D6347}"/>
              </a:ext>
            </a:extLst>
          </p:cNvPr>
          <p:cNvSpPr txBox="1">
            <a:spLocks/>
          </p:cNvSpPr>
          <p:nvPr/>
        </p:nvSpPr>
        <p:spPr>
          <a:xfrm>
            <a:off x="7316595" y="1800000"/>
            <a:ext cx="3615033"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Frühzeitige Nutzung von Erneuerbaren möglich (bei schrittweiser Sanierung)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Höhere Vorlauftemperaturen möglich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Geeignet für Denkmäler </a:t>
            </a:r>
          </a:p>
        </p:txBody>
      </p:sp>
      <p:sp>
        <p:nvSpPr>
          <p:cNvPr id="6" name="Ellipse 45">
            <a:extLst>
              <a:ext uri="{FF2B5EF4-FFF2-40B4-BE49-F238E27FC236}">
                <a16:creationId xmlns:a16="http://schemas.microsoft.com/office/drawing/2014/main" id="{D9A2EA8F-BC5C-3349-BD8E-C01EE017C896}"/>
              </a:ext>
              <a:ext uri="{C183D7F6-B498-43B3-948B-1728B52AA6E4}">
                <adec:decorative xmlns:adec="http://schemas.microsoft.com/office/drawing/2017/decorative" val="1"/>
              </a:ext>
            </a:extLst>
          </p:cNvPr>
          <p:cNvSpPr>
            <a:spLocks noChangeAspect="1"/>
          </p:cNvSpPr>
          <p:nvPr/>
        </p:nvSpPr>
        <p:spPr>
          <a:xfrm>
            <a:off x="6875334" y="3994017"/>
            <a:ext cx="441261" cy="441261"/>
          </a:xfrm>
          <a:prstGeom prst="ellipse">
            <a:avLst/>
          </a:prstGeom>
          <a:solidFill>
            <a:srgbClr val="006374"/>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44000" rtlCol="0" anchor="ctr" anchorCtr="1"/>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4000" b="1">
                <a:latin typeface="Calibri" panose="020F0502020204030204" pitchFamily="34" charset="0"/>
                <a:cs typeface="Calibri" panose="020F0502020204030204" pitchFamily="34" charset="0"/>
              </a:rPr>
              <a:t>–</a:t>
            </a:r>
          </a:p>
        </p:txBody>
      </p:sp>
      <p:sp>
        <p:nvSpPr>
          <p:cNvPr id="5" name="Inhaltsplatzhalter 4" descr="Nachteile&#10;höhere Wartungskosten &#10;mehr Platzbedarf&#10;Fehleranfälligeres System">
            <a:extLst>
              <a:ext uri="{FF2B5EF4-FFF2-40B4-BE49-F238E27FC236}">
                <a16:creationId xmlns:a16="http://schemas.microsoft.com/office/drawing/2014/main" id="{F728CAD1-3981-0879-6A00-D278EFFB22A3}"/>
              </a:ext>
              <a:ext uri="{C183D7F6-B498-43B3-948B-1728B52AA6E4}">
                <adec:decorative xmlns:adec="http://schemas.microsoft.com/office/drawing/2017/decorative" val="0"/>
              </a:ext>
            </a:extLst>
          </p:cNvPr>
          <p:cNvSpPr txBox="1">
            <a:spLocks/>
          </p:cNvSpPr>
          <p:nvPr/>
        </p:nvSpPr>
        <p:spPr>
          <a:xfrm>
            <a:off x="7316595" y="3979009"/>
            <a:ext cx="3615033" cy="1307366"/>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Höhere Wartungskosten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Mehr Platzbedarf</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Fehleranfälligeres System</a:t>
            </a:r>
          </a:p>
        </p:txBody>
      </p:sp>
      <p:cxnSp>
        <p:nvCxnSpPr>
          <p:cNvPr id="13" name="Gerader Verbinder 6">
            <a:extLst>
              <a:ext uri="{FF2B5EF4-FFF2-40B4-BE49-F238E27FC236}">
                <a16:creationId xmlns:a16="http://schemas.microsoft.com/office/drawing/2014/main" id="{E1C538A2-DE07-DEA9-A43A-B4CE2F10252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227EE39-4999-07A3-8D0D-27D7F2E3F65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8A059436-9071-C70A-4A17-660CB357582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3F110A3-B44F-E11C-02A4-61CA0B0323B5}"/>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2846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94321-6D5C-E2C5-FCDA-07445A3C399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7F1906B-0D3E-A63F-FFD4-5BAFA8DB40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elche Heizung passt zu meinem Haus?&#10;Entscheidungshilfe in Abhängigkeit vom Gebäude-Baujahr&#10;&#10;">
            <a:extLst>
              <a:ext uri="{FF2B5EF4-FFF2-40B4-BE49-F238E27FC236}">
                <a16:creationId xmlns:a16="http://schemas.microsoft.com/office/drawing/2014/main" id="{62653DC1-AF8F-A9B3-8CFA-FE9766FC3F8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Welche Heizung passt zu meinem Haus?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Entscheidungshilfe in Abhängigkeit vom Gebäude-Baujahr</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Tabelle zeigt welche Heizungsarten für welche Gebäude geeignet sind. Die Gebäude werden nach Baujahr unterschieden, vor 1978, 1978 - 1995 und ab 1995.&#10;Bei den Heizungsarten wird zwischen dem Anschluss an ein Wärmenetz, Biomasseheizungen, Wärmepumpen, Stromdirektheizungen sowie Öl- und Gaskessel unterschieden. Bei den Wärmepumpen wird zudem unterschieden, ob eine Flächenheizung oder Heizkörper im Gebäude vorhanden sind.&#10;Es zeigt sich, dass sich der Anschluss an ein Wärmenetz sowie Biomasseheizungen, ebenso wie Wärmepumpen mit Flächenheizungen für nahezu alle Gebäude eignen. Wärmepumpen mit Heizkörpern eignen sich vor allem für neuere Gebäude. Stromdirektheizungen sowie Öl- und Gaskessel sind in keinem Fall die beste Option. ">
            <a:extLst>
              <a:ext uri="{FF2B5EF4-FFF2-40B4-BE49-F238E27FC236}">
                <a16:creationId xmlns:a16="http://schemas.microsoft.com/office/drawing/2014/main" id="{35AA1FF0-9879-29C4-0B03-0181A53E6D43}"/>
              </a:ext>
            </a:extLst>
          </p:cNvPr>
          <p:cNvGrpSpPr/>
          <p:nvPr/>
        </p:nvGrpSpPr>
        <p:grpSpPr>
          <a:xfrm>
            <a:off x="730800" y="1929596"/>
            <a:ext cx="8702754" cy="3983825"/>
            <a:chOff x="741723" y="1219083"/>
            <a:chExt cx="7605551" cy="3280623"/>
          </a:xfrm>
        </p:grpSpPr>
        <p:sp>
          <p:nvSpPr>
            <p:cNvPr id="4" name="Rechtwinkliges Dreieck 3">
              <a:extLst>
                <a:ext uri="{FF2B5EF4-FFF2-40B4-BE49-F238E27FC236}">
                  <a16:creationId xmlns:a16="http://schemas.microsoft.com/office/drawing/2014/main" id="{9359B14E-2EAD-654D-6CED-8AB2773AF23D}"/>
                </a:ext>
                <a:ext uri="{C183D7F6-B498-43B3-948B-1728B52AA6E4}">
                  <adec:decorative xmlns:adec="http://schemas.microsoft.com/office/drawing/2017/decorative" val="1"/>
                </a:ext>
              </a:extLst>
            </p:cNvPr>
            <p:cNvSpPr/>
            <p:nvPr/>
          </p:nvSpPr>
          <p:spPr>
            <a:xfrm>
              <a:off x="746559" y="1254905"/>
              <a:ext cx="3306304" cy="393374"/>
            </a:xfrm>
            <a:prstGeom prst="rtTriangl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winkliges Dreieck 4">
              <a:extLst>
                <a:ext uri="{FF2B5EF4-FFF2-40B4-BE49-F238E27FC236}">
                  <a16:creationId xmlns:a16="http://schemas.microsoft.com/office/drawing/2014/main" id="{46011591-55CE-A42D-CF60-263377D5D4D6}"/>
                </a:ext>
                <a:ext uri="{C183D7F6-B498-43B3-948B-1728B52AA6E4}">
                  <adec:decorative xmlns:adec="http://schemas.microsoft.com/office/drawing/2017/decorative" val="1"/>
                </a:ext>
              </a:extLst>
            </p:cNvPr>
            <p:cNvSpPr/>
            <p:nvPr/>
          </p:nvSpPr>
          <p:spPr>
            <a:xfrm rot="10800000">
              <a:off x="746561" y="1225154"/>
              <a:ext cx="3306301" cy="393373"/>
            </a:xfrm>
            <a:prstGeom prst="rtTriangl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27A3763F-BC94-9075-EDA0-0789EBDE0C0D}"/>
                </a:ext>
              </a:extLst>
            </p:cNvPr>
            <p:cNvSpPr txBox="1"/>
            <p:nvPr/>
          </p:nvSpPr>
          <p:spPr>
            <a:xfrm>
              <a:off x="1679743" y="1396889"/>
              <a:ext cx="3208764" cy="276999"/>
            </a:xfrm>
            <a:prstGeom prst="rect">
              <a:avLst/>
            </a:prstGeom>
            <a:noFill/>
          </p:spPr>
          <p:txBody>
            <a:bodyPr wrap="square" rtlCol="0">
              <a:spAutoFit/>
            </a:bodyPr>
            <a:lstStyle/>
            <a:p>
              <a:r>
                <a:rPr lang="de-DE" sz="1200" b="1">
                  <a:solidFill>
                    <a:schemeClr val="bg1"/>
                  </a:solidFill>
                  <a:latin typeface="Calibri" panose="020F0502020204030204" pitchFamily="34" charset="0"/>
                  <a:ea typeface="Calibri" panose="020F0502020204030204" pitchFamily="34" charset="0"/>
                  <a:cs typeface="Calibri" panose="020F0502020204030204" pitchFamily="34" charset="0"/>
                </a:rPr>
                <a:t>Heizungsart</a:t>
              </a:r>
            </a:p>
          </p:txBody>
        </p:sp>
        <p:sp>
          <p:nvSpPr>
            <p:cNvPr id="9" name="Textfeld 8">
              <a:extLst>
                <a:ext uri="{FF2B5EF4-FFF2-40B4-BE49-F238E27FC236}">
                  <a16:creationId xmlns:a16="http://schemas.microsoft.com/office/drawing/2014/main" id="{D2FB6B7A-7220-79F8-2BCB-5E3017575137}"/>
                </a:ext>
              </a:extLst>
            </p:cNvPr>
            <p:cNvSpPr txBox="1"/>
            <p:nvPr/>
          </p:nvSpPr>
          <p:spPr>
            <a:xfrm>
              <a:off x="746556" y="1686399"/>
              <a:ext cx="3306772"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Anschluss an ein Wärmenetz</a:t>
              </a:r>
              <a:br>
                <a:rPr lang="de-DE" sz="1200" cap="none"/>
              </a:br>
              <a:r>
                <a:rPr lang="de-DE" sz="1000" b="0" cap="none"/>
                <a:t>regionale Netzverfügbarkeit prüfen</a:t>
              </a:r>
              <a:endParaRPr lang="de-DE" sz="1000" b="0" cap="none">
                <a:cs typeface="+mn-cs"/>
              </a:endParaRPr>
            </a:p>
          </p:txBody>
        </p:sp>
        <p:sp>
          <p:nvSpPr>
            <p:cNvPr id="10" name="Textfeld 9">
              <a:extLst>
                <a:ext uri="{FF2B5EF4-FFF2-40B4-BE49-F238E27FC236}">
                  <a16:creationId xmlns:a16="http://schemas.microsoft.com/office/drawing/2014/main" id="{331E8B5F-51B3-8ED1-C427-832A188A3F61}"/>
                </a:ext>
              </a:extLst>
            </p:cNvPr>
            <p:cNvSpPr txBox="1"/>
            <p:nvPr/>
          </p:nvSpPr>
          <p:spPr>
            <a:xfrm>
              <a:off x="741723" y="2087573"/>
              <a:ext cx="3306772"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Biomasseheizung**</a:t>
              </a:r>
              <a:br>
                <a:rPr lang="de-DE" sz="1200" cap="none"/>
              </a:br>
              <a:r>
                <a:rPr lang="de-DE" sz="1000" b="0" cap="none"/>
                <a:t>Lagerraum nötig, Verfügbarkeit und Preisentwicklung unklar</a:t>
              </a:r>
              <a:endParaRPr lang="de-DE" sz="1000" b="0" cap="none">
                <a:cs typeface="+mn-cs"/>
              </a:endParaRPr>
            </a:p>
          </p:txBody>
        </p:sp>
        <p:sp>
          <p:nvSpPr>
            <p:cNvPr id="11" name="Textfeld 10">
              <a:extLst>
                <a:ext uri="{FF2B5EF4-FFF2-40B4-BE49-F238E27FC236}">
                  <a16:creationId xmlns:a16="http://schemas.microsoft.com/office/drawing/2014/main" id="{5680630A-EE43-8D69-BCD1-B3F8775D111E}"/>
                </a:ext>
              </a:extLst>
            </p:cNvPr>
            <p:cNvSpPr txBox="1"/>
            <p:nvPr/>
          </p:nvSpPr>
          <p:spPr>
            <a:xfrm>
              <a:off x="742193" y="2493134"/>
              <a:ext cx="3306301" cy="1072753"/>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Wärmepumpe</a:t>
              </a:r>
              <a:endParaRPr lang="de-DE" sz="1200" b="0" cap="none">
                <a:cs typeface="+mn-cs"/>
              </a:endParaRPr>
            </a:p>
          </p:txBody>
        </p:sp>
        <p:sp>
          <p:nvSpPr>
            <p:cNvPr id="17" name="Textfeld 16">
              <a:extLst>
                <a:ext uri="{FF2B5EF4-FFF2-40B4-BE49-F238E27FC236}">
                  <a16:creationId xmlns:a16="http://schemas.microsoft.com/office/drawing/2014/main" id="{4742F2BC-43F3-6E47-00CE-84122E2D8BCB}"/>
                </a:ext>
              </a:extLst>
            </p:cNvPr>
            <p:cNvSpPr txBox="1"/>
            <p:nvPr/>
          </p:nvSpPr>
          <p:spPr>
            <a:xfrm>
              <a:off x="2932932" y="2492965"/>
              <a:ext cx="1115562" cy="442944"/>
            </a:xfrm>
            <a:prstGeom prst="rect">
              <a:avLst/>
            </a:prstGeom>
            <a:solidFill>
              <a:srgbClr val="006373"/>
            </a:solidFill>
            <a:ln w="19050">
              <a:noFill/>
              <a:prstDash val="dash"/>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100" b="0" cap="none">
                  <a:cs typeface="+mn-cs"/>
                </a:rPr>
                <a:t>Heizkörper</a:t>
              </a:r>
            </a:p>
          </p:txBody>
        </p:sp>
        <p:sp>
          <p:nvSpPr>
            <p:cNvPr id="18" name="Textfeld 17">
              <a:extLst>
                <a:ext uri="{FF2B5EF4-FFF2-40B4-BE49-F238E27FC236}">
                  <a16:creationId xmlns:a16="http://schemas.microsoft.com/office/drawing/2014/main" id="{9FA456F6-895D-325E-8377-D40A94C8480E}"/>
                </a:ext>
              </a:extLst>
            </p:cNvPr>
            <p:cNvSpPr txBox="1"/>
            <p:nvPr/>
          </p:nvSpPr>
          <p:spPr>
            <a:xfrm>
              <a:off x="2932932" y="3083673"/>
              <a:ext cx="1115562" cy="438938"/>
            </a:xfrm>
            <a:prstGeom prst="rect">
              <a:avLst/>
            </a:prstGeom>
            <a:solidFill>
              <a:srgbClr val="006373"/>
            </a:solidFill>
            <a:ln w="19050">
              <a:noFill/>
              <a:prstDash val="dash"/>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100" b="0" cap="none">
                  <a:cs typeface="+mn-cs"/>
                </a:rPr>
                <a:t>Flächenheizung</a:t>
              </a:r>
            </a:p>
          </p:txBody>
        </p:sp>
        <p:sp>
          <p:nvSpPr>
            <p:cNvPr id="19" name="Textfeld 18">
              <a:extLst>
                <a:ext uri="{FF2B5EF4-FFF2-40B4-BE49-F238E27FC236}">
                  <a16:creationId xmlns:a16="http://schemas.microsoft.com/office/drawing/2014/main" id="{0B7FCDC1-4BB0-05CA-454A-46CFDB2018B9}"/>
                </a:ext>
              </a:extLst>
            </p:cNvPr>
            <p:cNvSpPr txBox="1"/>
            <p:nvPr/>
          </p:nvSpPr>
          <p:spPr>
            <a:xfrm>
              <a:off x="742193" y="3605206"/>
              <a:ext cx="3306301"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Stromdirektheizung</a:t>
              </a:r>
              <a:br>
                <a:rPr lang="de-DE" sz="1200" cap="none"/>
              </a:br>
              <a:r>
                <a:rPr lang="de-DE" sz="1000" b="0" cap="none"/>
                <a:t>teurer Betrieb durch geringe Effizienz </a:t>
              </a:r>
            </a:p>
          </p:txBody>
        </p:sp>
        <p:sp>
          <p:nvSpPr>
            <p:cNvPr id="20" name="Textfeld 19">
              <a:extLst>
                <a:ext uri="{FF2B5EF4-FFF2-40B4-BE49-F238E27FC236}">
                  <a16:creationId xmlns:a16="http://schemas.microsoft.com/office/drawing/2014/main" id="{C4E2F063-23F8-C81D-E334-B28ADDA9BDEC}"/>
                </a:ext>
              </a:extLst>
            </p:cNvPr>
            <p:cNvSpPr txBox="1"/>
            <p:nvPr/>
          </p:nvSpPr>
          <p:spPr>
            <a:xfrm>
              <a:off x="742193" y="4004525"/>
              <a:ext cx="3306301" cy="49518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Öl- &amp; Gaskessel</a:t>
              </a:r>
              <a:br>
                <a:rPr lang="de-DE" sz="1200" cap="none"/>
              </a:br>
              <a:r>
                <a:rPr lang="de-DE" sz="1000" b="0" cap="none"/>
                <a:t>teurer Betrieb, strenge Gesetzesvorschriften***, Verfügbarkeit u. Preisentwicklung erneuerbaren Energien unklar</a:t>
              </a:r>
              <a:endParaRPr lang="de-DE" sz="1000" b="0" cap="none">
                <a:cs typeface="+mn-cs"/>
              </a:endParaRPr>
            </a:p>
          </p:txBody>
        </p:sp>
        <p:sp>
          <p:nvSpPr>
            <p:cNvPr id="21" name="Textfeld 20">
              <a:extLst>
                <a:ext uri="{FF2B5EF4-FFF2-40B4-BE49-F238E27FC236}">
                  <a16:creationId xmlns:a16="http://schemas.microsoft.com/office/drawing/2014/main" id="{97743AB0-1B2C-4289-2D81-AF02AAEB9627}"/>
                </a:ext>
              </a:extLst>
            </p:cNvPr>
            <p:cNvSpPr txBox="1"/>
            <p:nvPr/>
          </p:nvSpPr>
          <p:spPr>
            <a:xfrm>
              <a:off x="2694273" y="1219083"/>
              <a:ext cx="1776412" cy="276999"/>
            </a:xfrm>
            <a:prstGeom prst="rect">
              <a:avLst/>
            </a:prstGeom>
            <a:noFill/>
          </p:spPr>
          <p:txBody>
            <a:bodyPr wrap="square" rtlCol="0">
              <a:spAutoFit/>
            </a:bodyPr>
            <a:lstStyle/>
            <a:p>
              <a:r>
                <a:rPr lang="de-DE" sz="1200" b="1">
                  <a:solidFill>
                    <a:schemeClr val="bg1"/>
                  </a:solidFill>
                  <a:latin typeface="Calibri" panose="020F0502020204030204" pitchFamily="34" charset="0"/>
                  <a:ea typeface="Calibri" panose="020F0502020204030204" pitchFamily="34" charset="0"/>
                  <a:cs typeface="Calibri" panose="020F0502020204030204" pitchFamily="34" charset="0"/>
                </a:rPr>
                <a:t>Gebäudebaujahr*</a:t>
              </a:r>
            </a:p>
          </p:txBody>
        </p:sp>
        <p:sp>
          <p:nvSpPr>
            <p:cNvPr id="22" name="Textfeld 21">
              <a:extLst>
                <a:ext uri="{FF2B5EF4-FFF2-40B4-BE49-F238E27FC236}">
                  <a16:creationId xmlns:a16="http://schemas.microsoft.com/office/drawing/2014/main" id="{31BC42A5-ACC4-E09A-BCBC-742764F2B9C9}"/>
                </a:ext>
              </a:extLst>
            </p:cNvPr>
            <p:cNvSpPr txBox="1"/>
            <p:nvPr/>
          </p:nvSpPr>
          <p:spPr>
            <a:xfrm>
              <a:off x="4116689" y="1225699"/>
              <a:ext cx="1378702" cy="42184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vor 1978</a:t>
              </a:r>
              <a:endParaRPr lang="de-DE" sz="1400" b="0" cap="none">
                <a:cs typeface="+mn-cs"/>
              </a:endParaRPr>
            </a:p>
          </p:txBody>
        </p:sp>
        <p:sp>
          <p:nvSpPr>
            <p:cNvPr id="23" name="Textfeld 22">
              <a:extLst>
                <a:ext uri="{FF2B5EF4-FFF2-40B4-BE49-F238E27FC236}">
                  <a16:creationId xmlns:a16="http://schemas.microsoft.com/office/drawing/2014/main" id="{A39D95B9-A0EB-1777-2644-366B4AADDCBB}"/>
                </a:ext>
              </a:extLst>
            </p:cNvPr>
            <p:cNvSpPr txBox="1"/>
            <p:nvPr/>
          </p:nvSpPr>
          <p:spPr>
            <a:xfrm>
              <a:off x="5545236" y="1225698"/>
              <a:ext cx="1378702" cy="42184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1978 - 1995</a:t>
              </a:r>
              <a:endParaRPr lang="de-DE" sz="1400" b="0" cap="none">
                <a:cs typeface="+mn-cs"/>
              </a:endParaRPr>
            </a:p>
          </p:txBody>
        </p:sp>
        <p:sp>
          <p:nvSpPr>
            <p:cNvPr id="24" name="Textfeld 23">
              <a:extLst>
                <a:ext uri="{FF2B5EF4-FFF2-40B4-BE49-F238E27FC236}">
                  <a16:creationId xmlns:a16="http://schemas.microsoft.com/office/drawing/2014/main" id="{1220F690-9D86-FB04-3C57-4F66EF2D3F27}"/>
                </a:ext>
              </a:extLst>
            </p:cNvPr>
            <p:cNvSpPr txBox="1"/>
            <p:nvPr/>
          </p:nvSpPr>
          <p:spPr>
            <a:xfrm>
              <a:off x="6968572" y="1225698"/>
              <a:ext cx="1378702" cy="422922"/>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ab 1995</a:t>
              </a:r>
              <a:endParaRPr lang="de-DE" sz="1400" b="0" cap="none">
                <a:cs typeface="+mn-cs"/>
              </a:endParaRPr>
            </a:p>
          </p:txBody>
        </p:sp>
        <p:sp>
          <p:nvSpPr>
            <p:cNvPr id="25" name="Textfeld 24">
              <a:extLst>
                <a:ext uri="{FF2B5EF4-FFF2-40B4-BE49-F238E27FC236}">
                  <a16:creationId xmlns:a16="http://schemas.microsoft.com/office/drawing/2014/main" id="{0DFB8CE9-0EE3-A73A-5D47-C670707082B9}"/>
                </a:ext>
                <a:ext uri="{C183D7F6-B498-43B3-948B-1728B52AA6E4}">
                  <adec:decorative xmlns:adec="http://schemas.microsoft.com/office/drawing/2017/decorative" val="1"/>
                </a:ext>
              </a:extLst>
            </p:cNvPr>
            <p:cNvSpPr txBox="1"/>
            <p:nvPr/>
          </p:nvSpPr>
          <p:spPr>
            <a:xfrm>
              <a:off x="4115648" y="1687938"/>
              <a:ext cx="4231131" cy="359255"/>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26" name="Textfeld 25">
              <a:extLst>
                <a:ext uri="{FF2B5EF4-FFF2-40B4-BE49-F238E27FC236}">
                  <a16:creationId xmlns:a16="http://schemas.microsoft.com/office/drawing/2014/main" id="{B7F2884D-875D-7315-5152-0283E617C57C}"/>
                </a:ext>
                <a:ext uri="{C183D7F6-B498-43B3-948B-1728B52AA6E4}">
                  <adec:decorative xmlns:adec="http://schemas.microsoft.com/office/drawing/2017/decorative" val="1"/>
                </a:ext>
              </a:extLst>
            </p:cNvPr>
            <p:cNvSpPr txBox="1"/>
            <p:nvPr/>
          </p:nvSpPr>
          <p:spPr>
            <a:xfrm>
              <a:off x="4115649" y="2086513"/>
              <a:ext cx="2808288" cy="361937"/>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27" name="Textfeld 26">
              <a:extLst>
                <a:ext uri="{FF2B5EF4-FFF2-40B4-BE49-F238E27FC236}">
                  <a16:creationId xmlns:a16="http://schemas.microsoft.com/office/drawing/2014/main" id="{B73D8C84-7DA4-138C-D4A3-653ECECC2DFE}"/>
                </a:ext>
                <a:ext uri="{C183D7F6-B498-43B3-948B-1728B52AA6E4}">
                  <adec:decorative xmlns:adec="http://schemas.microsoft.com/office/drawing/2017/decorative" val="1"/>
                </a:ext>
              </a:extLst>
            </p:cNvPr>
            <p:cNvSpPr txBox="1"/>
            <p:nvPr/>
          </p:nvSpPr>
          <p:spPr>
            <a:xfrm>
              <a:off x="6968571" y="2085768"/>
              <a:ext cx="1376596" cy="362682"/>
            </a:xfrm>
            <a:prstGeom prst="rect">
              <a:avLst/>
            </a:prstGeom>
            <a:solidFill>
              <a:srgbClr val="FFC000"/>
            </a:solidFill>
            <a:ln w="19050">
              <a:noFill/>
            </a:ln>
          </p:spPr>
          <p:txBody>
            <a:bodyPr wrap="square" lIns="72000" rIns="72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br>
                <a:rPr lang="de-DE" sz="1400" cap="none">
                  <a:solidFill>
                    <a:schemeClr val="tx1"/>
                  </a:solidFill>
                </a:rPr>
              </a:br>
              <a:r>
                <a:rPr lang="de-DE" sz="1000" b="0" cap="none">
                  <a:solidFill>
                    <a:schemeClr val="tx1"/>
                  </a:solidFill>
                  <a:cs typeface="+mn-cs"/>
                </a:rPr>
                <a:t>sinnvollere Alternativen</a:t>
              </a:r>
            </a:p>
          </p:txBody>
        </p:sp>
        <p:sp>
          <p:nvSpPr>
            <p:cNvPr id="28" name="Textfeld 27">
              <a:extLst>
                <a:ext uri="{FF2B5EF4-FFF2-40B4-BE49-F238E27FC236}">
                  <a16:creationId xmlns:a16="http://schemas.microsoft.com/office/drawing/2014/main" id="{4290CAA2-0CCD-B330-415E-7706A88E8E27}"/>
                </a:ext>
              </a:extLst>
            </p:cNvPr>
            <p:cNvSpPr txBox="1"/>
            <p:nvPr/>
          </p:nvSpPr>
          <p:spPr>
            <a:xfrm>
              <a:off x="4115648" y="2495560"/>
              <a:ext cx="1380784" cy="509100"/>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cs typeface="+mn-cs"/>
                </a:rPr>
                <a:t>!</a:t>
              </a:r>
              <a:br>
                <a:rPr lang="de-DE" sz="1200" cap="none">
                  <a:cs typeface="+mn-cs"/>
                </a:rPr>
              </a:br>
              <a:r>
                <a:rPr lang="de-DE" sz="1000" b="0" cap="none">
                  <a:cs typeface="+mn-cs"/>
                </a:rPr>
                <a:t>umfangreich sanieren o. ggf. Hybridheizung</a:t>
              </a:r>
            </a:p>
          </p:txBody>
        </p:sp>
        <p:sp>
          <p:nvSpPr>
            <p:cNvPr id="29" name="Textfeld 28">
              <a:extLst>
                <a:ext uri="{FF2B5EF4-FFF2-40B4-BE49-F238E27FC236}">
                  <a16:creationId xmlns:a16="http://schemas.microsoft.com/office/drawing/2014/main" id="{0B9CF677-3E9F-AA88-59DF-D9C5F28886C4}"/>
                </a:ext>
              </a:extLst>
            </p:cNvPr>
            <p:cNvSpPr txBox="1"/>
            <p:nvPr/>
          </p:nvSpPr>
          <p:spPr>
            <a:xfrm>
              <a:off x="5541069" y="2495561"/>
              <a:ext cx="1380784" cy="511200"/>
            </a:xfrm>
            <a:prstGeom prst="rect">
              <a:avLst/>
            </a:prstGeom>
            <a:solidFill>
              <a:srgbClr val="FFC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br>
                <a:rPr lang="de-DE" sz="800" cap="none">
                  <a:solidFill>
                    <a:schemeClr val="tx1"/>
                  </a:solidFill>
                  <a:cs typeface="+mn-cs"/>
                </a:rPr>
              </a:br>
              <a:r>
                <a:rPr lang="de-DE" sz="1000" b="0" cap="none">
                  <a:solidFill>
                    <a:schemeClr val="tx1"/>
                  </a:solidFill>
                  <a:cs typeface="+mn-cs"/>
                </a:rPr>
                <a:t>teilweise</a:t>
              </a:r>
              <a:r>
                <a:rPr lang="de-DE" sz="1000" cap="none">
                  <a:solidFill>
                    <a:schemeClr val="tx1"/>
                  </a:solidFill>
                  <a:cs typeface="+mn-cs"/>
                </a:rPr>
                <a:t> </a:t>
              </a:r>
              <a:r>
                <a:rPr lang="de-DE" sz="1000" b="0" cap="none">
                  <a:solidFill>
                    <a:schemeClr val="tx1"/>
                  </a:solidFill>
                  <a:cs typeface="+mn-cs"/>
                </a:rPr>
                <a:t>Sanieren </a:t>
              </a:r>
              <a:br>
                <a:rPr lang="de-DE" sz="1000" b="0" cap="none">
                  <a:solidFill>
                    <a:schemeClr val="tx1"/>
                  </a:solidFill>
                  <a:cs typeface="+mn-cs"/>
                </a:rPr>
              </a:br>
              <a:r>
                <a:rPr lang="de-DE" sz="1000" b="0" cap="none">
                  <a:solidFill>
                    <a:schemeClr val="tx1"/>
                  </a:solidFill>
                  <a:cs typeface="+mn-cs"/>
                </a:rPr>
                <a:t>o. ggf. Hybridheizung</a:t>
              </a:r>
            </a:p>
          </p:txBody>
        </p:sp>
        <p:sp>
          <p:nvSpPr>
            <p:cNvPr id="30" name="Textfeld 29">
              <a:extLst>
                <a:ext uri="{FF2B5EF4-FFF2-40B4-BE49-F238E27FC236}">
                  <a16:creationId xmlns:a16="http://schemas.microsoft.com/office/drawing/2014/main" id="{6D6908D2-2AEB-A35A-8CBC-3731E90C8702}"/>
                </a:ext>
              </a:extLst>
            </p:cNvPr>
            <p:cNvSpPr txBox="1"/>
            <p:nvPr/>
          </p:nvSpPr>
          <p:spPr>
            <a:xfrm>
              <a:off x="6968571" y="2493460"/>
              <a:ext cx="1376596" cy="511200"/>
            </a:xfrm>
            <a:prstGeom prst="rect">
              <a:avLst/>
            </a:prstGeom>
            <a:solidFill>
              <a:srgbClr val="92D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solidFill>
                    <a:schemeClr val="tx1"/>
                  </a:solidFill>
                </a:rPr>
                <a:t>✓</a:t>
              </a:r>
              <a:br>
                <a:rPr lang="de-DE" sz="1400" cap="none">
                  <a:solidFill>
                    <a:schemeClr val="tx1"/>
                  </a:solidFill>
                </a:rPr>
              </a:br>
              <a:r>
                <a:rPr lang="de-DE" sz="1000" b="0" cap="none">
                  <a:solidFill>
                    <a:schemeClr val="tx1"/>
                  </a:solidFill>
                </a:rPr>
                <a:t>ggf. Heizkörpertausch nötig</a:t>
              </a:r>
              <a:endParaRPr lang="de-DE" sz="1000" b="0" cap="none">
                <a:solidFill>
                  <a:schemeClr val="tx1"/>
                </a:solidFill>
                <a:cs typeface="+mn-cs"/>
              </a:endParaRPr>
            </a:p>
          </p:txBody>
        </p:sp>
        <p:sp>
          <p:nvSpPr>
            <p:cNvPr id="31" name="Textfeld 30">
              <a:extLst>
                <a:ext uri="{FF2B5EF4-FFF2-40B4-BE49-F238E27FC236}">
                  <a16:creationId xmlns:a16="http://schemas.microsoft.com/office/drawing/2014/main" id="{40FA1BED-D5D9-254C-5B2F-0E02F58231B7}"/>
                </a:ext>
              </a:extLst>
            </p:cNvPr>
            <p:cNvSpPr txBox="1"/>
            <p:nvPr/>
          </p:nvSpPr>
          <p:spPr>
            <a:xfrm>
              <a:off x="4115649" y="3048996"/>
              <a:ext cx="1382868" cy="511200"/>
            </a:xfrm>
            <a:prstGeom prst="rect">
              <a:avLst/>
            </a:prstGeom>
            <a:solidFill>
              <a:srgbClr val="92D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solidFill>
                    <a:schemeClr val="tx1"/>
                  </a:solidFill>
                </a:rPr>
                <a:t>✓</a:t>
              </a:r>
              <a:br>
                <a:rPr lang="de-DE" sz="1200" cap="none">
                  <a:solidFill>
                    <a:schemeClr val="tx1"/>
                  </a:solidFill>
                  <a:cs typeface="+mn-cs"/>
                </a:rPr>
              </a:br>
              <a:r>
                <a:rPr lang="de-DE" sz="1000" b="0" cap="none">
                  <a:solidFill>
                    <a:schemeClr val="tx1"/>
                  </a:solidFill>
                  <a:cs typeface="+mn-cs"/>
                </a:rPr>
                <a:t>sanieren sinnvoll</a:t>
              </a:r>
            </a:p>
          </p:txBody>
        </p:sp>
        <p:sp>
          <p:nvSpPr>
            <p:cNvPr id="32" name="Textfeld 31">
              <a:extLst>
                <a:ext uri="{FF2B5EF4-FFF2-40B4-BE49-F238E27FC236}">
                  <a16:creationId xmlns:a16="http://schemas.microsoft.com/office/drawing/2014/main" id="{F9AA61B4-A5AE-DEA7-CCB9-1F7DF69CFFC8}"/>
                </a:ext>
                <a:ext uri="{C183D7F6-B498-43B3-948B-1728B52AA6E4}">
                  <adec:decorative xmlns:adec="http://schemas.microsoft.com/office/drawing/2017/decorative" val="1"/>
                </a:ext>
              </a:extLst>
            </p:cNvPr>
            <p:cNvSpPr txBox="1"/>
            <p:nvPr/>
          </p:nvSpPr>
          <p:spPr>
            <a:xfrm>
              <a:off x="5543152" y="3048996"/>
              <a:ext cx="1380784" cy="511200"/>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33" name="Textfeld 32">
              <a:extLst>
                <a:ext uri="{FF2B5EF4-FFF2-40B4-BE49-F238E27FC236}">
                  <a16:creationId xmlns:a16="http://schemas.microsoft.com/office/drawing/2014/main" id="{91145B08-DC12-A382-F04A-02A56686C19B}"/>
                </a:ext>
                <a:ext uri="{C183D7F6-B498-43B3-948B-1728B52AA6E4}">
                  <adec:decorative xmlns:adec="http://schemas.microsoft.com/office/drawing/2017/decorative" val="1"/>
                </a:ext>
              </a:extLst>
            </p:cNvPr>
            <p:cNvSpPr txBox="1"/>
            <p:nvPr/>
          </p:nvSpPr>
          <p:spPr>
            <a:xfrm>
              <a:off x="6968571" y="3048996"/>
              <a:ext cx="1378208" cy="516891"/>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34" name="Textfeld 33">
              <a:extLst>
                <a:ext uri="{FF2B5EF4-FFF2-40B4-BE49-F238E27FC236}">
                  <a16:creationId xmlns:a16="http://schemas.microsoft.com/office/drawing/2014/main" id="{F3310BC8-F89E-0469-3214-F1B01D405A36}"/>
                </a:ext>
                <a:ext uri="{C183D7F6-B498-43B3-948B-1728B52AA6E4}">
                  <adec:decorative xmlns:adec="http://schemas.microsoft.com/office/drawing/2017/decorative" val="1"/>
                </a:ext>
              </a:extLst>
            </p:cNvPr>
            <p:cNvSpPr txBox="1"/>
            <p:nvPr/>
          </p:nvSpPr>
          <p:spPr>
            <a:xfrm>
              <a:off x="4114037" y="3605206"/>
              <a:ext cx="4231130" cy="360000"/>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X</a:t>
              </a:r>
              <a:endParaRPr lang="de-DE" sz="1400" b="0" cap="none">
                <a:solidFill>
                  <a:schemeClr val="tx1"/>
                </a:solidFill>
                <a:cs typeface="+mn-cs"/>
              </a:endParaRPr>
            </a:p>
          </p:txBody>
        </p:sp>
        <p:sp>
          <p:nvSpPr>
            <p:cNvPr id="35" name="Textfeld 34">
              <a:extLst>
                <a:ext uri="{FF2B5EF4-FFF2-40B4-BE49-F238E27FC236}">
                  <a16:creationId xmlns:a16="http://schemas.microsoft.com/office/drawing/2014/main" id="{A1883450-75B4-2253-389F-931D98869A0A}"/>
                </a:ext>
                <a:ext uri="{C183D7F6-B498-43B3-948B-1728B52AA6E4}">
                  <adec:decorative xmlns:adec="http://schemas.microsoft.com/office/drawing/2017/decorative" val="1"/>
                </a:ext>
              </a:extLst>
            </p:cNvPr>
            <p:cNvSpPr txBox="1"/>
            <p:nvPr/>
          </p:nvSpPr>
          <p:spPr>
            <a:xfrm>
              <a:off x="4114038" y="3999074"/>
              <a:ext cx="4231130" cy="500632"/>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X</a:t>
              </a:r>
              <a:endParaRPr lang="de-DE" sz="1400" b="0" cap="none">
                <a:solidFill>
                  <a:schemeClr val="tx1"/>
                </a:solidFill>
                <a:cs typeface="+mn-cs"/>
              </a:endParaRPr>
            </a:p>
          </p:txBody>
        </p:sp>
      </p:grpSp>
      <p:sp>
        <p:nvSpPr>
          <p:cNvPr id="37" name="Textfeld 36" descr="* Dämmstandard gemäß Gebäudebaujahr; umgesetzte Sanierungsmaßnahmen verbessern die Bewertung   ** Umfasst Pellet-, Hackschnitzel- und Scheitholzkessel. Holz als Brennstoff nicht sinnvoll in Gebäuden mit gutem Dämmstandard   *** Gemäß Gebäudeenergiegesetz (GEG) und Erneuerbaren-Wärme-Gesetz BW (EWärmeG)&#10;">
            <a:extLst>
              <a:ext uri="{FF2B5EF4-FFF2-40B4-BE49-F238E27FC236}">
                <a16:creationId xmlns:a16="http://schemas.microsoft.com/office/drawing/2014/main" id="{5E145F7B-28CD-C18F-53D0-594EE2B298D2}"/>
              </a:ext>
            </a:extLst>
          </p:cNvPr>
          <p:cNvSpPr txBox="1"/>
          <p:nvPr/>
        </p:nvSpPr>
        <p:spPr>
          <a:xfrm>
            <a:off x="731838" y="5902753"/>
            <a:ext cx="10728824" cy="431978"/>
          </a:xfrm>
          <a:prstGeom prst="rect">
            <a:avLst/>
          </a:prstGeom>
          <a:noFill/>
        </p:spPr>
        <p:txBody>
          <a:bodyPr wrap="square" lIns="108000" tIns="46800" anchor="b">
            <a:spAutoFit/>
          </a:bodyPr>
          <a:lstStyle/>
          <a:p>
            <a:r>
              <a:rPr lang="de-DE" sz="1100">
                <a:latin typeface="Calibri"/>
                <a:cs typeface="Calibri"/>
              </a:rPr>
              <a:t>* Dämmstandard gemäß Gebäudebaujahr; umgesetzte Sanierungsmaßnahmen verbessern die Bewertung   ** Umfasst Pellet-, Hackschnitzel- und Scheitholzkessel. Holz als Brennstoff nicht sinnvoll in Gebäuden mit gutem Dämmstandard   *** Gemäß Gebäudeenergiegesetz (GEG) und Erneuerbaren-Wärme-Gesetz BW (</a:t>
            </a:r>
            <a:r>
              <a:rPr lang="de-DE" sz="1100" err="1">
                <a:latin typeface="Calibri"/>
                <a:cs typeface="Calibri"/>
              </a:rPr>
              <a:t>EWärmeG</a:t>
            </a:r>
            <a:r>
              <a:rPr lang="de-DE" sz="1100">
                <a:latin typeface="Calibri"/>
                <a:cs typeface="Calibri"/>
              </a:rPr>
              <a:t>)</a:t>
            </a:r>
          </a:p>
        </p:txBody>
      </p:sp>
      <p:sp>
        <p:nvSpPr>
          <p:cNvPr id="3" name="Fußzeilenplatzhalter 4">
            <a:extLst>
              <a:ext uri="{FF2B5EF4-FFF2-40B4-BE49-F238E27FC236}">
                <a16:creationId xmlns:a16="http://schemas.microsoft.com/office/drawing/2014/main" id="{852F167B-1652-FDCC-6E05-AFAEBE700EB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D002692-5EDB-CDA9-E230-B3CD387DB35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6909A56-EFF9-62F1-BEB0-2AAE9EC26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1535CFE-8F0E-6F73-5DED-44935130CC7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5293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5449E-55C1-0CA3-2430-1CC6DE248085}"/>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8E908A2D-BFD7-1794-23F7-726C9DB1EF4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E2F590D2-995B-50F1-CC92-0750FF01FF20}"/>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Photovoltaik</a:t>
            </a:r>
          </a:p>
        </p:txBody>
      </p:sp>
    </p:spTree>
    <p:extLst>
      <p:ext uri="{BB962C8B-B14F-4D97-AF65-F5344CB8AC3E}">
        <p14:creationId xmlns:p14="http://schemas.microsoft.com/office/powerpoint/2010/main" val="18542197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AD680-C94D-F4C7-5774-49CB13956CE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7829411-1708-12F6-FD05-355F94E9824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2CEF0461-38ED-3504-F088-7E332B471C9C}"/>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Komponenten einer Photovoltaik-Anlage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9" name="Grafik 8" descr="Die Grafik zeigt ein Gebäudeschnitt mit den allgemeinen Komponenten einer Photovoltaikanlage (Solargenerator, Wechselrichter, Batteriespeicher, Stromzähler, Netzanschluss).">
            <a:extLst>
              <a:ext uri="{FF2B5EF4-FFF2-40B4-BE49-F238E27FC236}">
                <a16:creationId xmlns:a16="http://schemas.microsoft.com/office/drawing/2014/main" id="{11CE616B-8DFF-4957-F95B-993D8E719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0" y="1530096"/>
            <a:ext cx="5838672" cy="4500000"/>
          </a:xfrm>
          <a:prstGeom prst="rect">
            <a:avLst/>
          </a:prstGeom>
        </p:spPr>
      </p:pic>
      <p:sp>
        <p:nvSpPr>
          <p:cNvPr id="11"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130069D5-1B6F-E222-F217-DC3F71AF78C1}"/>
              </a:ext>
            </a:extLst>
          </p:cNvPr>
          <p:cNvSpPr txBox="1">
            <a:spLocks/>
          </p:cNvSpPr>
          <p:nvPr/>
        </p:nvSpPr>
        <p:spPr>
          <a:xfrm>
            <a:off x="6781799" y="2290853"/>
            <a:ext cx="4752975"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Typisches Photovoltaik-Modul:</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Maße: 		ca. 1,70 m x 1,00 m</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Leistung:	ca. 380 – 400 </a:t>
            </a:r>
            <a:r>
              <a:rPr lang="de-DE" sz="1800" err="1">
                <a:latin typeface="Calibri" panose="020F0502020204030204" pitchFamily="34" charset="0"/>
                <a:cs typeface="Calibri" panose="020F0502020204030204" pitchFamily="34" charset="0"/>
              </a:rPr>
              <a:t>Wp</a:t>
            </a:r>
            <a:r>
              <a:rPr lang="de-DE" sz="1800">
                <a:latin typeface="Calibri" panose="020F0502020204030204" pitchFamily="34" charset="0"/>
                <a:cs typeface="Calibri" panose="020F0502020204030204" pitchFamily="34" charset="0"/>
              </a:rPr>
              <a:t>*</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		≙ 220 – 240 </a:t>
            </a:r>
            <a:r>
              <a:rPr lang="de-DE" sz="1800" err="1">
                <a:latin typeface="Calibri" panose="020F0502020204030204" pitchFamily="34" charset="0"/>
                <a:cs typeface="Calibri" panose="020F0502020204030204" pitchFamily="34" charset="0"/>
              </a:rPr>
              <a:t>Wp</a:t>
            </a:r>
            <a:r>
              <a:rPr lang="de-DE" sz="1800">
                <a:latin typeface="Calibri" panose="020F0502020204030204" pitchFamily="34" charset="0"/>
                <a:cs typeface="Calibri" panose="020F0502020204030204" pitchFamily="34" charset="0"/>
              </a:rPr>
              <a:t>/m²</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jährlicher Ertrag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pro kWp:	 ca. 1.000 kWh**</a:t>
            </a:r>
          </a:p>
        </p:txBody>
      </p:sp>
      <p:cxnSp>
        <p:nvCxnSpPr>
          <p:cNvPr id="13" name="Gerader Verbinder 6">
            <a:extLst>
              <a:ext uri="{FF2B5EF4-FFF2-40B4-BE49-F238E27FC236}">
                <a16:creationId xmlns:a16="http://schemas.microsoft.com/office/drawing/2014/main" id="{E3EF33C7-3976-E8BD-1C73-D84F514AD0D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57147DD-BFDB-69E4-4FF5-1466B5E6DC2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C097A8D-AD38-94B8-166F-B48A9EA0739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D03AE33-AD08-DB3E-A44C-8A073F32871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9287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CB1C-B1B2-1806-8119-665EEFC3670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9D3E301-3652-2DF2-3444-816F2723BA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160EBF7-86BF-9F6C-00BD-0327FD5FC4B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Nutzungsmöglichkeiten für den PV-Strom</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ie Grafik zeigt ein Gebäudeschnitt mit den allgemeinen Komponenten einer Photovoltaikanlage (Solargenerator, Wechselrichter, Batteriespeicher, Stromzähler, Netzanschluss) und weiteren Nutzungsmöglichkeiten für den selbsterzeugten PV-Strom. Dazu gehören die Ladestation für ein E-Auto, die Wärmepumpe mit Speicher und sonstige Verbraucher wie z.B. Beleuchtung oder eine Waschmaschine.">
            <a:extLst>
              <a:ext uri="{FF2B5EF4-FFF2-40B4-BE49-F238E27FC236}">
                <a16:creationId xmlns:a16="http://schemas.microsoft.com/office/drawing/2014/main" id="{F7E8EE46-5B2D-2DFF-847D-4DDD5FEBC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6" y="1530000"/>
            <a:ext cx="5838669" cy="4500000"/>
          </a:xfrm>
          <a:prstGeom prst="rect">
            <a:avLst/>
          </a:prstGeom>
        </p:spPr>
      </p:pic>
      <p:sp>
        <p:nvSpPr>
          <p:cNvPr id="6" name="Rechteck 5">
            <a:extLst>
              <a:ext uri="{FF2B5EF4-FFF2-40B4-BE49-F238E27FC236}">
                <a16:creationId xmlns:a16="http://schemas.microsoft.com/office/drawing/2014/main" id="{78E6CD2A-BC5B-40C0-0B8A-9ED4B8DF4395}"/>
              </a:ext>
            </a:extLst>
          </p:cNvPr>
          <p:cNvSpPr/>
          <p:nvPr/>
        </p:nvSpPr>
        <p:spPr>
          <a:xfrm rot="21360000">
            <a:off x="892692" y="1850831"/>
            <a:ext cx="2180890" cy="556119"/>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400">
                <a:solidFill>
                  <a:schemeClr val="tx1"/>
                </a:solidFill>
                <a:latin typeface="Calibri" panose="020F0502020204030204" pitchFamily="34" charset="0"/>
              </a:rPr>
              <a:t>Den Strom selbst zu nutzen, ist besonders sinnvoll.</a:t>
            </a:r>
          </a:p>
        </p:txBody>
      </p:sp>
      <p:sp>
        <p:nvSpPr>
          <p:cNvPr id="15"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476CBF14-7217-CAF8-D846-FB9ECA97196A}"/>
              </a:ext>
            </a:extLst>
          </p:cNvPr>
          <p:cNvSpPr txBox="1">
            <a:spLocks/>
          </p:cNvSpPr>
          <p:nvPr/>
        </p:nvSpPr>
        <p:spPr>
          <a:xfrm>
            <a:off x="6781799" y="2290853"/>
            <a:ext cx="4752975"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Nutzerverhalten anpassen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(v.a. ohne Stromspeicher)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„Strom verbrauchen, wenn die Sonne scheint“</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Betrieb einer Wärmepumpe, Ladestation für E-Auto (Wallbox) usw.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sym typeface="Wingdings" panose="05000000000000000000" pitchFamily="2" charset="2"/>
              </a:rPr>
              <a:t></a:t>
            </a:r>
            <a:r>
              <a:rPr lang="de-DE" sz="1800">
                <a:latin typeface="Calibri" panose="020F0502020204030204" pitchFamily="34" charset="0"/>
                <a:cs typeface="Calibri" panose="020F0502020204030204" pitchFamily="34" charset="0"/>
              </a:rPr>
              <a:t> Steigerung der Eigenverbrauchsquote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und Autarkie*</a:t>
            </a:r>
          </a:p>
        </p:txBody>
      </p:sp>
      <p:sp>
        <p:nvSpPr>
          <p:cNvPr id="3" name="Fußzeilenplatzhalter 4">
            <a:extLst>
              <a:ext uri="{FF2B5EF4-FFF2-40B4-BE49-F238E27FC236}">
                <a16:creationId xmlns:a16="http://schemas.microsoft.com/office/drawing/2014/main" id="{3042AFDD-8488-1E33-951E-699CEBE54A0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4BA5FAD-A0FE-A076-A540-7BF120A7D21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74009DD-7011-0CDC-B716-89F0B82ED0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078EB4C-A6F9-98D2-7EC3-E3B19912602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3427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4AA4E-449D-4DA0-39CC-F431FF5155C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8AB51F7-D42A-EED3-6841-D317E3C5621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221C7B60-28D5-0629-BE79-59ACC6B8228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Wirtschaftlichkeit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Aktuelle Vergütungsformen bis Ende 2026</a:t>
            </a:r>
            <a:br>
              <a:rPr kumimoji="0" lang="de-DE"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rPr>
            </a:br>
            <a:endParaRPr kumimoji="0" lang="id-ID"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E1C47131-ECFC-81F2-E70C-3F5A01A23C7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630A79E-E8EB-88A1-8BC0-8D34EBFA9ADC}"/>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E90A449-32E5-04E5-6230-F4067463D99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DF74B96-67F6-5651-2C3A-1BB6AB4F569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31438A5A-8B56-8F6E-87F8-D9659849C667}"/>
              </a:ext>
            </a:extLst>
          </p:cNvPr>
          <p:cNvSpPr txBox="1">
            <a:spLocks/>
          </p:cNvSpPr>
          <p:nvPr/>
        </p:nvSpPr>
        <p:spPr>
          <a:xfrm>
            <a:off x="720000" y="2632303"/>
            <a:ext cx="3231781" cy="630643"/>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Volleinspeisung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vollständige Einspeisung ins Netz</a:t>
            </a:r>
          </a:p>
        </p:txBody>
      </p:sp>
      <p:sp>
        <p:nvSpPr>
          <p:cNvPr id="11" name="Textfeld 10">
            <a:extLst>
              <a:ext uri="{FF2B5EF4-FFF2-40B4-BE49-F238E27FC236}">
                <a16:creationId xmlns:a16="http://schemas.microsoft.com/office/drawing/2014/main" id="{B263A53B-7E72-FCEC-D881-B2D83BD87A4E}"/>
              </a:ext>
            </a:extLst>
          </p:cNvPr>
          <p:cNvSpPr txBox="1">
            <a:spLocks/>
          </p:cNvSpPr>
          <p:nvPr/>
        </p:nvSpPr>
        <p:spPr>
          <a:xfrm>
            <a:off x="720000" y="3348838"/>
            <a:ext cx="3231781"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12,22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10,24 Ct / kWh</a:t>
            </a:r>
          </a:p>
        </p:txBody>
      </p:sp>
      <p:sp>
        <p:nvSpPr>
          <p:cNvPr id="17" name="Textfeld 16">
            <a:extLst>
              <a:ext uri="{FF2B5EF4-FFF2-40B4-BE49-F238E27FC236}">
                <a16:creationId xmlns:a16="http://schemas.microsoft.com/office/drawing/2014/main" id="{2922CDA0-E897-518A-6A66-DCD9A65A39D5}"/>
              </a:ext>
            </a:extLst>
          </p:cNvPr>
          <p:cNvSpPr txBox="1">
            <a:spLocks/>
          </p:cNvSpPr>
          <p:nvPr/>
        </p:nvSpPr>
        <p:spPr>
          <a:xfrm>
            <a:off x="4027877" y="2632303"/>
            <a:ext cx="3231781" cy="630475"/>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Überschusseinspeisung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Eigenverbrauch + Teileinspeisung</a:t>
            </a:r>
          </a:p>
        </p:txBody>
      </p:sp>
      <p:sp>
        <p:nvSpPr>
          <p:cNvPr id="21" name="Textfeld 20">
            <a:extLst>
              <a:ext uri="{FF2B5EF4-FFF2-40B4-BE49-F238E27FC236}">
                <a16:creationId xmlns:a16="http://schemas.microsoft.com/office/drawing/2014/main" id="{1658B9EC-4DD2-CAB8-19F3-FEDD6B19E4F4}"/>
              </a:ext>
            </a:extLst>
          </p:cNvPr>
          <p:cNvSpPr txBox="1">
            <a:spLocks/>
          </p:cNvSpPr>
          <p:nvPr/>
        </p:nvSpPr>
        <p:spPr>
          <a:xfrm>
            <a:off x="4027877" y="3348838"/>
            <a:ext cx="3231781"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7,70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6,66 Ct / kWh</a:t>
            </a:r>
          </a:p>
        </p:txBody>
      </p:sp>
      <p:sp>
        <p:nvSpPr>
          <p:cNvPr id="27" name="Inhaltsplatzhalter 2">
            <a:extLst>
              <a:ext uri="{FF2B5EF4-FFF2-40B4-BE49-F238E27FC236}">
                <a16:creationId xmlns:a16="http://schemas.microsoft.com/office/drawing/2014/main" id="{E619C3C8-F23D-0060-A42F-0FD03C2F7F02}"/>
              </a:ext>
              <a:ext uri="{C183D7F6-B498-43B3-948B-1728B52AA6E4}">
                <adec:decorative xmlns:adec="http://schemas.microsoft.com/office/drawing/2017/decorative" val="1"/>
              </a:ext>
            </a:extLst>
          </p:cNvPr>
          <p:cNvSpPr txBox="1">
            <a:spLocks/>
          </p:cNvSpPr>
          <p:nvPr/>
        </p:nvSpPr>
        <p:spPr>
          <a:xfrm>
            <a:off x="608873" y="6200018"/>
            <a:ext cx="10886010" cy="216745"/>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aktuell verpflichtend für PV-Anlagen </a:t>
            </a:r>
            <a:r>
              <a:rPr lang="de-DE" sz="1100">
                <a:latin typeface="Calibri" pitchFamily="34" charset="0"/>
              </a:rPr>
              <a:t>≥ 100 kWp. ** </a:t>
            </a:r>
            <a:r>
              <a:rPr lang="de-DE" sz="1100">
                <a:latin typeface="Calibri" panose="020F0502020204030204" pitchFamily="34" charset="0"/>
                <a:ea typeface="Roboto Light" pitchFamily="2" charset="0"/>
                <a:cs typeface="Calibri" panose="020F0502020204030204" pitchFamily="34" charset="0"/>
              </a:rPr>
              <a:t>Stand August 2026; garantiert vom Stromnetzbetreiber für 20 Jahre ab Inbetriebnahme; Vergütungshöhe abhängig von PV-Leistung und Zeitpunkt der Inbetriebnahme (Vergütungen sinken halbjährig um 1 % zum 01. Februar / August. *** Marktprämie wird bei geförderter Direktvermarktung von Netzbetreiber ausbezahlt; entspricht Differenz zur EEG-Einspeisevergütung; entfällt bei </a:t>
            </a:r>
            <a:r>
              <a:rPr lang="de-DE" sz="1100" err="1">
                <a:latin typeface="Calibri" panose="020F0502020204030204" pitchFamily="34" charset="0"/>
                <a:ea typeface="Roboto Light" pitchFamily="2" charset="0"/>
                <a:cs typeface="Calibri" panose="020F0502020204030204" pitchFamily="34" charset="0"/>
              </a:rPr>
              <a:t>ungeförderter</a:t>
            </a:r>
            <a:r>
              <a:rPr lang="de-DE" sz="1100">
                <a:latin typeface="Calibri" panose="020F0502020204030204" pitchFamily="34" charset="0"/>
                <a:ea typeface="Roboto Light" pitchFamily="2" charset="0"/>
                <a:cs typeface="Calibri" panose="020F0502020204030204" pitchFamily="34" charset="0"/>
              </a:rPr>
              <a:t> Direktvermarktung.</a:t>
            </a:r>
          </a:p>
        </p:txBody>
      </p:sp>
      <p:sp>
        <p:nvSpPr>
          <p:cNvPr id="4" name="Textfeld 3">
            <a:extLst>
              <a:ext uri="{FF2B5EF4-FFF2-40B4-BE49-F238E27FC236}">
                <a16:creationId xmlns:a16="http://schemas.microsoft.com/office/drawing/2014/main" id="{924257D0-AB4B-257A-A2A0-EBB22569EBCA}"/>
              </a:ext>
            </a:extLst>
          </p:cNvPr>
          <p:cNvSpPr txBox="1">
            <a:spLocks/>
          </p:cNvSpPr>
          <p:nvPr/>
        </p:nvSpPr>
        <p:spPr>
          <a:xfrm>
            <a:off x="720000" y="2149980"/>
            <a:ext cx="9988199" cy="396000"/>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Aktuelle Vergütungsformen</a:t>
            </a:r>
          </a:p>
        </p:txBody>
      </p:sp>
      <p:sp>
        <p:nvSpPr>
          <p:cNvPr id="28" name="Textfeld 27">
            <a:extLst>
              <a:ext uri="{FF2B5EF4-FFF2-40B4-BE49-F238E27FC236}">
                <a16:creationId xmlns:a16="http://schemas.microsoft.com/office/drawing/2014/main" id="{2B8A1A5C-E4DD-814C-F414-00DF372FD922}"/>
              </a:ext>
            </a:extLst>
          </p:cNvPr>
          <p:cNvSpPr txBox="1">
            <a:spLocks/>
          </p:cNvSpPr>
          <p:nvPr/>
        </p:nvSpPr>
        <p:spPr>
          <a:xfrm>
            <a:off x="7337462" y="2632303"/>
            <a:ext cx="3406738" cy="630475"/>
          </a:xfrm>
          <a:prstGeom prst="rect">
            <a:avLst/>
          </a:prstGeom>
          <a:noFill/>
          <a:ln w="38100">
            <a:solidFill>
              <a:srgbClr val="006374"/>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Direktvermarktung*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 Verkauf an Strombörse</a:t>
            </a:r>
          </a:p>
        </p:txBody>
      </p:sp>
      <p:sp>
        <p:nvSpPr>
          <p:cNvPr id="31" name="Textfeld 30">
            <a:extLst>
              <a:ext uri="{FF2B5EF4-FFF2-40B4-BE49-F238E27FC236}">
                <a16:creationId xmlns:a16="http://schemas.microsoft.com/office/drawing/2014/main" id="{C5563FFF-B6A1-DC80-4B9C-60A94205A140}"/>
              </a:ext>
            </a:extLst>
          </p:cNvPr>
          <p:cNvSpPr txBox="1">
            <a:spLocks/>
          </p:cNvSpPr>
          <p:nvPr/>
        </p:nvSpPr>
        <p:spPr>
          <a:xfrm>
            <a:off x="7337461" y="3348838"/>
            <a:ext cx="3406739" cy="830534"/>
          </a:xfrm>
          <a:prstGeom prst="rect">
            <a:avLst/>
          </a:prstGeom>
          <a:noFill/>
          <a:ln w="38100">
            <a:solidFill>
              <a:srgbClr val="006374"/>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Vergütung: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Börsenstrompreis + Marktprämie***</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abzüglich Direktvermarktungsgebühr</a:t>
            </a:r>
          </a:p>
        </p:txBody>
      </p:sp>
    </p:spTree>
    <p:extLst>
      <p:ext uri="{BB962C8B-B14F-4D97-AF65-F5344CB8AC3E}">
        <p14:creationId xmlns:p14="http://schemas.microsoft.com/office/powerpoint/2010/main" val="34425584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7DC6-13F0-8815-F237-639ADA1F45B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0731A83-8969-3D83-CC8A-D7008ECD2F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96D801B-EDB2-5EF7-59E1-CD1C56A3563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Wirtschaftlichkeit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Vergütungsformen ab 2027</a:t>
            </a:r>
            <a:br>
              <a:rPr kumimoji="0" lang="de-DE"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rPr>
            </a:br>
            <a:endParaRPr kumimoji="0" lang="id-ID" sz="3200" b="1" i="0" u="none" strike="noStrike" kern="1200" cap="none" spc="0" normalizeH="0" baseline="0" noProof="0">
              <a:ln>
                <a:noFill/>
              </a:ln>
              <a:solidFill>
                <a:schemeClr val="tx1"/>
              </a:solidFill>
              <a:effectLst/>
              <a:highlight>
                <a:srgbClr val="00FFFF"/>
              </a:highlight>
              <a:uLnTx/>
              <a:uFillTx/>
              <a:latin typeface="Calibri" panose="020F0502020204030204" pitchFamily="34" charset="0"/>
              <a:ea typeface="Roboto Medium"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67BA6FB7-7074-9610-E567-05860D8B7EB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8D0D6300-63D0-E3B3-5347-98972A85B2A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0C4EB874-4F64-CD36-A4BE-B0F99DD2E25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424D0B4-BE5C-E16A-6C26-BE2E01CFB00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Inhaltsplatzhalter 2">
            <a:extLst>
              <a:ext uri="{FF2B5EF4-FFF2-40B4-BE49-F238E27FC236}">
                <a16:creationId xmlns:a16="http://schemas.microsoft.com/office/drawing/2014/main" id="{840595AC-4931-4C4A-BA18-F1EFFB46E732}"/>
              </a:ext>
              <a:ext uri="{C183D7F6-B498-43B3-948B-1728B52AA6E4}">
                <adec:decorative xmlns:adec="http://schemas.microsoft.com/office/drawing/2017/decorative" val="1"/>
              </a:ext>
            </a:extLst>
          </p:cNvPr>
          <p:cNvSpPr txBox="1">
            <a:spLocks/>
          </p:cNvSpPr>
          <p:nvPr/>
        </p:nvSpPr>
        <p:spPr>
          <a:xfrm>
            <a:off x="608873" y="6200018"/>
            <a:ext cx="10886010" cy="216745"/>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gilt zunächst für PV-Anlagen &lt; 50 kWp; ab 2028 für PV-Anlagen &lt; 25 kWp und von 2029 bis 2030 für PV-Anlagen &lt; 7 kWp. PV-Anlagen</a:t>
            </a:r>
            <a:r>
              <a:rPr lang="de-DE" sz="1100">
                <a:latin typeface="Calibri" pitchFamily="34" charset="0"/>
              </a:rPr>
              <a:t> ≥ 50 kWp unterliegen ab 2027 der geförderten Direktvermarktung. ** Übergangszahlung reduziert sich analog zum aktuellen Degressionsverfahren halbjährig um 1 Prozent.</a:t>
            </a:r>
            <a:r>
              <a:rPr lang="de-DE" sz="1100">
                <a:latin typeface="Calibri" panose="020F0502020204030204" pitchFamily="34" charset="0"/>
                <a:ea typeface="Roboto Light" pitchFamily="2" charset="0"/>
                <a:cs typeface="Calibri" panose="020F0502020204030204" pitchFamily="34" charset="0"/>
              </a:rPr>
              <a:t> </a:t>
            </a:r>
            <a:r>
              <a:rPr lang="de-DE" sz="1100">
                <a:latin typeface="Calibri" pitchFamily="34" charset="0"/>
              </a:rPr>
              <a:t>*** Direktvermarktungsbonus gilt nur für PV-Anlagen &lt; 25 kWp. **** unterliegt im Tagesverlauf starken Schwankungen.</a:t>
            </a:r>
            <a:endParaRPr lang="de-DE" sz="1100">
              <a:latin typeface="Calibri" panose="020F0502020204030204" pitchFamily="34" charset="0"/>
              <a:ea typeface="Roboto Light" pitchFamily="2" charset="0"/>
              <a:cs typeface="Calibri" panose="020F0502020204030204" pitchFamily="34" charset="0"/>
            </a:endParaRPr>
          </a:p>
        </p:txBody>
      </p:sp>
      <p:cxnSp>
        <p:nvCxnSpPr>
          <p:cNvPr id="6" name="Gerader Verbinder 5">
            <a:extLst>
              <a:ext uri="{FF2B5EF4-FFF2-40B4-BE49-F238E27FC236}">
                <a16:creationId xmlns:a16="http://schemas.microsoft.com/office/drawing/2014/main" id="{39164099-E812-684F-AB74-758C555CA470}"/>
              </a:ext>
              <a:ext uri="{C183D7F6-B498-43B3-948B-1728B52AA6E4}">
                <adec:decorative xmlns:adec="http://schemas.microsoft.com/office/drawing/2017/decorative" val="1"/>
              </a:ext>
            </a:extLst>
          </p:cNvPr>
          <p:cNvCxnSpPr>
            <a:cxnSpLocks/>
          </p:cNvCxnSpPr>
          <p:nvPr/>
        </p:nvCxnSpPr>
        <p:spPr>
          <a:xfrm flipV="1">
            <a:off x="1771652" y="4338589"/>
            <a:ext cx="8991592" cy="16933"/>
          </a:xfrm>
          <a:prstGeom prst="line">
            <a:avLst/>
          </a:prstGeom>
          <a:ln w="38100">
            <a:solidFill>
              <a:srgbClr val="EC6607"/>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4E1FBE39-355B-1697-F0EF-CFD98A2DAE43}"/>
              </a:ext>
            </a:extLst>
          </p:cNvPr>
          <p:cNvSpPr txBox="1"/>
          <p:nvPr/>
        </p:nvSpPr>
        <p:spPr>
          <a:xfrm>
            <a:off x="782345" y="4636016"/>
            <a:ext cx="3178628" cy="1077218"/>
          </a:xfrm>
          <a:prstGeom prst="rect">
            <a:avLst/>
          </a:prstGeom>
          <a:noFill/>
        </p:spPr>
        <p:txBody>
          <a:bodyPr wrap="square" rtlCol="0">
            <a:spAutoFit/>
          </a:bodyPr>
          <a:lstStyle/>
          <a:p>
            <a:r>
              <a:rPr lang="de-DE" sz="1600" b="1">
                <a:latin typeface="Calibri" pitchFamily="34" charset="0"/>
              </a:rPr>
              <a:t>Monate 1 – 36 (3 Jahre)</a:t>
            </a:r>
          </a:p>
          <a:p>
            <a:r>
              <a:rPr lang="de-DE" sz="1600">
                <a:latin typeface="Calibri" pitchFamily="34" charset="0"/>
              </a:rPr>
              <a:t>Übergangszahlung: 5,2 ct/kWh</a:t>
            </a:r>
            <a:br>
              <a:rPr lang="de-DE" sz="1600">
                <a:latin typeface="Calibri" pitchFamily="34" charset="0"/>
              </a:rPr>
            </a:br>
            <a:r>
              <a:rPr lang="de-DE" sz="1600">
                <a:latin typeface="Calibri" pitchFamily="34" charset="0"/>
              </a:rPr>
              <a:t>(reduziert sich ab August 2027 halbjährig aufgrund Degression**)</a:t>
            </a:r>
          </a:p>
        </p:txBody>
      </p:sp>
      <p:sp>
        <p:nvSpPr>
          <p:cNvPr id="15" name="Textfeld 14">
            <a:extLst>
              <a:ext uri="{FF2B5EF4-FFF2-40B4-BE49-F238E27FC236}">
                <a16:creationId xmlns:a16="http://schemas.microsoft.com/office/drawing/2014/main" id="{D5035377-15F9-2783-6B96-B74824BF2C4E}"/>
              </a:ext>
            </a:extLst>
          </p:cNvPr>
          <p:cNvSpPr txBox="1"/>
          <p:nvPr/>
        </p:nvSpPr>
        <p:spPr>
          <a:xfrm>
            <a:off x="4260726" y="4636016"/>
            <a:ext cx="3448165" cy="1077218"/>
          </a:xfrm>
          <a:prstGeom prst="rect">
            <a:avLst/>
          </a:prstGeom>
          <a:noFill/>
        </p:spPr>
        <p:txBody>
          <a:bodyPr wrap="square" rtlCol="0">
            <a:spAutoFit/>
          </a:bodyPr>
          <a:lstStyle/>
          <a:p>
            <a:r>
              <a:rPr lang="de-DE" sz="1600" b="1">
                <a:latin typeface="Calibri" pitchFamily="34" charset="0"/>
              </a:rPr>
              <a:t>Monate 37 – 84 (4 Jahre)***</a:t>
            </a:r>
          </a:p>
          <a:p>
            <a:r>
              <a:rPr lang="de-DE" sz="1600">
                <a:latin typeface="Calibri" pitchFamily="34" charset="0"/>
              </a:rPr>
              <a:t>Wechsel in Direktvermarktung:</a:t>
            </a:r>
            <a:br>
              <a:rPr lang="de-DE" sz="1600">
                <a:latin typeface="Calibri" pitchFamily="34" charset="0"/>
              </a:rPr>
            </a:br>
            <a:r>
              <a:rPr lang="de-DE" sz="1600">
                <a:latin typeface="Calibri" pitchFamily="34" charset="0"/>
              </a:rPr>
              <a:t>Markterlöse plus </a:t>
            </a:r>
            <a:r>
              <a:rPr lang="de-DE" sz="1600" b="1">
                <a:latin typeface="Calibri" pitchFamily="34" charset="0"/>
              </a:rPr>
              <a:t>1,5 ct/kWh</a:t>
            </a:r>
            <a:br>
              <a:rPr lang="de-DE" sz="1600" b="1">
                <a:latin typeface="Calibri" pitchFamily="34" charset="0"/>
              </a:rPr>
            </a:br>
            <a:r>
              <a:rPr lang="de-DE" sz="1600" b="1">
                <a:latin typeface="Calibri" pitchFamily="34" charset="0"/>
              </a:rPr>
              <a:t>Direktvermarktungsbonus</a:t>
            </a:r>
          </a:p>
        </p:txBody>
      </p:sp>
      <p:sp>
        <p:nvSpPr>
          <p:cNvPr id="16" name="Textfeld 15">
            <a:extLst>
              <a:ext uri="{FF2B5EF4-FFF2-40B4-BE49-F238E27FC236}">
                <a16:creationId xmlns:a16="http://schemas.microsoft.com/office/drawing/2014/main" id="{A98A01E6-4F48-5A08-ECCC-C61D77144DF2}"/>
              </a:ext>
            </a:extLst>
          </p:cNvPr>
          <p:cNvSpPr txBox="1"/>
          <p:nvPr/>
        </p:nvSpPr>
        <p:spPr>
          <a:xfrm>
            <a:off x="7913794" y="4636016"/>
            <a:ext cx="3212471" cy="1077218"/>
          </a:xfrm>
          <a:prstGeom prst="rect">
            <a:avLst/>
          </a:prstGeom>
          <a:noFill/>
        </p:spPr>
        <p:txBody>
          <a:bodyPr wrap="square" rtlCol="0">
            <a:spAutoFit/>
          </a:bodyPr>
          <a:lstStyle/>
          <a:p>
            <a:r>
              <a:rPr lang="de-DE" sz="1600" b="1">
                <a:latin typeface="Calibri" pitchFamily="34" charset="0"/>
              </a:rPr>
              <a:t>Ab 8. Jahr (unbefristet)</a:t>
            </a:r>
          </a:p>
          <a:p>
            <a:r>
              <a:rPr lang="de-DE" sz="1600" err="1">
                <a:latin typeface="Calibri" pitchFamily="34" charset="0"/>
              </a:rPr>
              <a:t>Ungeförderte</a:t>
            </a:r>
            <a:r>
              <a:rPr lang="de-DE" sz="1600">
                <a:latin typeface="Calibri" pitchFamily="34" charset="0"/>
              </a:rPr>
              <a:t> Direktvermarktung</a:t>
            </a:r>
          </a:p>
          <a:p>
            <a:r>
              <a:rPr lang="de-DE" sz="1600">
                <a:latin typeface="Calibri" pitchFamily="34" charset="0"/>
              </a:rPr>
              <a:t>= Markterlöse aus Direktvermarktung****</a:t>
            </a:r>
          </a:p>
        </p:txBody>
      </p:sp>
      <p:cxnSp>
        <p:nvCxnSpPr>
          <p:cNvPr id="18" name="Gerader Verbinder 17">
            <a:extLst>
              <a:ext uri="{FF2B5EF4-FFF2-40B4-BE49-F238E27FC236}">
                <a16:creationId xmlns:a16="http://schemas.microsoft.com/office/drawing/2014/main" id="{F3F3219C-14F1-FA4E-8494-AE76D4897B0D}"/>
              </a:ext>
              <a:ext uri="{C183D7F6-B498-43B3-948B-1728B52AA6E4}">
                <adec:decorative xmlns:adec="http://schemas.microsoft.com/office/drawing/2017/decorative" val="1"/>
              </a:ext>
            </a:extLst>
          </p:cNvPr>
          <p:cNvCxnSpPr/>
          <p:nvPr/>
        </p:nvCxnSpPr>
        <p:spPr>
          <a:xfrm flipV="1">
            <a:off x="1792191" y="4338589"/>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EE684840-2D76-097D-D80E-07EC9478CBD9}"/>
              </a:ext>
              <a:ext uri="{C183D7F6-B498-43B3-948B-1728B52AA6E4}">
                <adec:decorative xmlns:adec="http://schemas.microsoft.com/office/drawing/2017/decorative" val="1"/>
              </a:ext>
            </a:extLst>
          </p:cNvPr>
          <p:cNvCxnSpPr/>
          <p:nvPr/>
        </p:nvCxnSpPr>
        <p:spPr>
          <a:xfrm flipV="1">
            <a:off x="5301133" y="4338589"/>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10997EE-DE0F-61FF-EC77-7F3982D28E29}"/>
              </a:ext>
              <a:ext uri="{C183D7F6-B498-43B3-948B-1728B52AA6E4}">
                <adec:decorative xmlns:adec="http://schemas.microsoft.com/office/drawing/2017/decorative" val="1"/>
              </a:ext>
            </a:extLst>
          </p:cNvPr>
          <p:cNvCxnSpPr/>
          <p:nvPr/>
        </p:nvCxnSpPr>
        <p:spPr>
          <a:xfrm flipV="1">
            <a:off x="8438856" y="4355522"/>
            <a:ext cx="0" cy="286923"/>
          </a:xfrm>
          <a:prstGeom prst="line">
            <a:avLst/>
          </a:prstGeom>
          <a:ln w="38100">
            <a:solidFill>
              <a:srgbClr val="EC6607"/>
            </a:solidFill>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15B696A0-3D6D-2882-9AD9-E4A84C97BD85}"/>
              </a:ext>
            </a:extLst>
          </p:cNvPr>
          <p:cNvSpPr txBox="1">
            <a:spLocks/>
          </p:cNvSpPr>
          <p:nvPr/>
        </p:nvSpPr>
        <p:spPr>
          <a:xfrm>
            <a:off x="720000" y="3651995"/>
            <a:ext cx="10007245" cy="419100"/>
          </a:xfrm>
          <a:prstGeom prst="rect">
            <a:avLst/>
          </a:prstGeom>
          <a:noFill/>
          <a:ln w="38100">
            <a:solidFill>
              <a:schemeClr val="accent1"/>
            </a:solidFill>
          </a:ln>
        </p:spPr>
        <p:txBody>
          <a:bodyPr wrap="square" lIns="180000"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Geplante Übergangsregeln für Inbetriebnahmen ab 01.01.2027*</a:t>
            </a:r>
          </a:p>
        </p:txBody>
      </p:sp>
      <p:sp>
        <p:nvSpPr>
          <p:cNvPr id="17" name="Textfeld 16">
            <a:extLst>
              <a:ext uri="{FF2B5EF4-FFF2-40B4-BE49-F238E27FC236}">
                <a16:creationId xmlns:a16="http://schemas.microsoft.com/office/drawing/2014/main" id="{1A98BCCE-E4F2-F5AD-C296-30C669F1E89D}"/>
              </a:ext>
            </a:extLst>
          </p:cNvPr>
          <p:cNvSpPr txBox="1">
            <a:spLocks/>
          </p:cNvSpPr>
          <p:nvPr/>
        </p:nvSpPr>
        <p:spPr>
          <a:xfrm>
            <a:off x="720000" y="2632302"/>
            <a:ext cx="3231781"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Volleinspeisung:</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12,22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10,24 Ct / kWh</a:t>
            </a:r>
          </a:p>
        </p:txBody>
      </p:sp>
      <p:sp>
        <p:nvSpPr>
          <p:cNvPr id="23" name="Textfeld 22">
            <a:extLst>
              <a:ext uri="{FF2B5EF4-FFF2-40B4-BE49-F238E27FC236}">
                <a16:creationId xmlns:a16="http://schemas.microsoft.com/office/drawing/2014/main" id="{44A78636-1181-5609-BBC3-0F4520E99A17}"/>
              </a:ext>
            </a:extLst>
          </p:cNvPr>
          <p:cNvSpPr txBox="1">
            <a:spLocks/>
          </p:cNvSpPr>
          <p:nvPr/>
        </p:nvSpPr>
        <p:spPr>
          <a:xfrm>
            <a:off x="4027877" y="2632303"/>
            <a:ext cx="3231781"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Überschusseinspeisung: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bis 10 kWp: 7,70 Ct / kWh</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10 bis 40 kWp: 6,66 Ct / kWh</a:t>
            </a:r>
          </a:p>
        </p:txBody>
      </p:sp>
      <p:sp>
        <p:nvSpPr>
          <p:cNvPr id="25" name="Textfeld 24">
            <a:extLst>
              <a:ext uri="{FF2B5EF4-FFF2-40B4-BE49-F238E27FC236}">
                <a16:creationId xmlns:a16="http://schemas.microsoft.com/office/drawing/2014/main" id="{16B2E226-02AB-E90A-191D-CD96588E39E7}"/>
              </a:ext>
            </a:extLst>
          </p:cNvPr>
          <p:cNvSpPr txBox="1">
            <a:spLocks/>
          </p:cNvSpPr>
          <p:nvPr/>
        </p:nvSpPr>
        <p:spPr>
          <a:xfrm>
            <a:off x="720000" y="2149980"/>
            <a:ext cx="9988199" cy="396000"/>
          </a:xfrm>
          <a:prstGeom prst="rect">
            <a:avLst/>
          </a:prstGeom>
          <a:noFill/>
          <a:ln w="38100">
            <a:solidFill>
              <a:srgbClr val="95C5D8"/>
            </a:solidFill>
          </a:ln>
        </p:spPr>
        <p:txBody>
          <a:bodyPr wrap="square" lIns="180000" rtlCol="0" anchor="ctr">
            <a:noAutofit/>
          </a:bodyPr>
          <a:lstStyle/>
          <a:p>
            <a:pPr algn="ctr"/>
            <a:r>
              <a:rPr lang="de-DE" sz="1600">
                <a:latin typeface="Calibri" panose="020F0502020204030204" pitchFamily="34" charset="0"/>
                <a:cs typeface="Calibri" panose="020F0502020204030204" pitchFamily="34" charset="0"/>
              </a:rPr>
              <a:t>Aktuelle Vergütungsformen</a:t>
            </a:r>
          </a:p>
        </p:txBody>
      </p:sp>
      <p:sp>
        <p:nvSpPr>
          <p:cNvPr id="28" name="Textfeld 27">
            <a:extLst>
              <a:ext uri="{FF2B5EF4-FFF2-40B4-BE49-F238E27FC236}">
                <a16:creationId xmlns:a16="http://schemas.microsoft.com/office/drawing/2014/main" id="{F9E7DC20-9B6D-6728-FDB5-61C57891BE65}"/>
              </a:ext>
            </a:extLst>
          </p:cNvPr>
          <p:cNvSpPr txBox="1">
            <a:spLocks/>
          </p:cNvSpPr>
          <p:nvPr/>
        </p:nvSpPr>
        <p:spPr>
          <a:xfrm>
            <a:off x="7337462" y="2632303"/>
            <a:ext cx="3406738" cy="796697"/>
          </a:xfrm>
          <a:prstGeom prst="rect">
            <a:avLst/>
          </a:prstGeom>
          <a:noFill/>
          <a:ln w="38100">
            <a:solidFill>
              <a:srgbClr val="95C5D8"/>
            </a:solidFill>
          </a:ln>
        </p:spPr>
        <p:txBody>
          <a:bodyPr wrap="square" lIns="180000" rtlCol="0" anchor="ctr">
            <a:noAutofit/>
          </a:bodyPr>
          <a:lstStyle/>
          <a:p>
            <a:r>
              <a:rPr lang="de-DE" sz="1600" b="1">
                <a:latin typeface="Calibri" panose="020F0502020204030204" pitchFamily="34" charset="0"/>
                <a:cs typeface="Calibri" panose="020F0502020204030204" pitchFamily="34" charset="0"/>
              </a:rPr>
              <a:t>Direktvermarktung*:</a:t>
            </a:r>
            <a:br>
              <a:rPr lang="de-DE" sz="1600" b="1">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Börsenstrompreis + Marktprämie</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abzüglich Direktvermarktungsgebühr</a:t>
            </a:r>
          </a:p>
        </p:txBody>
      </p:sp>
    </p:spTree>
    <p:extLst>
      <p:ext uri="{BB962C8B-B14F-4D97-AF65-F5344CB8AC3E}">
        <p14:creationId xmlns:p14="http://schemas.microsoft.com/office/powerpoint/2010/main" val="3358554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1BFE7-F641-088F-D6E8-352FDB73E77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E3108C7-BC5D-168F-5B15-A6F94210C0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EF917876-191D-2D27-95C8-8873B48222A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Beispielhafte Eigenverbrauchsquote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Einspeisen vs. selbst nutzen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7"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D9B09AEE-D267-4078-D080-FA02F1BAA952}"/>
              </a:ext>
            </a:extLst>
          </p:cNvPr>
          <p:cNvSpPr txBox="1">
            <a:spLocks/>
          </p:cNvSpPr>
          <p:nvPr/>
        </p:nvSpPr>
        <p:spPr>
          <a:xfrm>
            <a:off x="612001" y="1800000"/>
            <a:ext cx="9008249" cy="705074"/>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a:latin typeface="Calibri" panose="020F0502020204030204" pitchFamily="34" charset="0"/>
                <a:cs typeface="Calibri" panose="020F0502020204030204" pitchFamily="34" charset="0"/>
              </a:rPr>
              <a:t>Einfamilienhaus mit einer Photovoltaikanlage mit z.B. 8 kWp Leistung und 5 kWh Speicher</a:t>
            </a:r>
          </a:p>
        </p:txBody>
      </p:sp>
      <p:grpSp>
        <p:nvGrpSpPr>
          <p:cNvPr id="18" name="Gruppieren 17" descr="Die Grafik zeigt exemplarisch die Eigeneverbrauchsquoten und daraus resultierenden Netzeinspeisungen des selbsterzeugten PV-Stroms für verschiedene Fälle. Durch Deckung des Haushaltsstroms ist eine Eigenverbrauchsquote von 20 % erreichbar, was zu einer Netzeinspeisung von 80 % führt. Die Einbindung eines Stromspeichers erhöht die Eigenverbrauchsquote um 15 % auf insgesamt 35 % bei einer Netzeinspeisung von 65 %. Durch den Wechsel auf eine Wärmepumpe kann die Eigenverbrauchsquote um weitere 30 % auf insgesamt 65 % erhöht werden, wodurch die Netzeinspeisung auf 35 % sinkt. Die Einbindung eines Elektro-Autos erhöht die Eigenverbrauchsquote um weitere 10 % auf insgesamt 75 % bei einer Netzeinspeisung von 25 %.">
            <a:extLst>
              <a:ext uri="{FF2B5EF4-FFF2-40B4-BE49-F238E27FC236}">
                <a16:creationId xmlns:a16="http://schemas.microsoft.com/office/drawing/2014/main" id="{0448835E-EC92-BA36-7AB7-FD40DD54AECC}"/>
              </a:ext>
            </a:extLst>
          </p:cNvPr>
          <p:cNvGrpSpPr/>
          <p:nvPr/>
        </p:nvGrpSpPr>
        <p:grpSpPr>
          <a:xfrm>
            <a:off x="869796" y="2551859"/>
            <a:ext cx="9585676" cy="3398686"/>
            <a:chOff x="83832" y="1627053"/>
            <a:chExt cx="9585676" cy="3047141"/>
          </a:xfrm>
        </p:grpSpPr>
        <p:graphicFrame>
          <p:nvGraphicFramePr>
            <p:cNvPr id="19" name="Diagramm 18">
              <a:extLst>
                <a:ext uri="{FF2B5EF4-FFF2-40B4-BE49-F238E27FC236}">
                  <a16:creationId xmlns:a16="http://schemas.microsoft.com/office/drawing/2014/main" id="{4A65F905-48D7-84F4-804D-9D5C9900F93F}"/>
                </a:ext>
              </a:extLst>
            </p:cNvPr>
            <p:cNvGraphicFramePr/>
            <p:nvPr>
              <p:extLst>
                <p:ext uri="{D42A27DB-BD31-4B8C-83A1-F6EECF244321}">
                  <p14:modId xmlns:p14="http://schemas.microsoft.com/office/powerpoint/2010/main" val="204131021"/>
                </p:ext>
              </p:extLst>
            </p:nvPr>
          </p:nvGraphicFramePr>
          <p:xfrm>
            <a:off x="83832" y="1816748"/>
            <a:ext cx="7236170" cy="1750691"/>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feld 19">
              <a:extLst>
                <a:ext uri="{FF2B5EF4-FFF2-40B4-BE49-F238E27FC236}">
                  <a16:creationId xmlns:a16="http://schemas.microsoft.com/office/drawing/2014/main" id="{0CD99894-5DFF-E492-C47B-2C3903A28BEA}"/>
                </a:ext>
              </a:extLst>
            </p:cNvPr>
            <p:cNvSpPr txBox="1"/>
            <p:nvPr/>
          </p:nvSpPr>
          <p:spPr>
            <a:xfrm>
              <a:off x="579253" y="1627054"/>
              <a:ext cx="694180" cy="307777"/>
            </a:xfrm>
            <a:prstGeom prst="rect">
              <a:avLst/>
            </a:prstGeom>
            <a:noFill/>
          </p:spPr>
          <p:txBody>
            <a:bodyPr wrap="square">
              <a:spAutoFit/>
            </a:bodyPr>
            <a:lstStyle/>
            <a:p>
              <a:pPr algn="ctr"/>
              <a:r>
                <a:rPr lang="de-DE" sz="1400" b="1">
                  <a:latin typeface="Calibri" pitchFamily="34" charset="0"/>
                  <a:sym typeface="Wingdings" panose="05000000000000000000" pitchFamily="2" charset="2"/>
                </a:rPr>
                <a:t>100 %</a:t>
              </a:r>
              <a:endParaRPr lang="de-DE" sz="1400" b="1"/>
            </a:p>
          </p:txBody>
        </p:sp>
        <p:sp>
          <p:nvSpPr>
            <p:cNvPr id="21" name="Textfeld 20">
              <a:extLst>
                <a:ext uri="{FF2B5EF4-FFF2-40B4-BE49-F238E27FC236}">
                  <a16:creationId xmlns:a16="http://schemas.microsoft.com/office/drawing/2014/main" id="{D6759381-CDFC-76F1-312F-52627D1BE8B8}"/>
                </a:ext>
              </a:extLst>
            </p:cNvPr>
            <p:cNvSpPr txBox="1"/>
            <p:nvPr/>
          </p:nvSpPr>
          <p:spPr>
            <a:xfrm>
              <a:off x="401443" y="3504643"/>
              <a:ext cx="1049801" cy="523220"/>
            </a:xfrm>
            <a:prstGeom prst="rect">
              <a:avLst/>
            </a:prstGeom>
            <a:noFill/>
          </p:spPr>
          <p:txBody>
            <a:bodyPr wrap="square">
              <a:spAutoFit/>
            </a:bodyPr>
            <a:lstStyle/>
            <a:p>
              <a:pPr algn="ctr"/>
              <a:r>
                <a:rPr lang="de-DE" sz="1400" b="1">
                  <a:latin typeface="Calibri" pitchFamily="34" charset="0"/>
                </a:rPr>
                <a:t>Erzeugter </a:t>
              </a:r>
              <a:br>
                <a:rPr lang="de-DE" sz="1400" b="1">
                  <a:latin typeface="Calibri" pitchFamily="34" charset="0"/>
                </a:rPr>
              </a:br>
              <a:r>
                <a:rPr lang="de-DE" sz="1400" b="1">
                  <a:latin typeface="Calibri" pitchFamily="34" charset="0"/>
                </a:rPr>
                <a:t>PV-Strom</a:t>
              </a:r>
              <a:endParaRPr lang="de-DE" sz="1400" b="1"/>
            </a:p>
          </p:txBody>
        </p:sp>
        <p:sp>
          <p:nvSpPr>
            <p:cNvPr id="22" name="Textfeld 21">
              <a:extLst>
                <a:ext uri="{FF2B5EF4-FFF2-40B4-BE49-F238E27FC236}">
                  <a16:creationId xmlns:a16="http://schemas.microsoft.com/office/drawing/2014/main" id="{7943723D-C2DD-3204-200F-5397576C8AE1}"/>
                </a:ext>
              </a:extLst>
            </p:cNvPr>
            <p:cNvSpPr txBox="1"/>
            <p:nvPr/>
          </p:nvSpPr>
          <p:spPr>
            <a:xfrm>
              <a:off x="1953167" y="1627054"/>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80 %</a:t>
              </a:r>
              <a:endParaRPr lang="de-DE" sz="1400" b="1"/>
            </a:p>
          </p:txBody>
        </p:sp>
        <p:sp>
          <p:nvSpPr>
            <p:cNvPr id="23" name="Textfeld 22">
              <a:extLst>
                <a:ext uri="{FF2B5EF4-FFF2-40B4-BE49-F238E27FC236}">
                  <a16:creationId xmlns:a16="http://schemas.microsoft.com/office/drawing/2014/main" id="{7E9CCB11-67A6-9085-C8B2-6CE9AC8B4809}"/>
                </a:ext>
              </a:extLst>
            </p:cNvPr>
            <p:cNvSpPr txBox="1"/>
            <p:nvPr/>
          </p:nvSpPr>
          <p:spPr>
            <a:xfrm>
              <a:off x="1953167" y="2867376"/>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20 %</a:t>
              </a:r>
              <a:endParaRPr lang="de-DE" sz="1400" b="1"/>
            </a:p>
          </p:txBody>
        </p:sp>
        <p:sp>
          <p:nvSpPr>
            <p:cNvPr id="24" name="Textfeld 23">
              <a:extLst>
                <a:ext uri="{FF2B5EF4-FFF2-40B4-BE49-F238E27FC236}">
                  <a16:creationId xmlns:a16="http://schemas.microsoft.com/office/drawing/2014/main" id="{0DBF0321-7435-FA75-C3C2-67B8BFC29A67}"/>
                </a:ext>
              </a:extLst>
            </p:cNvPr>
            <p:cNvSpPr txBox="1"/>
            <p:nvPr/>
          </p:nvSpPr>
          <p:spPr>
            <a:xfrm>
              <a:off x="1673034" y="3504643"/>
              <a:ext cx="1254447" cy="307777"/>
            </a:xfrm>
            <a:prstGeom prst="rect">
              <a:avLst/>
            </a:prstGeom>
            <a:noFill/>
          </p:spPr>
          <p:txBody>
            <a:bodyPr wrap="square">
              <a:spAutoFit/>
            </a:bodyPr>
            <a:lstStyle/>
            <a:p>
              <a:pPr algn="ctr"/>
              <a:r>
                <a:rPr lang="de-DE" sz="1400" b="1">
                  <a:latin typeface="Calibri" pitchFamily="34" charset="0"/>
                  <a:sym typeface="Wingdings" panose="05000000000000000000" pitchFamily="2" charset="2"/>
                </a:rPr>
                <a:t>20 % Haushalt</a:t>
              </a:r>
              <a:endParaRPr lang="de-DE" sz="1400" b="1"/>
            </a:p>
          </p:txBody>
        </p:sp>
        <p:sp>
          <p:nvSpPr>
            <p:cNvPr id="25" name="Textfeld 24">
              <a:extLst>
                <a:ext uri="{FF2B5EF4-FFF2-40B4-BE49-F238E27FC236}">
                  <a16:creationId xmlns:a16="http://schemas.microsoft.com/office/drawing/2014/main" id="{7E0955A3-A893-6C66-3889-8A7E2B0CF570}"/>
                </a:ext>
              </a:extLst>
            </p:cNvPr>
            <p:cNvSpPr txBox="1"/>
            <p:nvPr/>
          </p:nvSpPr>
          <p:spPr>
            <a:xfrm>
              <a:off x="3356610" y="1627054"/>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65 %</a:t>
              </a:r>
              <a:endParaRPr lang="de-DE" sz="1400" b="1"/>
            </a:p>
          </p:txBody>
        </p:sp>
        <p:sp>
          <p:nvSpPr>
            <p:cNvPr id="26" name="Textfeld 25">
              <a:extLst>
                <a:ext uri="{FF2B5EF4-FFF2-40B4-BE49-F238E27FC236}">
                  <a16:creationId xmlns:a16="http://schemas.microsoft.com/office/drawing/2014/main" id="{6C9B5C8A-F32C-9DDC-A5B5-833C09F39E84}"/>
                </a:ext>
              </a:extLst>
            </p:cNvPr>
            <p:cNvSpPr txBox="1"/>
            <p:nvPr/>
          </p:nvSpPr>
          <p:spPr>
            <a:xfrm>
              <a:off x="3356610" y="2640656"/>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35 %</a:t>
              </a:r>
              <a:endParaRPr lang="de-DE" sz="1400" b="1"/>
            </a:p>
          </p:txBody>
        </p:sp>
        <p:sp>
          <p:nvSpPr>
            <p:cNvPr id="27" name="Textfeld 26">
              <a:extLst>
                <a:ext uri="{FF2B5EF4-FFF2-40B4-BE49-F238E27FC236}">
                  <a16:creationId xmlns:a16="http://schemas.microsoft.com/office/drawing/2014/main" id="{69B284D1-EDDA-F4C8-C3BD-652C71A36F40}"/>
                </a:ext>
              </a:extLst>
            </p:cNvPr>
            <p:cNvSpPr txBox="1"/>
            <p:nvPr/>
          </p:nvSpPr>
          <p:spPr>
            <a:xfrm>
              <a:off x="3029661" y="3504643"/>
              <a:ext cx="1348078" cy="523220"/>
            </a:xfrm>
            <a:prstGeom prst="rect">
              <a:avLst/>
            </a:prstGeom>
            <a:noFill/>
          </p:spPr>
          <p:txBody>
            <a:bodyPr wrap="square">
              <a:spAutoFit/>
            </a:bodyPr>
            <a:lstStyle/>
            <a:p>
              <a:pPr algn="ctr"/>
              <a:r>
                <a:rPr lang="de-DE" sz="1400">
                  <a:latin typeface="Calibri" pitchFamily="34" charset="0"/>
                  <a:sym typeface="Wingdings" panose="05000000000000000000" pitchFamily="2" charset="2"/>
                </a:rPr>
                <a:t>  20 % Haushalt</a:t>
              </a:r>
              <a:br>
                <a:rPr lang="de-DE" sz="1400">
                  <a:latin typeface="Calibri" pitchFamily="34" charset="0"/>
                  <a:sym typeface="Wingdings" panose="05000000000000000000" pitchFamily="2" charset="2"/>
                </a:rPr>
              </a:br>
              <a:r>
                <a:rPr lang="de-DE" sz="1400" b="1">
                  <a:latin typeface="Calibri" pitchFamily="34" charset="0"/>
                  <a:sym typeface="Wingdings" panose="05000000000000000000" pitchFamily="2" charset="2"/>
                </a:rPr>
                <a:t>+15 % Speicher</a:t>
              </a:r>
              <a:endParaRPr lang="de-DE" sz="1400" b="1">
                <a:latin typeface="Calibri" pitchFamily="34" charset="0"/>
              </a:endParaRPr>
            </a:p>
          </p:txBody>
        </p:sp>
        <p:sp>
          <p:nvSpPr>
            <p:cNvPr id="28" name="Textfeld 27">
              <a:extLst>
                <a:ext uri="{FF2B5EF4-FFF2-40B4-BE49-F238E27FC236}">
                  <a16:creationId xmlns:a16="http://schemas.microsoft.com/office/drawing/2014/main" id="{6E2A1CD5-F14B-0A51-A04B-D6D827E5EC4E}"/>
                </a:ext>
              </a:extLst>
            </p:cNvPr>
            <p:cNvSpPr txBox="1"/>
            <p:nvPr/>
          </p:nvSpPr>
          <p:spPr>
            <a:xfrm>
              <a:off x="4751397" y="1627165"/>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35 %</a:t>
              </a:r>
              <a:endParaRPr lang="de-DE" sz="1400" b="1"/>
            </a:p>
          </p:txBody>
        </p:sp>
        <p:sp>
          <p:nvSpPr>
            <p:cNvPr id="29" name="Textfeld 28">
              <a:extLst>
                <a:ext uri="{FF2B5EF4-FFF2-40B4-BE49-F238E27FC236}">
                  <a16:creationId xmlns:a16="http://schemas.microsoft.com/office/drawing/2014/main" id="{349D99CB-E8DD-4FFA-B799-5C2D26C5C0DD}"/>
                </a:ext>
              </a:extLst>
            </p:cNvPr>
            <p:cNvSpPr txBox="1"/>
            <p:nvPr/>
          </p:nvSpPr>
          <p:spPr>
            <a:xfrm>
              <a:off x="4751397" y="2188420"/>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65 %</a:t>
              </a:r>
              <a:endParaRPr lang="de-DE" sz="1400" b="1"/>
            </a:p>
          </p:txBody>
        </p:sp>
        <p:sp>
          <p:nvSpPr>
            <p:cNvPr id="30" name="Textfeld 29">
              <a:extLst>
                <a:ext uri="{FF2B5EF4-FFF2-40B4-BE49-F238E27FC236}">
                  <a16:creationId xmlns:a16="http://schemas.microsoft.com/office/drawing/2014/main" id="{918E7783-0C33-2A55-ECE2-8F500B0CC9EB}"/>
                </a:ext>
              </a:extLst>
            </p:cNvPr>
            <p:cNvSpPr txBox="1"/>
            <p:nvPr/>
          </p:nvSpPr>
          <p:spPr>
            <a:xfrm>
              <a:off x="4239857" y="3504643"/>
              <a:ext cx="1736310" cy="855419"/>
            </a:xfrm>
            <a:prstGeom prst="rect">
              <a:avLst/>
            </a:prstGeom>
            <a:noFill/>
          </p:spPr>
          <p:txBody>
            <a:bodyPr wrap="square">
              <a:spAutoFit/>
            </a:bodyPr>
            <a:lstStyle/>
            <a:p>
              <a:pPr algn="ctr"/>
              <a:r>
                <a:rPr lang="de-DE" sz="1400">
                  <a:latin typeface="Calibri" pitchFamily="34" charset="0"/>
                  <a:sym typeface="Wingdings" panose="05000000000000000000" pitchFamily="2" charset="2"/>
                </a:rPr>
                <a:t>20 % Haushalt</a:t>
              </a:r>
            </a:p>
            <a:p>
              <a:pPr algn="ctr"/>
              <a:r>
                <a:rPr lang="de-DE" sz="1400">
                  <a:latin typeface="Calibri" pitchFamily="34" charset="0"/>
                  <a:sym typeface="Wingdings" panose="05000000000000000000" pitchFamily="2" charset="2"/>
                </a:rPr>
                <a:t>+15 % Speicher</a:t>
              </a:r>
            </a:p>
            <a:p>
              <a:pPr algn="ctr"/>
              <a:r>
                <a:rPr lang="de-DE" sz="1400" b="1">
                  <a:latin typeface="Calibri" pitchFamily="34" charset="0"/>
                  <a:sym typeface="Wingdings" panose="05000000000000000000" pitchFamily="2" charset="2"/>
                </a:rPr>
                <a:t>+30 % Wärme-pumpe</a:t>
              </a:r>
              <a:endParaRPr lang="de-DE" sz="1400">
                <a:latin typeface="Calibri" pitchFamily="34" charset="0"/>
              </a:endParaRPr>
            </a:p>
          </p:txBody>
        </p:sp>
        <p:sp>
          <p:nvSpPr>
            <p:cNvPr id="31" name="Textfeld 30">
              <a:extLst>
                <a:ext uri="{FF2B5EF4-FFF2-40B4-BE49-F238E27FC236}">
                  <a16:creationId xmlns:a16="http://schemas.microsoft.com/office/drawing/2014/main" id="{07258759-7AB0-B382-A8D3-931AB54EA1F0}"/>
                </a:ext>
              </a:extLst>
            </p:cNvPr>
            <p:cNvSpPr txBox="1"/>
            <p:nvPr/>
          </p:nvSpPr>
          <p:spPr>
            <a:xfrm>
              <a:off x="6152340" y="1627053"/>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25 %</a:t>
              </a:r>
              <a:endParaRPr lang="de-DE" sz="1400" b="1"/>
            </a:p>
          </p:txBody>
        </p:sp>
        <p:sp>
          <p:nvSpPr>
            <p:cNvPr id="32" name="Textfeld 31">
              <a:extLst>
                <a:ext uri="{FF2B5EF4-FFF2-40B4-BE49-F238E27FC236}">
                  <a16:creationId xmlns:a16="http://schemas.microsoft.com/office/drawing/2014/main" id="{A4E56075-EA9C-B7BF-D769-9AD83A8C6323}"/>
                </a:ext>
              </a:extLst>
            </p:cNvPr>
            <p:cNvSpPr txBox="1"/>
            <p:nvPr/>
          </p:nvSpPr>
          <p:spPr>
            <a:xfrm>
              <a:off x="6152340" y="2021635"/>
              <a:ext cx="694180" cy="307777"/>
            </a:xfrm>
            <a:prstGeom prst="rect">
              <a:avLst/>
            </a:prstGeom>
            <a:noFill/>
          </p:spPr>
          <p:txBody>
            <a:bodyPr wrap="square" anchor="ctr">
              <a:spAutoFit/>
            </a:bodyPr>
            <a:lstStyle/>
            <a:p>
              <a:pPr algn="ctr"/>
              <a:r>
                <a:rPr lang="de-DE" sz="1400" b="1">
                  <a:latin typeface="Calibri" pitchFamily="34" charset="0"/>
                  <a:sym typeface="Wingdings" panose="05000000000000000000" pitchFamily="2" charset="2"/>
                </a:rPr>
                <a:t>75 %</a:t>
              </a:r>
              <a:endParaRPr lang="de-DE" sz="1400" b="1"/>
            </a:p>
          </p:txBody>
        </p:sp>
        <p:sp>
          <p:nvSpPr>
            <p:cNvPr id="33" name="Textfeld 32">
              <a:extLst>
                <a:ext uri="{FF2B5EF4-FFF2-40B4-BE49-F238E27FC236}">
                  <a16:creationId xmlns:a16="http://schemas.microsoft.com/office/drawing/2014/main" id="{B6019E9A-64A2-BC91-4142-7EA506268854}"/>
                </a:ext>
              </a:extLst>
            </p:cNvPr>
            <p:cNvSpPr txBox="1"/>
            <p:nvPr/>
          </p:nvSpPr>
          <p:spPr>
            <a:xfrm>
              <a:off x="5564750" y="3504643"/>
              <a:ext cx="1888411" cy="1169551"/>
            </a:xfrm>
            <a:prstGeom prst="rect">
              <a:avLst/>
            </a:prstGeom>
            <a:noFill/>
          </p:spPr>
          <p:txBody>
            <a:bodyPr wrap="square">
              <a:spAutoFit/>
            </a:bodyPr>
            <a:lstStyle/>
            <a:p>
              <a:pPr algn="ctr"/>
              <a:r>
                <a:rPr lang="de-DE" sz="1400">
                  <a:latin typeface="Calibri" pitchFamily="34" charset="0"/>
                  <a:sym typeface="Wingdings" panose="05000000000000000000" pitchFamily="2" charset="2"/>
                </a:rPr>
                <a:t>  20 % Haushalt</a:t>
              </a:r>
            </a:p>
            <a:p>
              <a:pPr algn="ctr"/>
              <a:r>
                <a:rPr lang="de-DE" sz="1400">
                  <a:latin typeface="Calibri" pitchFamily="34" charset="0"/>
                  <a:sym typeface="Wingdings" panose="05000000000000000000" pitchFamily="2" charset="2"/>
                </a:rPr>
                <a:t>+15 % Speicher</a:t>
              </a:r>
            </a:p>
            <a:p>
              <a:pPr algn="ctr"/>
              <a:r>
                <a:rPr lang="de-DE" sz="1400">
                  <a:latin typeface="Calibri" pitchFamily="34" charset="0"/>
                  <a:sym typeface="Wingdings" panose="05000000000000000000" pitchFamily="2" charset="2"/>
                </a:rPr>
                <a:t>+30 % Wärme-</a:t>
              </a:r>
              <a:br>
                <a:rPr lang="de-DE" sz="1400">
                  <a:latin typeface="Calibri" pitchFamily="34" charset="0"/>
                  <a:sym typeface="Wingdings" panose="05000000000000000000" pitchFamily="2" charset="2"/>
                </a:rPr>
              </a:br>
              <a:r>
                <a:rPr lang="de-DE" sz="1400">
                  <a:latin typeface="Calibri" pitchFamily="34" charset="0"/>
                  <a:sym typeface="Wingdings" panose="05000000000000000000" pitchFamily="2" charset="2"/>
                </a:rPr>
                <a:t>pumpe</a:t>
              </a:r>
            </a:p>
            <a:p>
              <a:pPr algn="ctr"/>
              <a:r>
                <a:rPr lang="de-DE" sz="1400" b="1">
                  <a:latin typeface="Calibri" pitchFamily="34" charset="0"/>
                  <a:sym typeface="Wingdings" panose="05000000000000000000" pitchFamily="2" charset="2"/>
                </a:rPr>
                <a:t>+10 % E-Auto</a:t>
              </a:r>
              <a:endParaRPr lang="de-DE" sz="1400" b="1"/>
            </a:p>
          </p:txBody>
        </p:sp>
        <p:sp>
          <p:nvSpPr>
            <p:cNvPr id="34" name="Textfeld 33">
              <a:extLst>
                <a:ext uri="{FF2B5EF4-FFF2-40B4-BE49-F238E27FC236}">
                  <a16:creationId xmlns:a16="http://schemas.microsoft.com/office/drawing/2014/main" id="{DE09F1DC-0C6D-B158-8F06-9382CAAF36C7}"/>
                </a:ext>
              </a:extLst>
            </p:cNvPr>
            <p:cNvSpPr txBox="1"/>
            <p:nvPr/>
          </p:nvSpPr>
          <p:spPr>
            <a:xfrm>
              <a:off x="7496445" y="1627053"/>
              <a:ext cx="1495255" cy="307777"/>
            </a:xfrm>
            <a:prstGeom prst="rect">
              <a:avLst/>
            </a:prstGeom>
            <a:noFill/>
          </p:spPr>
          <p:txBody>
            <a:bodyPr wrap="square">
              <a:spAutoFit/>
            </a:bodyPr>
            <a:lstStyle/>
            <a:p>
              <a:r>
                <a:rPr lang="de-DE" sz="1400" b="1">
                  <a:latin typeface="Calibri" pitchFamily="34" charset="0"/>
                </a:rPr>
                <a:t>Netzeinspeisung</a:t>
              </a:r>
              <a:endParaRPr lang="de-DE" sz="1400" b="1"/>
            </a:p>
          </p:txBody>
        </p:sp>
        <p:sp>
          <p:nvSpPr>
            <p:cNvPr id="35" name="Textfeld 34">
              <a:extLst>
                <a:ext uri="{FF2B5EF4-FFF2-40B4-BE49-F238E27FC236}">
                  <a16:creationId xmlns:a16="http://schemas.microsoft.com/office/drawing/2014/main" id="{85A2F74D-9D6D-BDC0-57FC-41E32BE82E0D}"/>
                </a:ext>
              </a:extLst>
            </p:cNvPr>
            <p:cNvSpPr txBox="1"/>
            <p:nvPr/>
          </p:nvSpPr>
          <p:spPr>
            <a:xfrm>
              <a:off x="7496445" y="2617123"/>
              <a:ext cx="2173063" cy="523220"/>
            </a:xfrm>
            <a:prstGeom prst="rect">
              <a:avLst/>
            </a:prstGeom>
            <a:noFill/>
          </p:spPr>
          <p:txBody>
            <a:bodyPr wrap="square">
              <a:spAutoFit/>
            </a:bodyPr>
            <a:lstStyle/>
            <a:p>
              <a:r>
                <a:rPr lang="de-DE" sz="1400" b="1">
                  <a:latin typeface="Calibri" pitchFamily="34" charset="0"/>
                </a:rPr>
                <a:t>Selbstgenutzter </a:t>
              </a:r>
              <a:br>
                <a:rPr lang="de-DE" sz="1400" b="1">
                  <a:latin typeface="Calibri" pitchFamily="34" charset="0"/>
                </a:rPr>
              </a:br>
              <a:r>
                <a:rPr lang="de-DE" sz="1400" b="1">
                  <a:latin typeface="Calibri" pitchFamily="34" charset="0"/>
                </a:rPr>
                <a:t>Strom</a:t>
              </a:r>
              <a:endParaRPr lang="de-DE" sz="1400" b="1"/>
            </a:p>
          </p:txBody>
        </p:sp>
        <p:sp>
          <p:nvSpPr>
            <p:cNvPr id="36" name="Geschweifte Klammer rechts 35">
              <a:extLst>
                <a:ext uri="{FF2B5EF4-FFF2-40B4-BE49-F238E27FC236}">
                  <a16:creationId xmlns:a16="http://schemas.microsoft.com/office/drawing/2014/main" id="{AFFDC9D8-5462-057F-2BC2-7E101B661D82}"/>
                </a:ext>
                <a:ext uri="{C183D7F6-B498-43B3-948B-1728B52AA6E4}">
                  <adec:decorative xmlns:adec="http://schemas.microsoft.com/office/drawing/2017/decorative" val="1"/>
                </a:ext>
              </a:extLst>
            </p:cNvPr>
            <p:cNvSpPr/>
            <p:nvPr/>
          </p:nvSpPr>
          <p:spPr>
            <a:xfrm>
              <a:off x="7210361" y="2317901"/>
              <a:ext cx="279061" cy="1106327"/>
            </a:xfrm>
            <a:prstGeom prst="rightBrace">
              <a:avLst>
                <a:gd name="adj1" fmla="val 35639"/>
                <a:gd name="adj2" fmla="val 50000"/>
              </a:avLst>
            </a:prstGeom>
            <a:ln w="38100">
              <a:solidFill>
                <a:srgbClr val="0063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41" name="Inhaltsplatzhalter 2">
            <a:extLst>
              <a:ext uri="{FF2B5EF4-FFF2-40B4-BE49-F238E27FC236}">
                <a16:creationId xmlns:a16="http://schemas.microsoft.com/office/drawing/2014/main" id="{2313A5B1-B9AD-EDB5-D388-442C21B766A3}"/>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Alle Werte sind exemplarisch aber als realistische Größenordnung zu verstehen und können im Einzelfall – u.a. je nach Verbrauch und Nutzerverhalten – erheblich abweichen.</a:t>
            </a:r>
          </a:p>
        </p:txBody>
      </p:sp>
      <p:cxnSp>
        <p:nvCxnSpPr>
          <p:cNvPr id="14" name="Gerader Verbinder 13">
            <a:extLst>
              <a:ext uri="{FF2B5EF4-FFF2-40B4-BE49-F238E27FC236}">
                <a16:creationId xmlns:a16="http://schemas.microsoft.com/office/drawing/2014/main" id="{04D7C0F2-ABCA-BAFF-F0AE-916A695F1D07}"/>
              </a:ext>
              <a:ext uri="{C183D7F6-B498-43B3-948B-1728B52AA6E4}">
                <adec:decorative xmlns:adec="http://schemas.microsoft.com/office/drawing/2017/decorative" val="1"/>
              </a:ext>
            </a:extLst>
          </p:cNvPr>
          <p:cNvCxnSpPr>
            <a:cxnSpLocks/>
          </p:cNvCxnSpPr>
          <p:nvPr/>
        </p:nvCxnSpPr>
        <p:spPr>
          <a:xfrm flipV="1">
            <a:off x="685800" y="6333615"/>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Gerader Verbinder 6">
            <a:extLst>
              <a:ext uri="{FF2B5EF4-FFF2-40B4-BE49-F238E27FC236}">
                <a16:creationId xmlns:a16="http://schemas.microsoft.com/office/drawing/2014/main" id="{42BB911D-D313-2B4A-F910-FE5422DF745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A64F48FA-5FA9-E2DC-7732-03C8B5D99CD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63DE16E-0AB7-8F58-8D97-68C656DAD3A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0270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5B676-1503-AB2E-7799-DBD76C7CB73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7000911-CA99-30A2-5538-5B5AEB2CF2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752C81AD-66DD-581A-F248-A3FD9B28327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Ertrag bei unterschiedlicher Ausrichtung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ie Grafik zeigt ein schematisches Gebäude, das den möglichen Ertrag von Photovoltaik-Anlagen in Abhängigkeit von Dachausrichtung und Dachneigung verdeutlicht. Der höchste Stromertrag kann auf schrägen Dachflächen erzeugt werden, die nach Süden ausgerichtet sind (100 %). Abweichungen nach Osten und Westen gehen mit Ertragseinbußen von ca. 5 bis 20 % einher. Auch Flachdächer erreichen einen hohen Ertrag von ca. 90 %. Senkrechte Module an der Fassade führen ebenso zu Ertragseinbußen, wobei Module an der Südfassade trotzdem noch Stromerträge von ca. 70 % verglichen zu einem Süddach liefern. ">
            <a:extLst>
              <a:ext uri="{FF2B5EF4-FFF2-40B4-BE49-F238E27FC236}">
                <a16:creationId xmlns:a16="http://schemas.microsoft.com/office/drawing/2014/main" id="{F3C3630A-6D55-E68F-2E0F-B5D34B65D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015999"/>
            <a:ext cx="4509225" cy="4216697"/>
          </a:xfrm>
          <a:prstGeom prst="rect">
            <a:avLst/>
          </a:prstGeom>
        </p:spPr>
      </p:pic>
      <p:sp>
        <p:nvSpPr>
          <p:cNvPr id="6"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70E649FC-F2F0-AF4D-D664-22D58D9CC09A}"/>
              </a:ext>
            </a:extLst>
          </p:cNvPr>
          <p:cNvSpPr txBox="1">
            <a:spLocks/>
          </p:cNvSpPr>
          <p:nvPr/>
        </p:nvSpPr>
        <p:spPr>
          <a:xfrm>
            <a:off x="5419725" y="2133600"/>
            <a:ext cx="5706540"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Ausrichtung der Photovoltaikanlage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Süd: höchster Stromertrag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Ost-West: Stromerzeugung, wenn Bedarf am höchsten </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Neigungswinkel</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optimal: 30 – 35 °(höchster Ertrag)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minimal: 10 – 15 °(Selbstreinigungseffekt)</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Verschattung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in Vorplanung berücksichtigen</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ggf. Zusatzkomponenten einplanen* </a:t>
            </a:r>
          </a:p>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Verschmutzung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regelmäßige Reinigung der Module sinnvoll</a:t>
            </a:r>
          </a:p>
        </p:txBody>
      </p:sp>
      <p:cxnSp>
        <p:nvCxnSpPr>
          <p:cNvPr id="13" name="Gerader Verbinder 6">
            <a:extLst>
              <a:ext uri="{FF2B5EF4-FFF2-40B4-BE49-F238E27FC236}">
                <a16:creationId xmlns:a16="http://schemas.microsoft.com/office/drawing/2014/main" id="{C3878887-BDB7-ADBE-58CD-0E2DCD3293E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5D72AE2E-C235-3152-71AF-980BEA73D11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0356A50-CC63-1CB8-3C42-EF48D786F35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B44E706-E74F-6F92-4064-F83BBCFF461A}"/>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52</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83184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623BD-5D7C-4522-1C9B-7B701D8E3FE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82F21D0-B305-25A9-6D12-FE0FAE4EE8A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43244442-75A4-E7E1-9461-20626C8469F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Photovoltaik-Anlage mit Wärmepumpe</a:t>
            </a:r>
          </a:p>
        </p:txBody>
      </p:sp>
      <p:sp>
        <p:nvSpPr>
          <p:cNvPr id="5"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7672552A-A8CA-BF33-9926-A3CB1DA183C7}"/>
              </a:ext>
            </a:extLst>
          </p:cNvPr>
          <p:cNvSpPr txBox="1">
            <a:spLocks/>
          </p:cNvSpPr>
          <p:nvPr/>
        </p:nvSpPr>
        <p:spPr>
          <a:xfrm>
            <a:off x="612001" y="1800000"/>
            <a:ext cx="4297531" cy="2503482"/>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Beispiel aus der Praxis:</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Mehrfamilienhaus mit 4 Wohneinheiten (saniert zum Effizienzhaus 55)</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PV-Anlage mit 10 kWp Leistung</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20 kW Leistung</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Eigenverbrauchsquote steigt durch die Wärmepumpe wird mehr produzierter PV-Strom selbst genutzt</a:t>
            </a:r>
          </a:p>
        </p:txBody>
      </p:sp>
      <p:graphicFrame>
        <p:nvGraphicFramePr>
          <p:cNvPr id="10" name="Diagramm 9" descr="Die Säulengrafik zeigt für ein Beispielhaus den erzeugten Strom je Monat im Jahresverlauf. Diesen Werten sind die Stromverbräuche der einzelnen Monate gegenübergestellt. Im Winter ist die Erzeugung deutlich geringer als der Verbrauch. Im Sommer sind beide Werte in etwa gleich auf. ">
            <a:extLst>
              <a:ext uri="{FF2B5EF4-FFF2-40B4-BE49-F238E27FC236}">
                <a16:creationId xmlns:a16="http://schemas.microsoft.com/office/drawing/2014/main" id="{41CF3FCA-4502-B0D3-490A-7F34291989EB}"/>
              </a:ext>
            </a:extLst>
          </p:cNvPr>
          <p:cNvGraphicFramePr/>
          <p:nvPr>
            <p:extLst>
              <p:ext uri="{D42A27DB-BD31-4B8C-83A1-F6EECF244321}">
                <p14:modId xmlns:p14="http://schemas.microsoft.com/office/powerpoint/2010/main" val="2870787538"/>
              </p:ext>
            </p:extLst>
          </p:nvPr>
        </p:nvGraphicFramePr>
        <p:xfrm>
          <a:off x="5086350" y="2037096"/>
          <a:ext cx="5915025" cy="372381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feld 14">
            <a:extLst>
              <a:ext uri="{FF2B5EF4-FFF2-40B4-BE49-F238E27FC236}">
                <a16:creationId xmlns:a16="http://schemas.microsoft.com/office/drawing/2014/main" id="{00E2B4A7-24AE-30D2-BA1E-5C7060946C9C}"/>
              </a:ext>
              <a:ext uri="{C183D7F6-B498-43B3-948B-1728B52AA6E4}">
                <adec:decorative xmlns:adec="http://schemas.microsoft.com/office/drawing/2017/decorative" val="1"/>
              </a:ext>
            </a:extLst>
          </p:cNvPr>
          <p:cNvSpPr txBox="1"/>
          <p:nvPr/>
        </p:nvSpPr>
        <p:spPr>
          <a:xfrm>
            <a:off x="5236180" y="1933773"/>
            <a:ext cx="739140" cy="307777"/>
          </a:xfrm>
          <a:prstGeom prst="rect">
            <a:avLst/>
          </a:prstGeom>
          <a:noFill/>
        </p:spPr>
        <p:txBody>
          <a:bodyPr wrap="square" rtlCol="0">
            <a:spAutoFit/>
          </a:bodyPr>
          <a:lstStyle/>
          <a:p>
            <a:r>
              <a:rPr lang="de-DE" sz="1400">
                <a:latin typeface="Calibri" pitchFamily="34" charset="0"/>
              </a:rPr>
              <a:t>kWh</a:t>
            </a:r>
          </a:p>
        </p:txBody>
      </p:sp>
      <p:sp>
        <p:nvSpPr>
          <p:cNvPr id="17" name="Textfeld 16">
            <a:extLst>
              <a:ext uri="{FF2B5EF4-FFF2-40B4-BE49-F238E27FC236}">
                <a16:creationId xmlns:a16="http://schemas.microsoft.com/office/drawing/2014/main" id="{37A9CA58-0AEA-63AC-A7AB-062530BECDD0}"/>
              </a:ext>
            </a:extLst>
          </p:cNvPr>
          <p:cNvSpPr txBox="1"/>
          <p:nvPr/>
        </p:nvSpPr>
        <p:spPr>
          <a:xfrm rot="21396375">
            <a:off x="7281244" y="1881346"/>
            <a:ext cx="2763774" cy="523220"/>
          </a:xfrm>
          <a:prstGeom prst="rect">
            <a:avLst/>
          </a:prstGeom>
          <a:solidFill>
            <a:schemeClr val="bg1"/>
          </a:solidFill>
          <a:ln w="38100">
            <a:solidFill>
              <a:srgbClr val="EC6607"/>
            </a:solidFill>
          </a:ln>
        </p:spPr>
        <p:txBody>
          <a:bodyPr wrap="square" rtlCol="0">
            <a:spAutoFit/>
          </a:bodyPr>
          <a:lstStyle/>
          <a:p>
            <a:r>
              <a:rPr lang="de-DE" sz="1400">
                <a:latin typeface="Calibri" panose="020F0502020204030204" pitchFamily="34" charset="0"/>
                <a:cs typeface="Calibri" panose="020F0502020204030204" pitchFamily="34" charset="0"/>
              </a:rPr>
              <a:t>Photovoltaik-Ertrag reicht nicht für Wärmepumpenbetrieb im Winter</a:t>
            </a:r>
          </a:p>
        </p:txBody>
      </p:sp>
      <p:cxnSp>
        <p:nvCxnSpPr>
          <p:cNvPr id="13" name="Gerader Verbinder 6">
            <a:extLst>
              <a:ext uri="{FF2B5EF4-FFF2-40B4-BE49-F238E27FC236}">
                <a16:creationId xmlns:a16="http://schemas.microsoft.com/office/drawing/2014/main" id="{2955C22E-F0A3-383A-4777-77AF7CF64C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4E3BCE4-5FE0-F1DD-8464-E81EA12B5A1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33B0A35-7328-CCD1-1530-A694E4D0A3C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2AA9F7A-B416-FF83-A69A-3DA5B80AB8E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53</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2075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F16B-ACCA-992E-DC9B-5BC4532F4E1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57F2775-CC43-BC13-AB29-5B83426D5F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AF869EFE-4E5E-0C82-141D-AE385168BB2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Ersteinschätzung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Energieatlas BW – Solarkataster</a:t>
            </a:r>
          </a:p>
        </p:txBody>
      </p:sp>
      <p:pic>
        <p:nvPicPr>
          <p:cNvPr id="4" name="Grafik 3" descr="Die Grafik zeigt einen Bildausschnitt vom Energieatlas BW, einem digitalen Tool zur überschlägigen Analyse von Dachflächen hinsichtlich der Nutzung von Photovoltaik-Anlagen. Die verschiedenen Farben der Dächer geben einen Anhaltspunkt über die Höhe der solaren Einstrahlung, die ein wichtiger Faktor für die Eignung einer PV-Anlage darstellt. Rote Dachflächen sind optimal für die solare Stromerzeugung geeignet. Orangene und gelbe Dachflächen weisen eine etwas geringere Einstrahlung auf. Blaue Dachflächen weisen eine niedrige solare Einstrahlung auf und eignen sich nicht so gut zur solaren Stromerzeugung.">
            <a:extLst>
              <a:ext uri="{FF2B5EF4-FFF2-40B4-BE49-F238E27FC236}">
                <a16:creationId xmlns:a16="http://schemas.microsoft.com/office/drawing/2014/main" id="{C9018B39-0949-1C2A-8FB3-3D4A306DF2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38" y="1669596"/>
            <a:ext cx="8059733" cy="4214631"/>
          </a:xfrm>
          <a:prstGeom prst="rect">
            <a:avLst/>
          </a:prstGeom>
        </p:spPr>
      </p:pic>
      <p:sp>
        <p:nvSpPr>
          <p:cNvPr id="6"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0650B1F7-ADAD-63A5-FE96-C8A46AB289CA}"/>
              </a:ext>
            </a:extLst>
          </p:cNvPr>
          <p:cNvSpPr txBox="1">
            <a:spLocks/>
          </p:cNvSpPr>
          <p:nvPr/>
        </p:nvSpPr>
        <p:spPr>
          <a:xfrm>
            <a:off x="5094885" y="4423272"/>
            <a:ext cx="5725515" cy="1710828"/>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zeigt Solarpotenzial von Dachflächen</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liefert hilfreiche Zusatzinformationen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z.B. Dachfläche, -ausrichtung, -neigung, etc.</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ermöglicht überschlägige Wirtschaftlichkeitsberechnung mit umfangreichen Eingabemöglichkeiten </a:t>
            </a:r>
          </a:p>
        </p:txBody>
      </p:sp>
      <p:sp>
        <p:nvSpPr>
          <p:cNvPr id="10" name="Inhaltsplatzhalter 2">
            <a:extLst>
              <a:ext uri="{FF2B5EF4-FFF2-40B4-BE49-F238E27FC236}">
                <a16:creationId xmlns:a16="http://schemas.microsoft.com/office/drawing/2014/main" id="{A8AD48EF-3A94-27BF-ACA3-3466FD907F23}"/>
              </a:ext>
              <a:ext uri="{C183D7F6-B498-43B3-948B-1728B52AA6E4}">
                <adec:decorative xmlns:adec="http://schemas.microsoft.com/office/drawing/2017/decorative" val="1"/>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www.energieatlas-bw.de</a:t>
            </a:r>
          </a:p>
        </p:txBody>
      </p:sp>
      <p:cxnSp>
        <p:nvCxnSpPr>
          <p:cNvPr id="13" name="Gerader Verbinder 6">
            <a:extLst>
              <a:ext uri="{FF2B5EF4-FFF2-40B4-BE49-F238E27FC236}">
                <a16:creationId xmlns:a16="http://schemas.microsoft.com/office/drawing/2014/main" id="{BAC12815-7200-4D7F-DBB0-CCFBDFF5596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271D897-A4BC-F611-076C-38A29238C06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42F290FA-72A2-DCAF-C376-4459434600C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05A3A4F-735E-56C2-0D04-78F58C9FCA1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43515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1BA8F-21DD-2B76-F90D-A0EF3879117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427349B-FA15-7366-2670-A16C9887DE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EE9755C6-169A-96B9-D06F-3B917D680D1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Informationen für Mehrfamilienhäuser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Kostenfreier Leitfaden</a:t>
            </a:r>
          </a:p>
        </p:txBody>
      </p:sp>
      <p:pic>
        <p:nvPicPr>
          <p:cNvPr id="4" name="Grafik 3">
            <a:extLst>
              <a:ext uri="{FF2B5EF4-FFF2-40B4-BE49-F238E27FC236}">
                <a16:creationId xmlns:a16="http://schemas.microsoft.com/office/drawing/2014/main" id="{ADC46E78-CF22-10BC-2331-36653CA8388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8" y="1962103"/>
            <a:ext cx="6162677" cy="4005988"/>
          </a:xfrm>
          <a:prstGeom prst="rect">
            <a:avLst/>
          </a:prstGeom>
          <a:ln>
            <a:solidFill>
              <a:schemeClr val="bg1">
                <a:lumMod val="75000"/>
              </a:schemeClr>
            </a:solidFill>
          </a:ln>
        </p:spPr>
      </p:pic>
      <p:sp>
        <p:nvSpPr>
          <p:cNvPr id="17" name="Inhaltsplatzhalter 4" descr="Vorteile&#10;frühzeitige Nutzung von Erneuerbaren möglich (bei schrittweiser Sanierung) &#10;höhere Vorlauftemperaturen möglich &#10;geeignet für Denkmäler &#10;&#10;Nachteile&#10;höhere Wartungskosten &#10;mehr Platzbedarf&#10;Fehleranfälligeres System&#10;">
            <a:extLst>
              <a:ext uri="{FF2B5EF4-FFF2-40B4-BE49-F238E27FC236}">
                <a16:creationId xmlns:a16="http://schemas.microsoft.com/office/drawing/2014/main" id="{C3A5795B-F864-AB03-2023-3B55022B71DB}"/>
              </a:ext>
              <a:ext uri="{C183D7F6-B498-43B3-948B-1728B52AA6E4}">
                <adec:decorative xmlns:adec="http://schemas.microsoft.com/office/drawing/2017/decorative" val="0"/>
              </a:ext>
            </a:extLst>
          </p:cNvPr>
          <p:cNvSpPr txBox="1">
            <a:spLocks/>
          </p:cNvSpPr>
          <p:nvPr/>
        </p:nvSpPr>
        <p:spPr>
          <a:xfrm>
            <a:off x="7000876" y="2133600"/>
            <a:ext cx="5011214"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chemeClr val="tx1"/>
              </a:buClr>
              <a:buNone/>
            </a:pPr>
            <a:r>
              <a:rPr lang="de-DE" sz="1800" b="1">
                <a:latin typeface="Calibri" panose="020F0502020204030204" pitchFamily="34" charset="0"/>
                <a:cs typeface="Calibri" panose="020F0502020204030204" pitchFamily="34" charset="0"/>
              </a:rPr>
              <a:t>Beinhaltet:</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Vorstellung aller Betriebskonzepte</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Schritt-für-Schritt-Anleitung zur</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Projektumsetzung</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Glossar mit Begriffserklärungen,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Musterdokumenten und weiteren</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Informationen</a:t>
            </a:r>
          </a:p>
          <a:p>
            <a:pPr marL="0" indent="0">
              <a:lnSpc>
                <a:spcPct val="100000"/>
              </a:lnSpc>
              <a:spcBef>
                <a:spcPts val="0"/>
              </a:spcBef>
              <a:spcAft>
                <a:spcPts val="600"/>
              </a:spcAft>
              <a:buClr>
                <a:schemeClr val="tx1"/>
              </a:buClr>
              <a:buNone/>
            </a:pPr>
            <a:endParaRPr lang="de-DE" sz="1800">
              <a:latin typeface="Calibri" panose="020F0502020204030204" pitchFamily="34" charset="0"/>
              <a:cs typeface="Calibri" panose="020F0502020204030204" pitchFamily="34" charset="0"/>
            </a:endParaRPr>
          </a:p>
        </p:txBody>
      </p:sp>
      <p:sp>
        <p:nvSpPr>
          <p:cNvPr id="10" name="Inhaltsplatzhalter 2">
            <a:extLst>
              <a:ext uri="{FF2B5EF4-FFF2-40B4-BE49-F238E27FC236}">
                <a16:creationId xmlns:a16="http://schemas.microsoft.com/office/drawing/2014/main" id="{7505282D-C2B1-BB32-DA95-3923C25D8A67}"/>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energieagentur-regio-freiburg.eu/pv-mehrparteienhaus </a:t>
            </a:r>
          </a:p>
        </p:txBody>
      </p:sp>
      <p:cxnSp>
        <p:nvCxnSpPr>
          <p:cNvPr id="14" name="Gerader Verbinder 13">
            <a:extLst>
              <a:ext uri="{FF2B5EF4-FFF2-40B4-BE49-F238E27FC236}">
                <a16:creationId xmlns:a16="http://schemas.microsoft.com/office/drawing/2014/main" id="{A9C2FA23-032D-52DB-F551-3C8D8F33BC4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Gerader Verbinder 6">
            <a:extLst>
              <a:ext uri="{FF2B5EF4-FFF2-40B4-BE49-F238E27FC236}">
                <a16:creationId xmlns:a16="http://schemas.microsoft.com/office/drawing/2014/main" id="{29385784-F3DD-F333-E9D3-D64E440F041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9DE04D04-2B6D-F3A2-C249-E26A584BE4F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9D73939-2ED9-0485-63AD-FB2D49B18D99}"/>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55</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0302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F912-F51A-FB06-0894-FDC93BC6978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D713AB4F-FAFC-51DC-732D-D7247CE601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91239BA2-C161-B2CF-7C43-7048C5FC2995}"/>
              </a:ext>
            </a:extLst>
          </p:cNvPr>
          <p:cNvSpPr txBox="1">
            <a:spLocks noGrp="1"/>
          </p:cNvSpPr>
          <p:nvPr>
            <p:ph type="title" idx="4294967295"/>
          </p:nvPr>
        </p:nvSpPr>
        <p:spPr>
          <a:xfrm>
            <a:off x="722889" y="216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PACKEN WIR</a:t>
            </a:r>
            <a:r>
              <a:rPr kumimoji="0" lang="de-DE" sz="4000" b="1" i="0" u="none" strike="noStrike" kern="1200" cap="none" spc="0" normalizeH="0" baseline="0" noProof="0">
                <a:ln>
                  <a:noFill/>
                </a:ln>
                <a:solidFill>
                  <a:schemeClr val="tx1"/>
                </a:solidFill>
                <a:effectLst/>
                <a:uLnTx/>
                <a:uFillTx/>
                <a:latin typeface="+mn-lt"/>
                <a:ea typeface="+mn-ea"/>
                <a:cs typeface="+mn-cs"/>
              </a:rPr>
              <a:t>’</a:t>
            </a: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 AN!</a:t>
            </a:r>
          </a:p>
        </p:txBody>
      </p:sp>
    </p:spTree>
    <p:extLst>
      <p:ext uri="{BB962C8B-B14F-4D97-AF65-F5344CB8AC3E}">
        <p14:creationId xmlns:p14="http://schemas.microsoft.com/office/powerpoint/2010/main" val="7752661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smtClean="0">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configuration xmlns:c="https://ns.axes4.com/axesSlide/configuration">
  <c:group id="Styles"/>
  <c:group id="Content"/>
  <c:group id="METADATA">
    <c:group id="Ids">
      <c:property id="DocumentID" type="string">2f62b9c5-456c-4817-a804-0cedf4a44190</c:property>
    </c:group>
  </c:group>
</c:configuratio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B392EDC27315C4BBDFF2E2C9E439E4D" ma:contentTypeVersion="19" ma:contentTypeDescription="Ein neues Dokument erstellen." ma:contentTypeScope="" ma:versionID="4ff8dfb4b914721dbd50d6cbee16a2f0">
  <xsd:schema xmlns:xsd="http://www.w3.org/2001/XMLSchema" xmlns:xs="http://www.w3.org/2001/XMLSchema" xmlns:p="http://schemas.microsoft.com/office/2006/metadata/properties" xmlns:ns2="b610574e-a045-4976-83f4-9883a0b9c0b6" xmlns:ns3="e2a3632f-9646-422d-856d-b7f16cf1e6d4" targetNamespace="http://schemas.microsoft.com/office/2006/metadata/properties" ma:root="true" ma:fieldsID="a5320f59600f0df59f13f565a00216be" ns2:_="" ns3:_="">
    <xsd:import namespace="b610574e-a045-4976-83f4-9883a0b9c0b6"/>
    <xsd:import namespace="e2a3632f-9646-422d-856d-b7f16cf1e6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0574e-a045-4976-83f4-9883a0b9c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c3142e4c-91d2-4bb3-8dc6-91a7882f17a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632f-9646-422d-856d-b7f16cf1e6d4"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54e198f0-a6d4-4aed-87ed-63fd02197ecd}" ma:internalName="TaxCatchAll" ma:showField="CatchAllData" ma:web="e2a3632f-9646-422d-856d-b7f16cf1e6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e2a3632f-9646-422d-856d-b7f16cf1e6d4" xsi:nil="true"/>
    <lcf76f155ced4ddcb4097134ff3c332f xmlns="b610574e-a045-4976-83f4-9883a0b9c0b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186EE58-D102-4A49-A3C2-6741BAF058E1}">
  <ds:schemaRefs>
    <ds:schemaRef ds:uri="https://ns.axes4.com/axesSlide/configuration"/>
  </ds:schemaRefs>
</ds:datastoreItem>
</file>

<file path=customXml/itemProps2.xml><?xml version="1.0" encoding="utf-8"?>
<ds:datastoreItem xmlns:ds="http://schemas.openxmlformats.org/officeDocument/2006/customXml" ds:itemID="{6F55C472-A56A-47E2-A77A-E17ADA39BE4B}">
  <ds:schemaRefs>
    <ds:schemaRef ds:uri="http://schemas.microsoft.com/sharepoint/v3/contenttype/forms"/>
  </ds:schemaRefs>
</ds:datastoreItem>
</file>

<file path=customXml/itemProps3.xml><?xml version="1.0" encoding="utf-8"?>
<ds:datastoreItem xmlns:ds="http://schemas.openxmlformats.org/officeDocument/2006/customXml" ds:itemID="{C6D87077-5014-451A-A4F8-657AC4C19217}">
  <ds:schemaRefs>
    <ds:schemaRef ds:uri="b610574e-a045-4976-83f4-9883a0b9c0b6"/>
    <ds:schemaRef ds:uri="e2a3632f-9646-422d-856d-b7f16cf1e6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F0AF306F-7A3A-4BB4-B9F7-935F8F63CE33}">
  <ds:schemaRefs>
    <ds:schemaRef ds:uri="http://schemas.microsoft.com/office/2006/documentManagement/types"/>
    <ds:schemaRef ds:uri="b610574e-a045-4976-83f4-9883a0b9c0b6"/>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e2a3632f-9646-422d-856d-b7f16cf1e6d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Foliensammlung_Wärmewoche_2026-15-07</Template>
  <TotalTime>0</TotalTime>
  <Words>4525</Words>
  <Application>Microsoft Office PowerPoint</Application>
  <PresentationFormat>Breitbild</PresentationFormat>
  <Paragraphs>777</Paragraphs>
  <Slides>56</Slides>
  <Notes>50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56</vt:i4>
      </vt:variant>
    </vt:vector>
  </HeadingPairs>
  <TitlesOfParts>
    <vt:vector size="61" baseType="lpstr">
      <vt:lpstr>Aptos</vt:lpstr>
      <vt:lpstr>Arial</vt:lpstr>
      <vt:lpstr>Calibri</vt:lpstr>
      <vt:lpstr>Wingdings</vt:lpstr>
      <vt:lpstr>Office</vt:lpstr>
      <vt:lpstr>Foliensammlung</vt:lpstr>
      <vt:lpstr>Einleitung</vt:lpstr>
      <vt:lpstr>Warum lohnt sich eine Sanierung?</vt:lpstr>
      <vt:lpstr>Entwicklung des CO2-Preises  CO2-Nettopreis in € pro Tonne</vt:lpstr>
      <vt:lpstr>Fit für erneuerbare Energien?  Wichtigster Faktor: niedrige Vorlauftemperaturen</vt:lpstr>
      <vt:lpstr>Effizienz</vt:lpstr>
      <vt:lpstr>Wo geht die Wärme verloren?  Anteile am gesamten Wärmeverlust in Prozent</vt:lpstr>
      <vt:lpstr>Thermische Gebäudehülle  Wo wird geheizt und wo nicht?</vt:lpstr>
      <vt:lpstr>Vorteile eines gedämmten Hauses </vt:lpstr>
      <vt:lpstr>Dämmwirkung </vt:lpstr>
      <vt:lpstr>Dämmstoffe im Vergleich  </vt:lpstr>
      <vt:lpstr>Dach oder oberste Geschossdecke</vt:lpstr>
      <vt:lpstr>Dach dämmen: drei Varianten </vt:lpstr>
      <vt:lpstr>Fenstertausch</vt:lpstr>
      <vt:lpstr>Fenstertausch  Was gibt es zu beachten?</vt:lpstr>
      <vt:lpstr>Fenster und Fassadendämmung  Fenstereinbau bei Fassadendämmung</vt:lpstr>
      <vt:lpstr>Fassade / Außenwand dämmen </vt:lpstr>
      <vt:lpstr>Weniger Heizen, mehr Komfort  Durch höhere Oberflächentemperaturen</vt:lpstr>
      <vt:lpstr>Unterer Gebäudeabschluss  Bodenplatte oder Kellerdecke</vt:lpstr>
      <vt:lpstr>Kellerdecke von unten dämmen </vt:lpstr>
      <vt:lpstr>Wärmebrücken reduzieren Übergang mitdenken – Details planen </vt:lpstr>
      <vt:lpstr>Keine Schimmelbildung dank Sanierung </vt:lpstr>
      <vt:lpstr>Lüftung im Gebäude  Unkontrolliert vermeiden, ausreichend sicherstellen</vt:lpstr>
      <vt:lpstr>Abluftanlage  Preiswert und bedarfsgerecht</vt:lpstr>
      <vt:lpstr>Pendellüfter (Push-Pull-Lüfter)  </vt:lpstr>
      <vt:lpstr>Zentrale Zu- und Abluftanlage  Bester Wohnkomfort und höchste Wärmerückgewinnung </vt:lpstr>
      <vt:lpstr>Heizung</vt:lpstr>
      <vt:lpstr>Heizkreislauf  Wie funktioniert das Heizsystem? </vt:lpstr>
      <vt:lpstr>Niedrige Vorlauftemperaturen  Sinnvoll für alle Heizungen</vt:lpstr>
      <vt:lpstr>Wärmenetze vs. Einzellösung  </vt:lpstr>
      <vt:lpstr>Kommunale Wärmeplanung  Möglichkeiten in Abhängigkeit der ausgewiesenen Gebiete</vt:lpstr>
      <vt:lpstr>Wärmepumpe im Überblick  </vt:lpstr>
      <vt:lpstr>Marktanteile 2026  Wärmepumpen in Deutschland</vt:lpstr>
      <vt:lpstr>Wärmequellen für Wärmepumpen  </vt:lpstr>
      <vt:lpstr>Wärmequelle: Luft  </vt:lpstr>
      <vt:lpstr>Wärmequellen: Wasser und Erdreich </vt:lpstr>
      <vt:lpstr>Verbreitung von Wärmepumpen in Europa  Vorhandene Wärmepumpen pro 1.000 Haushalt im Jahr 2025</vt:lpstr>
      <vt:lpstr>Wärmepumpe im Detail  Funktionsweise und Maß für Effizienz</vt:lpstr>
      <vt:lpstr>Wärmepumpe im Detail  Wärmeübergabe</vt:lpstr>
      <vt:lpstr>Wärmepumpe im Detail  Voraussetzungen für einen effizienten Betrieb</vt:lpstr>
      <vt:lpstr>Wärmepumpe im Detail  Sicherheit für kalte Tage ohne Fossile</vt:lpstr>
      <vt:lpstr>Notwendigkeit Flächenheizung?</vt:lpstr>
      <vt:lpstr>Luft-Luft-Wärmepumpen = Klimagerät  Heizen und Kühlen möglich</vt:lpstr>
      <vt:lpstr>+</vt:lpstr>
      <vt:lpstr>Welche Heizung passt zu meinem Haus?  Entscheidungshilfe in Abhängigkeit vom Gebäude-Baujahr</vt:lpstr>
      <vt:lpstr>Photovoltaik</vt:lpstr>
      <vt:lpstr>Komponenten einer Photovoltaik-Anlage</vt:lpstr>
      <vt:lpstr>Nutzungsmöglichkeiten für den PV-Strom</vt:lpstr>
      <vt:lpstr>Wirtschaftlichkeit  Aktuelle Vergütungsformen bis Ende 2026 </vt:lpstr>
      <vt:lpstr>Wirtschaftlichkeit  Vergütungsformen ab 2027 </vt:lpstr>
      <vt:lpstr>Beispielhafte Eigenverbrauchsquote  Einspeisen vs. selbst nutzen</vt:lpstr>
      <vt:lpstr>Ertrag bei unterschiedlicher Ausrichtung</vt:lpstr>
      <vt:lpstr>Photovoltaik-Anlage mit Wärmepumpe</vt:lpstr>
      <vt:lpstr>Ersteinschätzung  Energieatlas BW – Solarkataster</vt:lpstr>
      <vt:lpstr>Informationen für Mehrfamilienhäuser  Kostenfreier Leitfaden</vt:lpstr>
      <vt:lpstr>PACKEN WIR’S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Gross, Felix [Zukunft Altbau]</dc:creator>
  <cp:lastModifiedBy>Weiss, Marietta [Zukunft Altbau]</cp:lastModifiedBy>
  <cp:revision>2</cp:revision>
  <dcterms:created xsi:type="dcterms:W3CDTF">2026-07-16T08:07:17Z</dcterms:created>
  <dcterms:modified xsi:type="dcterms:W3CDTF">2026-09-18T05:53:27Z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9deb43-4acb-4b52-9f60-4fbbc307a3db_Enabled">
    <vt:lpwstr>true</vt:lpwstr>
  </property>
  <property fmtid="{D5CDD505-2E9C-101B-9397-08002B2CF9AE}" pid="3" name="MSIP_Label_b69deb43-4acb-4b52-9f60-4fbbc307a3db_SetDate">
    <vt:lpwstr>2026-05-07T10:09:51Z</vt:lpwstr>
  </property>
  <property fmtid="{D5CDD505-2E9C-101B-9397-08002B2CF9AE}" pid="4" name="MSIP_Label_b69deb43-4acb-4b52-9f60-4fbbc307a3db_Method">
    <vt:lpwstr>Standard</vt:lpwstr>
  </property>
  <property fmtid="{D5CDD505-2E9C-101B-9397-08002B2CF9AE}" pid="5" name="MSIP_Label_b69deb43-4acb-4b52-9f60-4fbbc307a3db_Name">
    <vt:lpwstr>Public</vt:lpwstr>
  </property>
  <property fmtid="{D5CDD505-2E9C-101B-9397-08002B2CF9AE}" pid="6" name="MSIP_Label_b69deb43-4acb-4b52-9f60-4fbbc307a3db_SiteId">
    <vt:lpwstr>faad63e0-cb31-4cc2-815c-64e8226a22a3</vt:lpwstr>
  </property>
  <property fmtid="{D5CDD505-2E9C-101B-9397-08002B2CF9AE}" pid="7" name="MSIP_Label_b69deb43-4acb-4b52-9f60-4fbbc307a3db_ActionId">
    <vt:lpwstr>f1942e19-a410-4cbc-9d83-80cee2e1ece7</vt:lpwstr>
  </property>
  <property fmtid="{D5CDD505-2E9C-101B-9397-08002B2CF9AE}" pid="8" name="MSIP_Label_b69deb43-4acb-4b52-9f60-4fbbc307a3db_ContentBits">
    <vt:lpwstr>0</vt:lpwstr>
  </property>
  <property fmtid="{D5CDD505-2E9C-101B-9397-08002B2CF9AE}" pid="9" name="MSIP_Label_b69deb43-4acb-4b52-9f60-4fbbc307a3db_Tag">
    <vt:lpwstr>10, 3, 0, 1</vt:lpwstr>
  </property>
  <property fmtid="{D5CDD505-2E9C-101B-9397-08002B2CF9AE}" pid="10" name="ContentTypeId">
    <vt:lpwstr>0x0101002B392EDC27315C4BBDFF2E2C9E439E4D</vt:lpwstr>
  </property>
  <property fmtid="{D5CDD505-2E9C-101B-9397-08002B2CF9AE}" pid="11" name="MediaServiceImageTags">
    <vt:lpwstr/>
  </property>
</Properties>
</file>